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256" r:id="rId5"/>
    <p:sldId id="258" r:id="rId6"/>
    <p:sldId id="257" r:id="rId7"/>
    <p:sldId id="288" r:id="rId8"/>
    <p:sldId id="259" r:id="rId9"/>
    <p:sldId id="282" r:id="rId10"/>
    <p:sldId id="281" r:id="rId11"/>
    <p:sldId id="261" r:id="rId12"/>
    <p:sldId id="260"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86" r:id="rId27"/>
    <p:sldId id="287" r:id="rId28"/>
    <p:sldId id="279" r:id="rId29"/>
    <p:sldId id="280" r:id="rId30"/>
    <p:sldId id="283" r:id="rId31"/>
    <p:sldId id="284" r:id="rId32"/>
    <p:sldId id="276" r:id="rId33"/>
    <p:sldId id="285" r:id="rId34"/>
    <p:sldId id="277" r:id="rId35"/>
    <p:sldId id="278" r:id="rId36"/>
    <p:sldId id="290" r:id="rId37"/>
    <p:sldId id="289" r:id="rId38"/>
    <p:sldId id="291" r:id="rId3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21" autoAdjust="0"/>
    <p:restoredTop sz="71174" autoAdjust="0"/>
  </p:normalViewPr>
  <p:slideViewPr>
    <p:cSldViewPr snapToGrid="0" snapToObjects="1">
      <p:cViewPr varScale="1">
        <p:scale>
          <a:sx n="77" d="100"/>
          <a:sy n="77" d="100"/>
        </p:scale>
        <p:origin x="19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73003D6-CD6D-4CB0-B2BD-D480E30D4B49}" type="datetimeFigureOut">
              <a:rPr lang="en-US" smtClean="0"/>
              <a:t>5/16/2024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407B34C-60AE-46AA-8208-366AACABC765}" type="slidenum">
              <a:rPr lang="en-US" smtClean="0"/>
              <a:t>‹#›</a:t>
            </a:fld>
            <a:endParaRPr lang="en-US"/>
          </a:p>
        </p:txBody>
      </p:sp>
    </p:spTree>
    <p:extLst>
      <p:ext uri="{BB962C8B-B14F-4D97-AF65-F5344CB8AC3E}">
        <p14:creationId xmlns:p14="http://schemas.microsoft.com/office/powerpoint/2010/main" val="757058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1</a:t>
            </a:fld>
            <a:endParaRPr lang="en-US"/>
          </a:p>
        </p:txBody>
      </p:sp>
    </p:spTree>
    <p:extLst>
      <p:ext uri="{BB962C8B-B14F-4D97-AF65-F5344CB8AC3E}">
        <p14:creationId xmlns:p14="http://schemas.microsoft.com/office/powerpoint/2010/main" val="1048499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2</a:t>
            </a:fld>
            <a:endParaRPr lang="en-US"/>
          </a:p>
        </p:txBody>
      </p:sp>
    </p:spTree>
    <p:extLst>
      <p:ext uri="{BB962C8B-B14F-4D97-AF65-F5344CB8AC3E}">
        <p14:creationId xmlns:p14="http://schemas.microsoft.com/office/powerpoint/2010/main" val="3495519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3</a:t>
            </a:fld>
            <a:endParaRPr lang="en-US"/>
          </a:p>
        </p:txBody>
      </p:sp>
    </p:spTree>
    <p:extLst>
      <p:ext uri="{BB962C8B-B14F-4D97-AF65-F5344CB8AC3E}">
        <p14:creationId xmlns:p14="http://schemas.microsoft.com/office/powerpoint/2010/main" val="3472383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07B34C-60AE-46AA-8208-366AACABC765}" type="slidenum">
              <a:rPr lang="en-US" smtClean="0"/>
              <a:t>4</a:t>
            </a:fld>
            <a:endParaRPr lang="en-US"/>
          </a:p>
        </p:txBody>
      </p:sp>
    </p:spTree>
    <p:extLst>
      <p:ext uri="{BB962C8B-B14F-4D97-AF65-F5344CB8AC3E}">
        <p14:creationId xmlns:p14="http://schemas.microsoft.com/office/powerpoint/2010/main" val="3654417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5</a:t>
            </a:fld>
            <a:endParaRPr lang="en-US"/>
          </a:p>
        </p:txBody>
      </p:sp>
    </p:spTree>
    <p:extLst>
      <p:ext uri="{BB962C8B-B14F-4D97-AF65-F5344CB8AC3E}">
        <p14:creationId xmlns:p14="http://schemas.microsoft.com/office/powerpoint/2010/main" val="1087689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Survey Responses – so much happening in participant’s life – chaos, confusion, overwhelmed by questions</a:t>
            </a:r>
          </a:p>
          <a:p>
            <a:endParaRPr lang="en-US" dirty="0"/>
          </a:p>
          <a:p>
            <a:r>
              <a:rPr lang="en-US" dirty="0"/>
              <a:t> Everyone comes to us with a piggy bank, however, we don’t know how much is in it. Before we take out, we may need to make some deposits, we don’t want to leave them with a negative balance.</a:t>
            </a:r>
          </a:p>
          <a:p>
            <a:endParaRPr lang="en-US" dirty="0"/>
          </a:p>
          <a:p>
            <a:r>
              <a:rPr lang="en-US" dirty="0"/>
              <a:t>Take the time to see the BIG Picture.</a:t>
            </a:r>
          </a:p>
          <a:p>
            <a:r>
              <a:rPr lang="en-US" dirty="0"/>
              <a:t> –Are there more things going on? Broken foot – may be depressed, etc.</a:t>
            </a:r>
          </a:p>
          <a:p>
            <a:endParaRPr lang="en-US" dirty="0"/>
          </a:p>
        </p:txBody>
      </p:sp>
      <p:sp>
        <p:nvSpPr>
          <p:cNvPr id="4" name="Slide Number Placeholder 3"/>
          <p:cNvSpPr>
            <a:spLocks noGrp="1"/>
          </p:cNvSpPr>
          <p:nvPr>
            <p:ph type="sldNum" sz="quarter" idx="5"/>
          </p:nvPr>
        </p:nvSpPr>
        <p:spPr/>
        <p:txBody>
          <a:bodyPr/>
          <a:lstStyle/>
          <a:p>
            <a:fld id="{5407B34C-60AE-46AA-8208-366AACABC765}" type="slidenum">
              <a:rPr lang="en-US" smtClean="0"/>
              <a:t>6</a:t>
            </a:fld>
            <a:endParaRPr lang="en-US"/>
          </a:p>
        </p:txBody>
      </p:sp>
    </p:spTree>
    <p:extLst>
      <p:ext uri="{BB962C8B-B14F-4D97-AF65-F5344CB8AC3E}">
        <p14:creationId xmlns:p14="http://schemas.microsoft.com/office/powerpoint/2010/main" val="2808756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REDCAP / RETAINWORKS Manual </a:t>
            </a:r>
          </a:p>
        </p:txBody>
      </p:sp>
      <p:sp>
        <p:nvSpPr>
          <p:cNvPr id="4" name="Slide Number Placeholder 3"/>
          <p:cNvSpPr>
            <a:spLocks noGrp="1"/>
          </p:cNvSpPr>
          <p:nvPr>
            <p:ph type="sldNum" sz="quarter" idx="5"/>
          </p:nvPr>
        </p:nvSpPr>
        <p:spPr/>
        <p:txBody>
          <a:bodyPr/>
          <a:lstStyle/>
          <a:p>
            <a:fld id="{5407B34C-60AE-46AA-8208-366AACABC765}" type="slidenum">
              <a:rPr lang="en-US" smtClean="0"/>
              <a:t>7</a:t>
            </a:fld>
            <a:endParaRPr lang="en-US"/>
          </a:p>
        </p:txBody>
      </p:sp>
    </p:spTree>
    <p:extLst>
      <p:ext uri="{BB962C8B-B14F-4D97-AF65-F5344CB8AC3E}">
        <p14:creationId xmlns:p14="http://schemas.microsoft.com/office/powerpoint/2010/main" val="4151626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note that the IEP is going to look different depending on whether the client is Stay at Work, Return to Work, or Future Employment.</a:t>
            </a:r>
          </a:p>
        </p:txBody>
      </p:sp>
      <p:sp>
        <p:nvSpPr>
          <p:cNvPr id="4" name="Slide Number Placeholder 3"/>
          <p:cNvSpPr>
            <a:spLocks noGrp="1"/>
          </p:cNvSpPr>
          <p:nvPr>
            <p:ph type="sldNum" sz="quarter" idx="5"/>
          </p:nvPr>
        </p:nvSpPr>
        <p:spPr/>
        <p:txBody>
          <a:bodyPr/>
          <a:lstStyle/>
          <a:p>
            <a:fld id="{5407B34C-60AE-46AA-8208-366AACABC765}" type="slidenum">
              <a:rPr lang="en-US" smtClean="0"/>
              <a:t>8</a:t>
            </a:fld>
            <a:endParaRPr lang="en-US"/>
          </a:p>
        </p:txBody>
      </p:sp>
    </p:spTree>
    <p:extLst>
      <p:ext uri="{BB962C8B-B14F-4D97-AF65-F5344CB8AC3E}">
        <p14:creationId xmlns:p14="http://schemas.microsoft.com/office/powerpoint/2010/main" val="4018294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Labor market information (</a:t>
            </a:r>
            <a:r>
              <a:rPr lang="en-US" dirty="0" err="1"/>
              <a:t>Onet</a:t>
            </a:r>
            <a:r>
              <a:rPr lang="en-US" dirty="0"/>
              <a:t>) is important for all clients. </a:t>
            </a:r>
          </a:p>
          <a:p>
            <a:r>
              <a:rPr lang="en-US" dirty="0"/>
              <a:t>We can provide them with some insight as to the future of their career choice. </a:t>
            </a:r>
          </a:p>
          <a:p>
            <a:r>
              <a:rPr lang="en-US" dirty="0"/>
              <a:t>This is another way that we provide value to the customer and establish that we are the workforce experts.</a:t>
            </a:r>
          </a:p>
          <a:p>
            <a:endParaRPr lang="en-US" dirty="0"/>
          </a:p>
          <a:p>
            <a:r>
              <a:rPr lang="en-US" dirty="0"/>
              <a:t>Even if they are stay at work / return to work they may decide to look for other opportunities down the line, and they will turn to us for assistance.</a:t>
            </a:r>
          </a:p>
          <a:p>
            <a:endParaRPr lang="en-US" dirty="0"/>
          </a:p>
          <a:p>
            <a:r>
              <a:rPr lang="en-US" dirty="0"/>
              <a:t>If undecided as to what they like to do, providing </a:t>
            </a:r>
            <a:r>
              <a:rPr lang="en-US" dirty="0" err="1"/>
              <a:t>onet</a:t>
            </a:r>
            <a:r>
              <a:rPr lang="en-US" dirty="0"/>
              <a:t> data on a couple different career interests so they can make an informed choice.</a:t>
            </a:r>
          </a:p>
        </p:txBody>
      </p:sp>
      <p:sp>
        <p:nvSpPr>
          <p:cNvPr id="4" name="Slide Number Placeholder 3"/>
          <p:cNvSpPr>
            <a:spLocks noGrp="1"/>
          </p:cNvSpPr>
          <p:nvPr>
            <p:ph type="sldNum" sz="quarter" idx="5"/>
          </p:nvPr>
        </p:nvSpPr>
        <p:spPr/>
        <p:txBody>
          <a:bodyPr/>
          <a:lstStyle/>
          <a:p>
            <a:fld id="{5407B34C-60AE-46AA-8208-366AACABC765}" type="slidenum">
              <a:rPr lang="en-US" smtClean="0"/>
              <a:t>9</a:t>
            </a:fld>
            <a:endParaRPr lang="en-US"/>
          </a:p>
        </p:txBody>
      </p:sp>
    </p:spTree>
    <p:extLst>
      <p:ext uri="{BB962C8B-B14F-4D97-AF65-F5344CB8AC3E}">
        <p14:creationId xmlns:p14="http://schemas.microsoft.com/office/powerpoint/2010/main" val="2212372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can be especially difficult to write when the client doesn’t really know what they want to do.</a:t>
            </a:r>
          </a:p>
          <a:p>
            <a:endParaRPr lang="en-US" dirty="0"/>
          </a:p>
          <a:p>
            <a:r>
              <a:rPr lang="en-US" dirty="0"/>
              <a:t>Sometimes I find I need to have multiple conversations before we can both agree on a goal.</a:t>
            </a:r>
          </a:p>
          <a:p>
            <a:endParaRPr lang="en-US" dirty="0"/>
          </a:p>
          <a:p>
            <a:r>
              <a:rPr lang="en-US" dirty="0"/>
              <a:t>Sometimes you may have to delicately introduce here what challenges they might face</a:t>
            </a:r>
          </a:p>
        </p:txBody>
      </p:sp>
      <p:sp>
        <p:nvSpPr>
          <p:cNvPr id="4" name="Slide Number Placeholder 3"/>
          <p:cNvSpPr>
            <a:spLocks noGrp="1"/>
          </p:cNvSpPr>
          <p:nvPr>
            <p:ph type="sldNum" sz="quarter" idx="5"/>
          </p:nvPr>
        </p:nvSpPr>
        <p:spPr/>
        <p:txBody>
          <a:bodyPr/>
          <a:lstStyle/>
          <a:p>
            <a:fld id="{5407B34C-60AE-46AA-8208-366AACABC765}" type="slidenum">
              <a:rPr lang="en-US" smtClean="0"/>
              <a:t>10</a:t>
            </a:fld>
            <a:endParaRPr lang="en-US"/>
          </a:p>
        </p:txBody>
      </p:sp>
    </p:spTree>
    <p:extLst>
      <p:ext uri="{BB962C8B-B14F-4D97-AF65-F5344CB8AC3E}">
        <p14:creationId xmlns:p14="http://schemas.microsoft.com/office/powerpoint/2010/main" val="609672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need to work some while going to school to meet needs.</a:t>
            </a:r>
          </a:p>
        </p:txBody>
      </p:sp>
      <p:sp>
        <p:nvSpPr>
          <p:cNvPr id="4" name="Slide Number Placeholder 3"/>
          <p:cNvSpPr>
            <a:spLocks noGrp="1"/>
          </p:cNvSpPr>
          <p:nvPr>
            <p:ph type="sldNum" sz="quarter" idx="5"/>
          </p:nvPr>
        </p:nvSpPr>
        <p:spPr/>
        <p:txBody>
          <a:bodyPr/>
          <a:lstStyle/>
          <a:p>
            <a:fld id="{5407B34C-60AE-46AA-8208-366AACABC765}" type="slidenum">
              <a:rPr lang="en-US" smtClean="0"/>
              <a:t>11</a:t>
            </a:fld>
            <a:endParaRPr lang="en-US"/>
          </a:p>
        </p:txBody>
      </p:sp>
    </p:spTree>
    <p:extLst>
      <p:ext uri="{BB962C8B-B14F-4D97-AF65-F5344CB8AC3E}">
        <p14:creationId xmlns:p14="http://schemas.microsoft.com/office/powerpoint/2010/main" val="1118308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my favorite part of the IEP – every client needs their strengths identified and recognized.</a:t>
            </a:r>
          </a:p>
          <a:p>
            <a:endParaRPr lang="en-US" dirty="0"/>
          </a:p>
          <a:p>
            <a:r>
              <a:rPr lang="en-US" dirty="0"/>
              <a:t>Many clients struggle with this or they think about their personal attributes that don’t always relate to work. </a:t>
            </a:r>
          </a:p>
          <a:p>
            <a:endParaRPr lang="en-US" dirty="0"/>
          </a:p>
          <a:p>
            <a:r>
              <a:rPr lang="en-US" dirty="0"/>
              <a:t>Help them see themselves as others see them… They / We are so much more than what is seen on the surface.</a:t>
            </a:r>
          </a:p>
        </p:txBody>
      </p:sp>
      <p:sp>
        <p:nvSpPr>
          <p:cNvPr id="4" name="Slide Number Placeholder 3"/>
          <p:cNvSpPr>
            <a:spLocks noGrp="1"/>
          </p:cNvSpPr>
          <p:nvPr>
            <p:ph type="sldNum" sz="quarter" idx="5"/>
          </p:nvPr>
        </p:nvSpPr>
        <p:spPr/>
        <p:txBody>
          <a:bodyPr/>
          <a:lstStyle/>
          <a:p>
            <a:fld id="{5407B34C-60AE-46AA-8208-366AACABC765}" type="slidenum">
              <a:rPr lang="en-US" smtClean="0"/>
              <a:t>12</a:t>
            </a:fld>
            <a:endParaRPr lang="en-US"/>
          </a:p>
        </p:txBody>
      </p:sp>
    </p:spTree>
    <p:extLst>
      <p:ext uri="{BB962C8B-B14F-4D97-AF65-F5344CB8AC3E}">
        <p14:creationId xmlns:p14="http://schemas.microsoft.com/office/powerpoint/2010/main" val="3509603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always ask the clients what challenges or barriers do they think they may face?</a:t>
            </a:r>
          </a:p>
          <a:p>
            <a:endParaRPr lang="en-US" dirty="0"/>
          </a:p>
          <a:p>
            <a:r>
              <a:rPr lang="en-US" dirty="0"/>
              <a:t>Usually I find that I have to acknowledge other things that need to be addressed.</a:t>
            </a:r>
          </a:p>
          <a:p>
            <a:endParaRPr lang="en-US" dirty="0"/>
          </a:p>
          <a:p>
            <a:r>
              <a:rPr lang="en-US" dirty="0"/>
              <a:t>In the WFC, I learned early, that the quicker I can identify a client’s barriers and address them properly, the quicker they will have success!</a:t>
            </a:r>
          </a:p>
          <a:p>
            <a:endParaRPr lang="en-US" dirty="0"/>
          </a:p>
          <a:p>
            <a:r>
              <a:rPr lang="en-US" dirty="0"/>
              <a:t>-Client will work with WFC staff to develop a custom resume by _______ and notify workforce coordinator when complete.</a:t>
            </a:r>
          </a:p>
          <a:p>
            <a:r>
              <a:rPr lang="en-US" dirty="0"/>
              <a:t>-Client will attend ______ workshop on _____________.</a:t>
            </a:r>
          </a:p>
          <a:p>
            <a:r>
              <a:rPr lang="en-US" dirty="0"/>
              <a:t>-WFC staff will discuss how to deal with convictions on applications and in interviews. Staff will provide 3R’s Conviction Speech handout.</a:t>
            </a:r>
          </a:p>
          <a:p>
            <a:r>
              <a:rPr lang="en-US" dirty="0"/>
              <a:t>- WFC staff provided article “Strategies for Addressing Ageism”.</a:t>
            </a:r>
          </a:p>
        </p:txBody>
      </p:sp>
      <p:sp>
        <p:nvSpPr>
          <p:cNvPr id="4" name="Slide Number Placeholder 3"/>
          <p:cNvSpPr>
            <a:spLocks noGrp="1"/>
          </p:cNvSpPr>
          <p:nvPr>
            <p:ph type="sldNum" sz="quarter" idx="5"/>
          </p:nvPr>
        </p:nvSpPr>
        <p:spPr/>
        <p:txBody>
          <a:bodyPr/>
          <a:lstStyle/>
          <a:p>
            <a:fld id="{5407B34C-60AE-46AA-8208-366AACABC765}" type="slidenum">
              <a:rPr lang="en-US" smtClean="0"/>
              <a:t>13</a:t>
            </a:fld>
            <a:endParaRPr lang="en-US"/>
          </a:p>
        </p:txBody>
      </p:sp>
    </p:spTree>
    <p:extLst>
      <p:ext uri="{BB962C8B-B14F-4D97-AF65-F5344CB8AC3E}">
        <p14:creationId xmlns:p14="http://schemas.microsoft.com/office/powerpoint/2010/main" val="1895223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Ice Machine, Sit/stand desk, etc.</a:t>
            </a:r>
          </a:p>
          <a:p>
            <a:endParaRPr lang="en-US" dirty="0"/>
          </a:p>
          <a:p>
            <a:r>
              <a:rPr lang="en-US" dirty="0"/>
              <a:t>If unsure of what technology is needed, mention the need and contact ATK by a specific date.</a:t>
            </a:r>
          </a:p>
          <a:p>
            <a:endParaRPr lang="en-US" dirty="0"/>
          </a:p>
          <a:p>
            <a:r>
              <a:rPr lang="en-US" dirty="0"/>
              <a:t>Ex: Client needs assistive technology to help with ________. Workforce Coordinator will contact ATK on client’s behalf by ______ in order to explore what options might be available. WFC coordinator will coordinate ATK services with client to explore / test out equipment and options for funding.</a:t>
            </a:r>
          </a:p>
        </p:txBody>
      </p:sp>
      <p:sp>
        <p:nvSpPr>
          <p:cNvPr id="4" name="Slide Number Placeholder 3"/>
          <p:cNvSpPr>
            <a:spLocks noGrp="1"/>
          </p:cNvSpPr>
          <p:nvPr>
            <p:ph type="sldNum" sz="quarter" idx="5"/>
          </p:nvPr>
        </p:nvSpPr>
        <p:spPr/>
        <p:txBody>
          <a:bodyPr/>
          <a:lstStyle/>
          <a:p>
            <a:fld id="{5407B34C-60AE-46AA-8208-366AACABC765}" type="slidenum">
              <a:rPr lang="en-US" smtClean="0"/>
              <a:t>14</a:t>
            </a:fld>
            <a:endParaRPr lang="en-US"/>
          </a:p>
        </p:txBody>
      </p:sp>
    </p:spTree>
    <p:extLst>
      <p:ext uri="{BB962C8B-B14F-4D97-AF65-F5344CB8AC3E}">
        <p14:creationId xmlns:p14="http://schemas.microsoft.com/office/powerpoint/2010/main" val="2579818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IEP I have written has some form of responsibilities that were required to be included.</a:t>
            </a:r>
          </a:p>
          <a:p>
            <a:r>
              <a:rPr lang="en-US" dirty="0"/>
              <a:t>This is the minimum that probably needs to be in this section. </a:t>
            </a:r>
          </a:p>
          <a:p>
            <a:endParaRPr lang="en-US" dirty="0"/>
          </a:p>
          <a:p>
            <a:r>
              <a:rPr lang="en-US" dirty="0"/>
              <a:t>In the plans I reviewed most of them had this text all in one paragraph. I was overwhelmed, just looking it. I have broken it out into 3 separate responsibilities.</a:t>
            </a:r>
          </a:p>
          <a:p>
            <a:r>
              <a:rPr lang="en-US" dirty="0"/>
              <a:t>Be specific as to what the client does and what you will do. Who do these statements focus on? What is the Agency responsible for?</a:t>
            </a:r>
          </a:p>
          <a:p>
            <a:endParaRPr lang="en-US" dirty="0"/>
          </a:p>
          <a:p>
            <a:r>
              <a:rPr lang="en-US" dirty="0"/>
              <a:t>Shouldn’t there be a balance between them?</a:t>
            </a:r>
          </a:p>
          <a:p>
            <a:r>
              <a:rPr lang="en-US" dirty="0"/>
              <a:t>Touchbase – Note who is responsible for this – both. </a:t>
            </a:r>
          </a:p>
          <a:p>
            <a:endParaRPr lang="en-US" dirty="0"/>
          </a:p>
        </p:txBody>
      </p:sp>
      <p:sp>
        <p:nvSpPr>
          <p:cNvPr id="4" name="Slide Number Placeholder 3"/>
          <p:cNvSpPr>
            <a:spLocks noGrp="1"/>
          </p:cNvSpPr>
          <p:nvPr>
            <p:ph type="sldNum" sz="quarter" idx="5"/>
          </p:nvPr>
        </p:nvSpPr>
        <p:spPr/>
        <p:txBody>
          <a:bodyPr/>
          <a:lstStyle/>
          <a:p>
            <a:fld id="{5407B34C-60AE-46AA-8208-366AACABC765}" type="slidenum">
              <a:rPr lang="en-US" smtClean="0"/>
              <a:t>15</a:t>
            </a:fld>
            <a:endParaRPr lang="en-US"/>
          </a:p>
        </p:txBody>
      </p:sp>
    </p:spTree>
    <p:extLst>
      <p:ext uri="{BB962C8B-B14F-4D97-AF65-F5344CB8AC3E}">
        <p14:creationId xmlns:p14="http://schemas.microsoft.com/office/powerpoint/2010/main" val="2002943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Show Me The Money portion of the training!</a:t>
            </a:r>
          </a:p>
        </p:txBody>
      </p:sp>
      <p:sp>
        <p:nvSpPr>
          <p:cNvPr id="4" name="Slide Number Placeholder 3"/>
          <p:cNvSpPr>
            <a:spLocks noGrp="1"/>
          </p:cNvSpPr>
          <p:nvPr>
            <p:ph type="sldNum" sz="quarter" idx="5"/>
          </p:nvPr>
        </p:nvSpPr>
        <p:spPr/>
        <p:txBody>
          <a:bodyPr/>
          <a:lstStyle/>
          <a:p>
            <a:fld id="{5407B34C-60AE-46AA-8208-366AACABC765}" type="slidenum">
              <a:rPr lang="en-US" smtClean="0"/>
              <a:t>16</a:t>
            </a:fld>
            <a:endParaRPr lang="en-US"/>
          </a:p>
        </p:txBody>
      </p:sp>
    </p:spTree>
    <p:extLst>
      <p:ext uri="{BB962C8B-B14F-4D97-AF65-F5344CB8AC3E}">
        <p14:creationId xmlns:p14="http://schemas.microsoft.com/office/powerpoint/2010/main" val="2429168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one where I recommend breaking the points up in order to be clear. These first ones are just spelling out what may be available. </a:t>
            </a:r>
          </a:p>
          <a:p>
            <a:endParaRPr lang="en-US" dirty="0"/>
          </a:p>
          <a:p>
            <a:r>
              <a:rPr lang="en-US" dirty="0"/>
              <a:t>Then provide what you think the client is going to need.</a:t>
            </a:r>
          </a:p>
          <a:p>
            <a:endParaRPr lang="en-US" dirty="0"/>
          </a:p>
          <a:p>
            <a:r>
              <a:rPr lang="en-US" dirty="0"/>
              <a:t>John needs bus passes in order to attend medical and workforce appointments. He may request these once a month</a:t>
            </a:r>
          </a:p>
        </p:txBody>
      </p:sp>
      <p:sp>
        <p:nvSpPr>
          <p:cNvPr id="4" name="Slide Number Placeholder 3"/>
          <p:cNvSpPr>
            <a:spLocks noGrp="1"/>
          </p:cNvSpPr>
          <p:nvPr>
            <p:ph type="sldNum" sz="quarter" idx="5"/>
          </p:nvPr>
        </p:nvSpPr>
        <p:spPr/>
        <p:txBody>
          <a:bodyPr/>
          <a:lstStyle/>
          <a:p>
            <a:fld id="{5407B34C-60AE-46AA-8208-366AACABC765}" type="slidenum">
              <a:rPr lang="en-US" smtClean="0"/>
              <a:t>17</a:t>
            </a:fld>
            <a:endParaRPr lang="en-US"/>
          </a:p>
        </p:txBody>
      </p:sp>
    </p:spTree>
    <p:extLst>
      <p:ext uri="{BB962C8B-B14F-4D97-AF65-F5344CB8AC3E}">
        <p14:creationId xmlns:p14="http://schemas.microsoft.com/office/powerpoint/2010/main" val="3256976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Client and WFC Coordinator will make contact at least once a month.</a:t>
            </a:r>
          </a:p>
        </p:txBody>
      </p:sp>
      <p:sp>
        <p:nvSpPr>
          <p:cNvPr id="4" name="Slide Number Placeholder 3"/>
          <p:cNvSpPr>
            <a:spLocks noGrp="1"/>
          </p:cNvSpPr>
          <p:nvPr>
            <p:ph type="sldNum" sz="quarter" idx="5"/>
          </p:nvPr>
        </p:nvSpPr>
        <p:spPr/>
        <p:txBody>
          <a:bodyPr/>
          <a:lstStyle/>
          <a:p>
            <a:fld id="{5407B34C-60AE-46AA-8208-366AACABC765}" type="slidenum">
              <a:rPr lang="en-US" smtClean="0"/>
              <a:t>18</a:t>
            </a:fld>
            <a:endParaRPr lang="en-US"/>
          </a:p>
        </p:txBody>
      </p:sp>
    </p:spTree>
    <p:extLst>
      <p:ext uri="{BB962C8B-B14F-4D97-AF65-F5344CB8AC3E}">
        <p14:creationId xmlns:p14="http://schemas.microsoft.com/office/powerpoint/2010/main" val="2968492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copy /paste section. </a:t>
            </a:r>
          </a:p>
          <a:p>
            <a:endParaRPr lang="en-US" dirty="0"/>
          </a:p>
          <a:p>
            <a:r>
              <a:rPr lang="en-US" dirty="0"/>
              <a:t>However I have added statements indicating the client is eager, motivated and goal focused to accomplish his/her goals. (Bank Deposit!)</a:t>
            </a:r>
          </a:p>
        </p:txBody>
      </p:sp>
      <p:sp>
        <p:nvSpPr>
          <p:cNvPr id="4" name="Slide Number Placeholder 3"/>
          <p:cNvSpPr>
            <a:spLocks noGrp="1"/>
          </p:cNvSpPr>
          <p:nvPr>
            <p:ph type="sldNum" sz="quarter" idx="5"/>
          </p:nvPr>
        </p:nvSpPr>
        <p:spPr/>
        <p:txBody>
          <a:bodyPr/>
          <a:lstStyle/>
          <a:p>
            <a:fld id="{5407B34C-60AE-46AA-8208-366AACABC765}" type="slidenum">
              <a:rPr lang="en-US" smtClean="0"/>
              <a:t>19</a:t>
            </a:fld>
            <a:endParaRPr lang="en-US"/>
          </a:p>
        </p:txBody>
      </p:sp>
    </p:spTree>
    <p:extLst>
      <p:ext uri="{BB962C8B-B14F-4D97-AF65-F5344CB8AC3E}">
        <p14:creationId xmlns:p14="http://schemas.microsoft.com/office/powerpoint/2010/main" val="917879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Use this section to document follow up appts. </a:t>
            </a:r>
          </a:p>
          <a:p>
            <a:endParaRPr lang="en-US" dirty="0"/>
          </a:p>
          <a:p>
            <a:r>
              <a:rPr lang="en-US" dirty="0"/>
              <a:t>You also could Schedule a service in KW, Keys testing, resume using KW Add a Service  (not quick entry) with an estimated completion date, only complete when verified complete</a:t>
            </a:r>
          </a:p>
        </p:txBody>
      </p:sp>
      <p:sp>
        <p:nvSpPr>
          <p:cNvPr id="4" name="Slide Number Placeholder 3"/>
          <p:cNvSpPr>
            <a:spLocks noGrp="1"/>
          </p:cNvSpPr>
          <p:nvPr>
            <p:ph type="sldNum" sz="quarter" idx="5"/>
          </p:nvPr>
        </p:nvSpPr>
        <p:spPr/>
        <p:txBody>
          <a:bodyPr/>
          <a:lstStyle/>
          <a:p>
            <a:fld id="{5407B34C-60AE-46AA-8208-366AACABC765}" type="slidenum">
              <a:rPr lang="en-US" smtClean="0"/>
              <a:t>20</a:t>
            </a:fld>
            <a:endParaRPr lang="en-US"/>
          </a:p>
        </p:txBody>
      </p:sp>
    </p:spTree>
    <p:extLst>
      <p:ext uri="{BB962C8B-B14F-4D97-AF65-F5344CB8AC3E}">
        <p14:creationId xmlns:p14="http://schemas.microsoft.com/office/powerpoint/2010/main" val="20578375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thoughts of things you might want to include here:</a:t>
            </a:r>
          </a:p>
        </p:txBody>
      </p:sp>
      <p:sp>
        <p:nvSpPr>
          <p:cNvPr id="4" name="Slide Number Placeholder 3"/>
          <p:cNvSpPr>
            <a:spLocks noGrp="1"/>
          </p:cNvSpPr>
          <p:nvPr>
            <p:ph type="sldNum" sz="quarter" idx="5"/>
          </p:nvPr>
        </p:nvSpPr>
        <p:spPr/>
        <p:txBody>
          <a:bodyPr/>
          <a:lstStyle/>
          <a:p>
            <a:fld id="{5407B34C-60AE-46AA-8208-366AACABC765}" type="slidenum">
              <a:rPr lang="en-US" smtClean="0"/>
              <a:t>21</a:t>
            </a:fld>
            <a:endParaRPr lang="en-US"/>
          </a:p>
        </p:txBody>
      </p:sp>
    </p:spTree>
    <p:extLst>
      <p:ext uri="{BB962C8B-B14F-4D97-AF65-F5344CB8AC3E}">
        <p14:creationId xmlns:p14="http://schemas.microsoft.com/office/powerpoint/2010/main" val="2435831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Typically KW IEP Templates for other programs have a sample statement that can be modified with fill in the blank fields. </a:t>
            </a:r>
          </a:p>
          <a:p>
            <a:endParaRPr lang="en-US" dirty="0"/>
          </a:p>
          <a:p>
            <a:r>
              <a:rPr lang="en-US" dirty="0"/>
              <a:t>Since SW, RTW, FE are so different, I have created a document that has the tips presented in this training.</a:t>
            </a:r>
          </a:p>
        </p:txBody>
      </p:sp>
      <p:sp>
        <p:nvSpPr>
          <p:cNvPr id="4" name="Slide Number Placeholder 3"/>
          <p:cNvSpPr>
            <a:spLocks noGrp="1"/>
          </p:cNvSpPr>
          <p:nvPr>
            <p:ph type="sldNum" sz="quarter" idx="5"/>
          </p:nvPr>
        </p:nvSpPr>
        <p:spPr/>
        <p:txBody>
          <a:bodyPr/>
          <a:lstStyle/>
          <a:p>
            <a:fld id="{5407B34C-60AE-46AA-8208-366AACABC765}" type="slidenum">
              <a:rPr lang="en-US" smtClean="0"/>
              <a:t>22</a:t>
            </a:fld>
            <a:endParaRPr lang="en-US"/>
          </a:p>
        </p:txBody>
      </p:sp>
    </p:spTree>
    <p:extLst>
      <p:ext uri="{BB962C8B-B14F-4D97-AF65-F5344CB8AC3E}">
        <p14:creationId xmlns:p14="http://schemas.microsoft.com/office/powerpoint/2010/main" val="3018841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IEP – Pathway will be shown on a future slide</a:t>
            </a:r>
          </a:p>
          <a:p>
            <a:r>
              <a:rPr lang="en-US" dirty="0"/>
              <a:t>Upload IEP Pathway will be shown on a future slide.</a:t>
            </a:r>
          </a:p>
          <a:p>
            <a:endParaRPr lang="en-US" dirty="0"/>
          </a:p>
        </p:txBody>
      </p:sp>
      <p:sp>
        <p:nvSpPr>
          <p:cNvPr id="4" name="Slide Number Placeholder 3"/>
          <p:cNvSpPr>
            <a:spLocks noGrp="1"/>
          </p:cNvSpPr>
          <p:nvPr>
            <p:ph type="sldNum" sz="quarter" idx="5"/>
          </p:nvPr>
        </p:nvSpPr>
        <p:spPr/>
        <p:txBody>
          <a:bodyPr/>
          <a:lstStyle/>
          <a:p>
            <a:fld id="{5407B34C-60AE-46AA-8208-366AACABC765}" type="slidenum">
              <a:rPr lang="en-US" smtClean="0"/>
              <a:t>23</a:t>
            </a:fld>
            <a:endParaRPr lang="en-US"/>
          </a:p>
        </p:txBody>
      </p:sp>
    </p:spTree>
    <p:extLst>
      <p:ext uri="{BB962C8B-B14F-4D97-AF65-F5344CB8AC3E}">
        <p14:creationId xmlns:p14="http://schemas.microsoft.com/office/powerpoint/2010/main" val="458418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24</a:t>
            </a:fld>
            <a:endParaRPr lang="en-US"/>
          </a:p>
        </p:txBody>
      </p:sp>
    </p:spTree>
    <p:extLst>
      <p:ext uri="{BB962C8B-B14F-4D97-AF65-F5344CB8AC3E}">
        <p14:creationId xmlns:p14="http://schemas.microsoft.com/office/powerpoint/2010/main" val="2381382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your pathway for service documentation.</a:t>
            </a:r>
          </a:p>
          <a:p>
            <a:endParaRPr lang="en-US" dirty="0"/>
          </a:p>
          <a:p>
            <a:r>
              <a:rPr lang="en-US" dirty="0"/>
              <a:t>IF you wanted to create a scheduled service, you would click Add Service with estimated completion date and no completion date. If you need help, Leanne or I can would be happy to walk you through any of these tasks.</a:t>
            </a:r>
          </a:p>
        </p:txBody>
      </p:sp>
      <p:sp>
        <p:nvSpPr>
          <p:cNvPr id="4" name="Slide Number Placeholder 3"/>
          <p:cNvSpPr>
            <a:spLocks noGrp="1"/>
          </p:cNvSpPr>
          <p:nvPr>
            <p:ph type="sldNum" sz="quarter" idx="5"/>
          </p:nvPr>
        </p:nvSpPr>
        <p:spPr/>
        <p:txBody>
          <a:bodyPr/>
          <a:lstStyle/>
          <a:p>
            <a:fld id="{5407B34C-60AE-46AA-8208-366AACABC765}" type="slidenum">
              <a:rPr lang="en-US" smtClean="0"/>
              <a:t>25</a:t>
            </a:fld>
            <a:endParaRPr lang="en-US"/>
          </a:p>
        </p:txBody>
      </p:sp>
    </p:spTree>
    <p:extLst>
      <p:ext uri="{BB962C8B-B14F-4D97-AF65-F5344CB8AC3E}">
        <p14:creationId xmlns:p14="http://schemas.microsoft.com/office/powerpoint/2010/main" val="27938913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documents can be viewed by anyone with KW Staff account.</a:t>
            </a:r>
          </a:p>
          <a:p>
            <a:endParaRPr lang="en-US" dirty="0"/>
          </a:p>
          <a:p>
            <a:r>
              <a:rPr lang="en-US" dirty="0"/>
              <a:t>Enrollment documents can only be viewed by KW staff with enrollment permissions. </a:t>
            </a:r>
          </a:p>
          <a:p>
            <a:endParaRPr lang="en-US" dirty="0"/>
          </a:p>
          <a:p>
            <a:r>
              <a:rPr lang="en-US" dirty="0"/>
              <a:t>Since multiple staff need to be able to access, this is why we need to use Universal.</a:t>
            </a:r>
          </a:p>
        </p:txBody>
      </p:sp>
      <p:sp>
        <p:nvSpPr>
          <p:cNvPr id="4" name="Slide Number Placeholder 3"/>
          <p:cNvSpPr>
            <a:spLocks noGrp="1"/>
          </p:cNvSpPr>
          <p:nvPr>
            <p:ph type="sldNum" sz="quarter" idx="5"/>
          </p:nvPr>
        </p:nvSpPr>
        <p:spPr/>
        <p:txBody>
          <a:bodyPr/>
          <a:lstStyle/>
          <a:p>
            <a:fld id="{5407B34C-60AE-46AA-8208-366AACABC765}" type="slidenum">
              <a:rPr lang="en-US" smtClean="0"/>
              <a:t>26</a:t>
            </a:fld>
            <a:endParaRPr lang="en-US"/>
          </a:p>
        </p:txBody>
      </p:sp>
    </p:spTree>
    <p:extLst>
      <p:ext uri="{BB962C8B-B14F-4D97-AF65-F5344CB8AC3E}">
        <p14:creationId xmlns:p14="http://schemas.microsoft.com/office/powerpoint/2010/main" val="632002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27</a:t>
            </a:fld>
            <a:endParaRPr lang="en-US"/>
          </a:p>
        </p:txBody>
      </p:sp>
    </p:spTree>
    <p:extLst>
      <p:ext uri="{BB962C8B-B14F-4D97-AF65-F5344CB8AC3E}">
        <p14:creationId xmlns:p14="http://schemas.microsoft.com/office/powerpoint/2010/main" val="2533329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Setbacks, goal change, change in path – VR, WIOA</a:t>
            </a:r>
          </a:p>
        </p:txBody>
      </p:sp>
      <p:sp>
        <p:nvSpPr>
          <p:cNvPr id="4" name="Slide Number Placeholder 3"/>
          <p:cNvSpPr>
            <a:spLocks noGrp="1"/>
          </p:cNvSpPr>
          <p:nvPr>
            <p:ph type="sldNum" sz="quarter" idx="5"/>
          </p:nvPr>
        </p:nvSpPr>
        <p:spPr/>
        <p:txBody>
          <a:bodyPr/>
          <a:lstStyle/>
          <a:p>
            <a:fld id="{5407B34C-60AE-46AA-8208-366AACABC765}" type="slidenum">
              <a:rPr lang="en-US" smtClean="0"/>
              <a:t>28</a:t>
            </a:fld>
            <a:endParaRPr lang="en-US"/>
          </a:p>
        </p:txBody>
      </p:sp>
    </p:spTree>
    <p:extLst>
      <p:ext uri="{BB962C8B-B14F-4D97-AF65-F5344CB8AC3E}">
        <p14:creationId xmlns:p14="http://schemas.microsoft.com/office/powerpoint/2010/main" val="34900949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from a real client that is working.</a:t>
            </a:r>
          </a:p>
        </p:txBody>
      </p:sp>
      <p:sp>
        <p:nvSpPr>
          <p:cNvPr id="4" name="Slide Number Placeholder 3"/>
          <p:cNvSpPr>
            <a:spLocks noGrp="1"/>
          </p:cNvSpPr>
          <p:nvPr>
            <p:ph type="sldNum" sz="quarter" idx="5"/>
          </p:nvPr>
        </p:nvSpPr>
        <p:spPr/>
        <p:txBody>
          <a:bodyPr/>
          <a:lstStyle/>
          <a:p>
            <a:fld id="{5407B34C-60AE-46AA-8208-366AACABC765}" type="slidenum">
              <a:rPr lang="en-US" smtClean="0"/>
              <a:t>29</a:t>
            </a:fld>
            <a:endParaRPr lang="en-US"/>
          </a:p>
        </p:txBody>
      </p:sp>
    </p:spTree>
    <p:extLst>
      <p:ext uri="{BB962C8B-B14F-4D97-AF65-F5344CB8AC3E}">
        <p14:creationId xmlns:p14="http://schemas.microsoft.com/office/powerpoint/2010/main" val="5753718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30</a:t>
            </a:fld>
            <a:endParaRPr lang="en-US"/>
          </a:p>
        </p:txBody>
      </p:sp>
    </p:spTree>
    <p:extLst>
      <p:ext uri="{BB962C8B-B14F-4D97-AF65-F5344CB8AC3E}">
        <p14:creationId xmlns:p14="http://schemas.microsoft.com/office/powerpoint/2010/main" val="2470252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it’s not in KW, it didn’t happen.</a:t>
            </a:r>
          </a:p>
          <a:p>
            <a:r>
              <a:rPr lang="en-US" dirty="0"/>
              <a:t>Continuity in staffing,</a:t>
            </a:r>
          </a:p>
          <a:p>
            <a:r>
              <a:rPr lang="en-US" dirty="0"/>
              <a:t>Utilize all tools</a:t>
            </a:r>
          </a:p>
          <a:p>
            <a:r>
              <a:rPr lang="en-US" dirty="0"/>
              <a:t>Reach out</a:t>
            </a:r>
          </a:p>
        </p:txBody>
      </p:sp>
      <p:sp>
        <p:nvSpPr>
          <p:cNvPr id="4" name="Slide Number Placeholder 3"/>
          <p:cNvSpPr>
            <a:spLocks noGrp="1"/>
          </p:cNvSpPr>
          <p:nvPr>
            <p:ph type="sldNum" sz="quarter" idx="5"/>
          </p:nvPr>
        </p:nvSpPr>
        <p:spPr/>
        <p:txBody>
          <a:bodyPr/>
          <a:lstStyle/>
          <a:p>
            <a:fld id="{5407B34C-60AE-46AA-8208-366AACABC765}" type="slidenum">
              <a:rPr lang="en-US" smtClean="0"/>
              <a:t>31</a:t>
            </a:fld>
            <a:endParaRPr lang="en-US"/>
          </a:p>
        </p:txBody>
      </p:sp>
    </p:spTree>
    <p:extLst>
      <p:ext uri="{BB962C8B-B14F-4D97-AF65-F5344CB8AC3E}">
        <p14:creationId xmlns:p14="http://schemas.microsoft.com/office/powerpoint/2010/main" val="20593450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07B34C-60AE-46AA-8208-366AACABC765}" type="slidenum">
              <a:rPr lang="en-US" smtClean="0"/>
              <a:t>32</a:t>
            </a:fld>
            <a:endParaRPr lang="en-US"/>
          </a:p>
        </p:txBody>
      </p:sp>
    </p:spTree>
    <p:extLst>
      <p:ext uri="{BB962C8B-B14F-4D97-AF65-F5344CB8AC3E}">
        <p14:creationId xmlns:p14="http://schemas.microsoft.com/office/powerpoint/2010/main" val="842477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33</a:t>
            </a:fld>
            <a:endParaRPr lang="en-US"/>
          </a:p>
        </p:txBody>
      </p:sp>
    </p:spTree>
    <p:extLst>
      <p:ext uri="{BB962C8B-B14F-4D97-AF65-F5344CB8AC3E}">
        <p14:creationId xmlns:p14="http://schemas.microsoft.com/office/powerpoint/2010/main" val="203094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34</a:t>
            </a:fld>
            <a:endParaRPr lang="en-US"/>
          </a:p>
        </p:txBody>
      </p:sp>
    </p:spTree>
    <p:extLst>
      <p:ext uri="{BB962C8B-B14F-4D97-AF65-F5344CB8AC3E}">
        <p14:creationId xmlns:p14="http://schemas.microsoft.com/office/powerpoint/2010/main" val="4055976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7B34C-60AE-46AA-8208-366AACABC765}" type="slidenum">
              <a:rPr lang="en-US" smtClean="0"/>
              <a:t>35</a:t>
            </a:fld>
            <a:endParaRPr lang="en-US"/>
          </a:p>
        </p:txBody>
      </p:sp>
    </p:spTree>
    <p:extLst>
      <p:ext uri="{BB962C8B-B14F-4D97-AF65-F5344CB8AC3E}">
        <p14:creationId xmlns:p14="http://schemas.microsoft.com/office/powerpoint/2010/main" val="2919793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5D589C9-D5B5-424D-A08E-8D700E5E786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502A36A-8688-5642-87DB-69C914E3038A}"/>
              </a:ext>
            </a:extLst>
          </p:cNvPr>
          <p:cNvSpPr>
            <a:spLocks noGrp="1"/>
          </p:cNvSpPr>
          <p:nvPr>
            <p:ph type="ctrTitle"/>
          </p:nvPr>
        </p:nvSpPr>
        <p:spPr>
          <a:xfrm>
            <a:off x="949123" y="1122363"/>
            <a:ext cx="10718157" cy="2387600"/>
          </a:xfrm>
        </p:spPr>
        <p:txBody>
          <a:bodyPr anchor="b"/>
          <a:lstStyle>
            <a:lvl1pPr algn="ctr">
              <a:defRPr sz="6000" b="1" i="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4F7C008-01AC-684D-8C9A-5B4862E48C03}"/>
              </a:ext>
            </a:extLst>
          </p:cNvPr>
          <p:cNvSpPr>
            <a:spLocks noGrp="1"/>
          </p:cNvSpPr>
          <p:nvPr>
            <p:ph type="subTitle" idx="1"/>
          </p:nvPr>
        </p:nvSpPr>
        <p:spPr>
          <a:xfrm>
            <a:off x="949123" y="3602038"/>
            <a:ext cx="10718157" cy="1655762"/>
          </a:xfrm>
        </p:spPr>
        <p:txBody>
          <a:bodyPr/>
          <a:lstStyle>
            <a:lvl1pPr marL="0" indent="0" algn="ctr">
              <a:buNone/>
              <a:defRPr sz="24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60916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911E714-ECCB-894E-A088-34D9A292E9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9A1CF4-6938-9041-B153-AB56DD7E4938}"/>
              </a:ext>
            </a:extLst>
          </p:cNvPr>
          <p:cNvSpPr>
            <a:spLocks noGrp="1"/>
          </p:cNvSpPr>
          <p:nvPr>
            <p:ph type="title"/>
          </p:nvPr>
        </p:nvSpPr>
        <p:spPr/>
        <p:txBody>
          <a:bodyPr/>
          <a:lstStyle>
            <a:lvl1pPr>
              <a:defRPr b="0" i="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F8F887-D7A1-9046-A635-E5953724BCA3}"/>
              </a:ext>
            </a:extLst>
          </p:cNvPr>
          <p:cNvSpPr>
            <a:spLocks noGrp="1"/>
          </p:cNvSpPr>
          <p:nvPr>
            <p:ph idx="1"/>
          </p:nvPr>
        </p:nvSpPr>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33579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B5F03F-E171-8D4C-B8DA-FC0FF029560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5D9A6D-EE3D-0540-A533-4177148B6097}"/>
              </a:ext>
            </a:extLst>
          </p:cNvPr>
          <p:cNvSpPr>
            <a:spLocks noGrp="1"/>
          </p:cNvSpPr>
          <p:nvPr>
            <p:ph type="title"/>
          </p:nvPr>
        </p:nvSpPr>
        <p:spPr/>
        <p:txBody>
          <a:bodyPr/>
          <a:lstStyle>
            <a:lvl1pPr>
              <a:defRPr b="0" i="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906A169-EF63-4D4A-8F6F-61D40D0CD1DB}"/>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764E461-7079-A546-A41C-FBF10116594C}"/>
              </a:ext>
            </a:extLst>
          </p:cNvPr>
          <p:cNvSpPr>
            <a:spLocks noGrp="1"/>
          </p:cNvSpPr>
          <p:nvPr>
            <p:ph sz="half" idx="2"/>
          </p:nvPr>
        </p:nvSpPr>
        <p:spPr>
          <a:xfrm>
            <a:off x="6172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3488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50D79-5491-E544-AE3F-A0704A7604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17DF40-23C7-D44D-B7F6-46465F4D5C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9EBB8F-3A28-194C-8D56-E618C7913FD9}"/>
              </a:ext>
            </a:extLst>
          </p:cNvPr>
          <p:cNvSpPr>
            <a:spLocks noGrp="1"/>
          </p:cNvSpPr>
          <p:nvPr>
            <p:ph type="dt" sz="half" idx="10"/>
          </p:nvPr>
        </p:nvSpPr>
        <p:spPr/>
        <p:txBody>
          <a:bodyPr/>
          <a:lstStyle/>
          <a:p>
            <a:fld id="{24E995E0-7BB3-AF47-8A6D-C3B130119DB3}" type="datetimeFigureOut">
              <a:rPr lang="en-US" smtClean="0"/>
              <a:t>5/16/2024</a:t>
            </a:fld>
            <a:endParaRPr lang="en-US"/>
          </a:p>
        </p:txBody>
      </p:sp>
      <p:sp>
        <p:nvSpPr>
          <p:cNvPr id="5" name="Footer Placeholder 4">
            <a:extLst>
              <a:ext uri="{FF2B5EF4-FFF2-40B4-BE49-F238E27FC236}">
                <a16:creationId xmlns:a16="http://schemas.microsoft.com/office/drawing/2014/main" id="{15F0C2A3-A251-5041-AF97-EDF1905CF0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01A305-64FC-4D47-B704-19EDED1585CA}"/>
              </a:ext>
            </a:extLst>
          </p:cNvPr>
          <p:cNvSpPr>
            <a:spLocks noGrp="1"/>
          </p:cNvSpPr>
          <p:nvPr>
            <p:ph type="sldNum" sz="quarter" idx="12"/>
          </p:nvPr>
        </p:nvSpPr>
        <p:spPr/>
        <p:txBody>
          <a:bodyPr/>
          <a:lstStyle/>
          <a:p>
            <a:fld id="{466A90C9-5318-5D44-9496-FB92CE3F722A}" type="slidenum">
              <a:rPr lang="en-US" smtClean="0"/>
              <a:t>‹#›</a:t>
            </a:fld>
            <a:endParaRPr lang="en-US"/>
          </a:p>
        </p:txBody>
      </p:sp>
    </p:spTree>
    <p:extLst>
      <p:ext uri="{BB962C8B-B14F-4D97-AF65-F5344CB8AC3E}">
        <p14:creationId xmlns:p14="http://schemas.microsoft.com/office/powerpoint/2010/main" val="3266468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648AE-283C-974C-A84F-B341D6D8989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5D1582-32DC-B246-9D0C-EFDA7B2816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1BC2A5-A966-0B4B-B13C-A8051FDC08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2F4425-9DF8-A448-9E09-0158E9D4D8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39EDC1-4A3B-9546-BF72-41B42ABE82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2854FA-E5CB-6746-8515-5C81295B2839}"/>
              </a:ext>
            </a:extLst>
          </p:cNvPr>
          <p:cNvSpPr>
            <a:spLocks noGrp="1"/>
          </p:cNvSpPr>
          <p:nvPr>
            <p:ph type="dt" sz="half" idx="10"/>
          </p:nvPr>
        </p:nvSpPr>
        <p:spPr/>
        <p:txBody>
          <a:bodyPr/>
          <a:lstStyle/>
          <a:p>
            <a:fld id="{24E995E0-7BB3-AF47-8A6D-C3B130119DB3}" type="datetimeFigureOut">
              <a:rPr lang="en-US" smtClean="0"/>
              <a:t>5/16/2024</a:t>
            </a:fld>
            <a:endParaRPr lang="en-US"/>
          </a:p>
        </p:txBody>
      </p:sp>
      <p:sp>
        <p:nvSpPr>
          <p:cNvPr id="8" name="Footer Placeholder 7">
            <a:extLst>
              <a:ext uri="{FF2B5EF4-FFF2-40B4-BE49-F238E27FC236}">
                <a16:creationId xmlns:a16="http://schemas.microsoft.com/office/drawing/2014/main" id="{F050C92A-7972-3345-AC99-D7D72BB3B8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648807-147A-8A4B-879E-E1F7FB2460EC}"/>
              </a:ext>
            </a:extLst>
          </p:cNvPr>
          <p:cNvSpPr>
            <a:spLocks noGrp="1"/>
          </p:cNvSpPr>
          <p:nvPr>
            <p:ph type="sldNum" sz="quarter" idx="12"/>
          </p:nvPr>
        </p:nvSpPr>
        <p:spPr/>
        <p:txBody>
          <a:bodyPr/>
          <a:lstStyle/>
          <a:p>
            <a:fld id="{466A90C9-5318-5D44-9496-FB92CE3F722A}" type="slidenum">
              <a:rPr lang="en-US" smtClean="0"/>
              <a:t>‹#›</a:t>
            </a:fld>
            <a:endParaRPr lang="en-US"/>
          </a:p>
        </p:txBody>
      </p:sp>
    </p:spTree>
    <p:extLst>
      <p:ext uri="{BB962C8B-B14F-4D97-AF65-F5344CB8AC3E}">
        <p14:creationId xmlns:p14="http://schemas.microsoft.com/office/powerpoint/2010/main" val="3962337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DB67-7A8A-5844-A880-9C4A6B3529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6236BC-B94B-B646-8895-4DF6353D99C2}"/>
              </a:ext>
            </a:extLst>
          </p:cNvPr>
          <p:cNvSpPr>
            <a:spLocks noGrp="1"/>
          </p:cNvSpPr>
          <p:nvPr>
            <p:ph type="dt" sz="half" idx="10"/>
          </p:nvPr>
        </p:nvSpPr>
        <p:spPr/>
        <p:txBody>
          <a:bodyPr/>
          <a:lstStyle/>
          <a:p>
            <a:fld id="{24E995E0-7BB3-AF47-8A6D-C3B130119DB3}" type="datetimeFigureOut">
              <a:rPr lang="en-US" smtClean="0"/>
              <a:t>5/16/2024</a:t>
            </a:fld>
            <a:endParaRPr lang="en-US"/>
          </a:p>
        </p:txBody>
      </p:sp>
      <p:sp>
        <p:nvSpPr>
          <p:cNvPr id="4" name="Footer Placeholder 3">
            <a:extLst>
              <a:ext uri="{FF2B5EF4-FFF2-40B4-BE49-F238E27FC236}">
                <a16:creationId xmlns:a16="http://schemas.microsoft.com/office/drawing/2014/main" id="{3FA52709-CCB9-7748-B499-EF467CCF61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D52815-79ED-874F-971F-9A67654595F8}"/>
              </a:ext>
            </a:extLst>
          </p:cNvPr>
          <p:cNvSpPr>
            <a:spLocks noGrp="1"/>
          </p:cNvSpPr>
          <p:nvPr>
            <p:ph type="sldNum" sz="quarter" idx="12"/>
          </p:nvPr>
        </p:nvSpPr>
        <p:spPr/>
        <p:txBody>
          <a:bodyPr/>
          <a:lstStyle/>
          <a:p>
            <a:fld id="{466A90C9-5318-5D44-9496-FB92CE3F722A}" type="slidenum">
              <a:rPr lang="en-US" smtClean="0"/>
              <a:t>‹#›</a:t>
            </a:fld>
            <a:endParaRPr lang="en-US"/>
          </a:p>
        </p:txBody>
      </p:sp>
    </p:spTree>
    <p:extLst>
      <p:ext uri="{BB962C8B-B14F-4D97-AF65-F5344CB8AC3E}">
        <p14:creationId xmlns:p14="http://schemas.microsoft.com/office/powerpoint/2010/main" val="1898129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6842AF-BD43-D445-A638-AF4CE33A4D16}"/>
              </a:ext>
            </a:extLst>
          </p:cNvPr>
          <p:cNvSpPr>
            <a:spLocks noGrp="1"/>
          </p:cNvSpPr>
          <p:nvPr>
            <p:ph type="dt" sz="half" idx="10"/>
          </p:nvPr>
        </p:nvSpPr>
        <p:spPr/>
        <p:txBody>
          <a:bodyPr/>
          <a:lstStyle/>
          <a:p>
            <a:fld id="{24E995E0-7BB3-AF47-8A6D-C3B130119DB3}" type="datetimeFigureOut">
              <a:rPr lang="en-US" smtClean="0"/>
              <a:t>5/16/2024</a:t>
            </a:fld>
            <a:endParaRPr lang="en-US"/>
          </a:p>
        </p:txBody>
      </p:sp>
      <p:sp>
        <p:nvSpPr>
          <p:cNvPr id="3" name="Footer Placeholder 2">
            <a:extLst>
              <a:ext uri="{FF2B5EF4-FFF2-40B4-BE49-F238E27FC236}">
                <a16:creationId xmlns:a16="http://schemas.microsoft.com/office/drawing/2014/main" id="{711FCAD1-D351-1F4C-AE1D-BA9C60CDD4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D54A9A-9578-0C4E-B3B4-FA7C269771C3}"/>
              </a:ext>
            </a:extLst>
          </p:cNvPr>
          <p:cNvSpPr>
            <a:spLocks noGrp="1"/>
          </p:cNvSpPr>
          <p:nvPr>
            <p:ph type="sldNum" sz="quarter" idx="12"/>
          </p:nvPr>
        </p:nvSpPr>
        <p:spPr/>
        <p:txBody>
          <a:bodyPr/>
          <a:lstStyle/>
          <a:p>
            <a:fld id="{466A90C9-5318-5D44-9496-FB92CE3F722A}" type="slidenum">
              <a:rPr lang="en-US" smtClean="0"/>
              <a:t>‹#›</a:t>
            </a:fld>
            <a:endParaRPr lang="en-US"/>
          </a:p>
        </p:txBody>
      </p:sp>
    </p:spTree>
    <p:extLst>
      <p:ext uri="{BB962C8B-B14F-4D97-AF65-F5344CB8AC3E}">
        <p14:creationId xmlns:p14="http://schemas.microsoft.com/office/powerpoint/2010/main" val="2392446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93AB5-BFCE-624D-9564-519B1D1BA7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4246A8-4B2D-6546-89DE-0613A70F34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628EE3-F64B-A24C-A578-062603891E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EFDBA7-15E6-EE44-BF1C-C53C8AC05467}"/>
              </a:ext>
            </a:extLst>
          </p:cNvPr>
          <p:cNvSpPr>
            <a:spLocks noGrp="1"/>
          </p:cNvSpPr>
          <p:nvPr>
            <p:ph type="dt" sz="half" idx="10"/>
          </p:nvPr>
        </p:nvSpPr>
        <p:spPr/>
        <p:txBody>
          <a:bodyPr/>
          <a:lstStyle/>
          <a:p>
            <a:fld id="{24E995E0-7BB3-AF47-8A6D-C3B130119DB3}" type="datetimeFigureOut">
              <a:rPr lang="en-US" smtClean="0"/>
              <a:t>5/16/2024</a:t>
            </a:fld>
            <a:endParaRPr lang="en-US"/>
          </a:p>
        </p:txBody>
      </p:sp>
      <p:sp>
        <p:nvSpPr>
          <p:cNvPr id="6" name="Footer Placeholder 5">
            <a:extLst>
              <a:ext uri="{FF2B5EF4-FFF2-40B4-BE49-F238E27FC236}">
                <a16:creationId xmlns:a16="http://schemas.microsoft.com/office/drawing/2014/main" id="{14942F4D-6F24-AC4A-AAE4-04E6AD309F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C77821-3672-0E47-8B47-A40BF77A3C60}"/>
              </a:ext>
            </a:extLst>
          </p:cNvPr>
          <p:cNvSpPr>
            <a:spLocks noGrp="1"/>
          </p:cNvSpPr>
          <p:nvPr>
            <p:ph type="sldNum" sz="quarter" idx="12"/>
          </p:nvPr>
        </p:nvSpPr>
        <p:spPr/>
        <p:txBody>
          <a:bodyPr/>
          <a:lstStyle/>
          <a:p>
            <a:fld id="{466A90C9-5318-5D44-9496-FB92CE3F722A}" type="slidenum">
              <a:rPr lang="en-US" smtClean="0"/>
              <a:t>‹#›</a:t>
            </a:fld>
            <a:endParaRPr lang="en-US"/>
          </a:p>
        </p:txBody>
      </p:sp>
    </p:spTree>
    <p:extLst>
      <p:ext uri="{BB962C8B-B14F-4D97-AF65-F5344CB8AC3E}">
        <p14:creationId xmlns:p14="http://schemas.microsoft.com/office/powerpoint/2010/main" val="190586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29FCC-AAE3-654C-BE72-86C9983928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96314A-6D9E-D449-86D8-64B78430E7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F38CF01-321E-F34F-84B5-054D35040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394E56-5327-C44C-8C3A-40EBA4075530}"/>
              </a:ext>
            </a:extLst>
          </p:cNvPr>
          <p:cNvSpPr>
            <a:spLocks noGrp="1"/>
          </p:cNvSpPr>
          <p:nvPr>
            <p:ph type="dt" sz="half" idx="10"/>
          </p:nvPr>
        </p:nvSpPr>
        <p:spPr/>
        <p:txBody>
          <a:bodyPr/>
          <a:lstStyle/>
          <a:p>
            <a:fld id="{24E995E0-7BB3-AF47-8A6D-C3B130119DB3}" type="datetimeFigureOut">
              <a:rPr lang="en-US" smtClean="0"/>
              <a:t>5/16/2024</a:t>
            </a:fld>
            <a:endParaRPr lang="en-US"/>
          </a:p>
        </p:txBody>
      </p:sp>
      <p:sp>
        <p:nvSpPr>
          <p:cNvPr id="6" name="Footer Placeholder 5">
            <a:extLst>
              <a:ext uri="{FF2B5EF4-FFF2-40B4-BE49-F238E27FC236}">
                <a16:creationId xmlns:a16="http://schemas.microsoft.com/office/drawing/2014/main" id="{537E5524-9815-4347-82F6-F7B023D0D4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A05B84-14A4-4045-9B78-BF4837E0F481}"/>
              </a:ext>
            </a:extLst>
          </p:cNvPr>
          <p:cNvSpPr>
            <a:spLocks noGrp="1"/>
          </p:cNvSpPr>
          <p:nvPr>
            <p:ph type="sldNum" sz="quarter" idx="12"/>
          </p:nvPr>
        </p:nvSpPr>
        <p:spPr/>
        <p:txBody>
          <a:bodyPr/>
          <a:lstStyle/>
          <a:p>
            <a:fld id="{466A90C9-5318-5D44-9496-FB92CE3F722A}" type="slidenum">
              <a:rPr lang="en-US" smtClean="0"/>
              <a:t>‹#›</a:t>
            </a:fld>
            <a:endParaRPr lang="en-US"/>
          </a:p>
        </p:txBody>
      </p:sp>
    </p:spTree>
    <p:extLst>
      <p:ext uri="{BB962C8B-B14F-4D97-AF65-F5344CB8AC3E}">
        <p14:creationId xmlns:p14="http://schemas.microsoft.com/office/powerpoint/2010/main" val="2603207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C849E-949A-7D4E-879F-5791FEA8F4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BF56E0-662C-834B-B63D-8250AD144E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5AD7B1-ABD7-F943-8742-89DBA15094AA}"/>
              </a:ext>
            </a:extLst>
          </p:cNvPr>
          <p:cNvSpPr>
            <a:spLocks noGrp="1"/>
          </p:cNvSpPr>
          <p:nvPr>
            <p:ph type="dt" sz="half" idx="10"/>
          </p:nvPr>
        </p:nvSpPr>
        <p:spPr/>
        <p:txBody>
          <a:bodyPr/>
          <a:lstStyle/>
          <a:p>
            <a:fld id="{24E995E0-7BB3-AF47-8A6D-C3B130119DB3}" type="datetimeFigureOut">
              <a:rPr lang="en-US" smtClean="0"/>
              <a:t>5/16/2024</a:t>
            </a:fld>
            <a:endParaRPr lang="en-US"/>
          </a:p>
        </p:txBody>
      </p:sp>
      <p:sp>
        <p:nvSpPr>
          <p:cNvPr id="5" name="Footer Placeholder 4">
            <a:extLst>
              <a:ext uri="{FF2B5EF4-FFF2-40B4-BE49-F238E27FC236}">
                <a16:creationId xmlns:a16="http://schemas.microsoft.com/office/drawing/2014/main" id="{847DFD44-661A-7842-B7D6-CE829B074C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7579F-5764-164D-85F6-23E69B5DCE56}"/>
              </a:ext>
            </a:extLst>
          </p:cNvPr>
          <p:cNvSpPr>
            <a:spLocks noGrp="1"/>
          </p:cNvSpPr>
          <p:nvPr>
            <p:ph type="sldNum" sz="quarter" idx="12"/>
          </p:nvPr>
        </p:nvSpPr>
        <p:spPr/>
        <p:txBody>
          <a:bodyPr/>
          <a:lstStyle/>
          <a:p>
            <a:fld id="{466A90C9-5318-5D44-9496-FB92CE3F722A}" type="slidenum">
              <a:rPr lang="en-US" smtClean="0"/>
              <a:t>‹#›</a:t>
            </a:fld>
            <a:endParaRPr lang="en-US"/>
          </a:p>
        </p:txBody>
      </p:sp>
    </p:spTree>
    <p:extLst>
      <p:ext uri="{BB962C8B-B14F-4D97-AF65-F5344CB8AC3E}">
        <p14:creationId xmlns:p14="http://schemas.microsoft.com/office/powerpoint/2010/main" val="298070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CA015B-D758-2E42-9202-63FB5413E7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FC369F-8E9E-E54B-9B58-16D8C3BF6D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E0F72A-7601-D641-A407-58D0EF3BC760}"/>
              </a:ext>
            </a:extLst>
          </p:cNvPr>
          <p:cNvSpPr>
            <a:spLocks noGrp="1"/>
          </p:cNvSpPr>
          <p:nvPr>
            <p:ph type="dt" sz="half" idx="10"/>
          </p:nvPr>
        </p:nvSpPr>
        <p:spPr/>
        <p:txBody>
          <a:bodyPr/>
          <a:lstStyle/>
          <a:p>
            <a:fld id="{24E995E0-7BB3-AF47-8A6D-C3B130119DB3}" type="datetimeFigureOut">
              <a:rPr lang="en-US" smtClean="0"/>
              <a:t>5/16/2024</a:t>
            </a:fld>
            <a:endParaRPr lang="en-US"/>
          </a:p>
        </p:txBody>
      </p:sp>
      <p:sp>
        <p:nvSpPr>
          <p:cNvPr id="5" name="Footer Placeholder 4">
            <a:extLst>
              <a:ext uri="{FF2B5EF4-FFF2-40B4-BE49-F238E27FC236}">
                <a16:creationId xmlns:a16="http://schemas.microsoft.com/office/drawing/2014/main" id="{874A32E0-29F7-F54A-BE94-6CAEDCF370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B010DE-D608-734B-B89F-395F0CF39DC9}"/>
              </a:ext>
            </a:extLst>
          </p:cNvPr>
          <p:cNvSpPr>
            <a:spLocks noGrp="1"/>
          </p:cNvSpPr>
          <p:nvPr>
            <p:ph type="sldNum" sz="quarter" idx="12"/>
          </p:nvPr>
        </p:nvSpPr>
        <p:spPr/>
        <p:txBody>
          <a:bodyPr/>
          <a:lstStyle/>
          <a:p>
            <a:fld id="{466A90C9-5318-5D44-9496-FB92CE3F722A}" type="slidenum">
              <a:rPr lang="en-US" smtClean="0"/>
              <a:t>‹#›</a:t>
            </a:fld>
            <a:endParaRPr lang="en-US"/>
          </a:p>
        </p:txBody>
      </p:sp>
    </p:spTree>
    <p:extLst>
      <p:ext uri="{BB962C8B-B14F-4D97-AF65-F5344CB8AC3E}">
        <p14:creationId xmlns:p14="http://schemas.microsoft.com/office/powerpoint/2010/main" val="2392800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2FE460-6EA3-3D49-8C9A-C15416E7F8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383627-6FD5-4949-96AE-5D8324FF59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7F8DC7-7299-584B-8CDB-261BA598BC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995E0-7BB3-AF47-8A6D-C3B130119DB3}" type="datetimeFigureOut">
              <a:rPr lang="en-US" smtClean="0"/>
              <a:t>5/16/2024</a:t>
            </a:fld>
            <a:endParaRPr lang="en-US"/>
          </a:p>
        </p:txBody>
      </p:sp>
      <p:sp>
        <p:nvSpPr>
          <p:cNvPr id="5" name="Footer Placeholder 4">
            <a:extLst>
              <a:ext uri="{FF2B5EF4-FFF2-40B4-BE49-F238E27FC236}">
                <a16:creationId xmlns:a16="http://schemas.microsoft.com/office/drawing/2014/main" id="{C13BFC8A-4DBE-064F-817E-E6568C20AA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56F8C4-783A-4D42-A08F-622E2BFB8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6A90C9-5318-5D44-9496-FB92CE3F722A}" type="slidenum">
              <a:rPr lang="en-US" smtClean="0"/>
              <a:t>‹#›</a:t>
            </a:fld>
            <a:endParaRPr lang="en-US"/>
          </a:p>
        </p:txBody>
      </p:sp>
    </p:spTree>
    <p:extLst>
      <p:ext uri="{BB962C8B-B14F-4D97-AF65-F5344CB8AC3E}">
        <p14:creationId xmlns:p14="http://schemas.microsoft.com/office/powerpoint/2010/main" val="44071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hyperlink" Target="https://www.wallpaperflare.com/clint-eastwood-western-hd-cowboy-desert-grey-sheriff-white-wallpaper-uvinc/download/1125x2436" TargetMode="External"/><Relationship Id="rId5" Type="http://schemas.openxmlformats.org/officeDocument/2006/relationships/image" Target="../media/image3.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onetonline.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courses.lumenlearning.com/suny-wcc-collegesuccess2/chapter/evaluating-result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wallpaperflare.com/illustration-of-yoga-and-organic-forms-tree-and-roots-strength-with-rooted-yoga-pose-wallpaper-aaggp/download/1920x108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pxfuel.com/en/free-photo-epdc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pressbooks.library.ryerson.ca/pwaa/chapter/assistive-technology-testing/"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s://www.flickr.com/photos/jollyuk/1989719848/" TargetMode="Externa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creativecommons.org/licenses/by-nc/3.0/" TargetMode="External"/><Relationship Id="rId4" Type="http://schemas.openxmlformats.org/officeDocument/2006/relationships/hyperlink" Target="https://www.pngall.com/checklist-p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pixnio.com/people/crowd/six-people-working-in-offic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publicdomainpictures.net/en/view-image.php?image=79958&amp;picture=forget-me-not-hear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pixabay.com/ko/%EB%AC%BC%EC%9D%8C%ED%91%9C-%EC%B0%B8%EA%B3%A0-%EC%A4%91%EB%B3%B5-%EC%9A%94%EC%B2%AD-%EB%AC%B8%EC%A0%9C-%EC%9D%91%EB%8B%B5-%EC%9E%91%EC%97%85-%EC%A4%91%EC%9A%94%EC%84%B1-%EA%B8%B0%EB%8C%80-2405202/"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s://creativecommons.org/licenses/by-nc/3.0/" TargetMode="External"/><Relationship Id="rId4" Type="http://schemas.openxmlformats.org/officeDocument/2006/relationships/hyperlink" Target="https://www.aesdes.org/2020/01/29/upcycle-inspiration-aurora-borealis/"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mailto:leanne.garner@ks.gov"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mailto:kelly.collins@k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C618DB-EFEE-4170-AC4E-A3E8920748D4}"/>
              </a:ext>
            </a:extLst>
          </p:cNvPr>
          <p:cNvSpPr>
            <a:spLocks noGrp="1"/>
          </p:cNvSpPr>
          <p:nvPr>
            <p:ph type="title"/>
          </p:nvPr>
        </p:nvSpPr>
        <p:spPr>
          <a:xfrm>
            <a:off x="838200" y="365125"/>
            <a:ext cx="10515600" cy="2950730"/>
          </a:xfrm>
        </p:spPr>
        <p:txBody>
          <a:bodyPr/>
          <a:lstStyle/>
          <a:p>
            <a:pPr algn="ctr"/>
            <a:r>
              <a:rPr lang="en-US" b="1" dirty="0">
                <a:solidFill>
                  <a:srgbClr val="0070C0"/>
                </a:solidFill>
              </a:rPr>
              <a:t>RETAINWORKS</a:t>
            </a:r>
          </a:p>
        </p:txBody>
      </p:sp>
      <p:sp>
        <p:nvSpPr>
          <p:cNvPr id="6" name="Content Placeholder 5">
            <a:extLst>
              <a:ext uri="{FF2B5EF4-FFF2-40B4-BE49-F238E27FC236}">
                <a16:creationId xmlns:a16="http://schemas.microsoft.com/office/drawing/2014/main" id="{C1E782ED-B11D-4F6E-B269-3B9454C2A05D}"/>
              </a:ext>
            </a:extLst>
          </p:cNvPr>
          <p:cNvSpPr>
            <a:spLocks noGrp="1"/>
          </p:cNvSpPr>
          <p:nvPr>
            <p:ph idx="1"/>
          </p:nvPr>
        </p:nvSpPr>
        <p:spPr>
          <a:xfrm>
            <a:off x="838200" y="2624418"/>
            <a:ext cx="10515600" cy="775448"/>
          </a:xfrm>
        </p:spPr>
        <p:txBody>
          <a:bodyPr>
            <a:normAutofit/>
          </a:bodyPr>
          <a:lstStyle/>
          <a:p>
            <a:pPr marL="0" indent="0" algn="ctr">
              <a:buNone/>
            </a:pPr>
            <a:r>
              <a:rPr lang="en-US" sz="4400" dirty="0"/>
              <a:t>IEP  Training</a:t>
            </a:r>
          </a:p>
        </p:txBody>
      </p:sp>
      <p:sp>
        <p:nvSpPr>
          <p:cNvPr id="2" name="TextBox 1">
            <a:extLst>
              <a:ext uri="{FF2B5EF4-FFF2-40B4-BE49-F238E27FC236}">
                <a16:creationId xmlns:a16="http://schemas.microsoft.com/office/drawing/2014/main" id="{708F93CF-7E7C-4804-88CF-30B79396060A}"/>
              </a:ext>
            </a:extLst>
          </p:cNvPr>
          <p:cNvSpPr txBox="1"/>
          <p:nvPr/>
        </p:nvSpPr>
        <p:spPr>
          <a:xfrm>
            <a:off x="4767943" y="3881499"/>
            <a:ext cx="2656114" cy="584775"/>
          </a:xfrm>
          <a:prstGeom prst="rect">
            <a:avLst/>
          </a:prstGeom>
          <a:noFill/>
        </p:spPr>
        <p:txBody>
          <a:bodyPr wrap="square" rtlCol="0">
            <a:spAutoFit/>
          </a:bodyPr>
          <a:lstStyle/>
          <a:p>
            <a:pPr algn="ctr"/>
            <a:r>
              <a:rPr lang="en-US" sz="3200" dirty="0"/>
              <a:t>May 16, 2024</a:t>
            </a:r>
          </a:p>
        </p:txBody>
      </p:sp>
    </p:spTree>
    <p:extLst>
      <p:ext uri="{BB962C8B-B14F-4D97-AF65-F5344CB8AC3E}">
        <p14:creationId xmlns:p14="http://schemas.microsoft.com/office/powerpoint/2010/main" val="1281962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9A0AE-3B41-4892-A8AE-EC1CCAD41F2A}"/>
              </a:ext>
            </a:extLst>
          </p:cNvPr>
          <p:cNvSpPr>
            <a:spLocks noGrp="1"/>
          </p:cNvSpPr>
          <p:nvPr>
            <p:ph type="title"/>
          </p:nvPr>
        </p:nvSpPr>
        <p:spPr/>
        <p:txBody>
          <a:bodyPr>
            <a:normAutofit/>
          </a:bodyPr>
          <a:lstStyle/>
          <a:p>
            <a:pPr algn="ctr"/>
            <a:r>
              <a:rPr lang="en-US" sz="5400" u="sng" dirty="0"/>
              <a:t>Introductions</a:t>
            </a:r>
          </a:p>
        </p:txBody>
      </p:sp>
      <p:sp>
        <p:nvSpPr>
          <p:cNvPr id="3" name="Content Placeholder 2">
            <a:extLst>
              <a:ext uri="{FF2B5EF4-FFF2-40B4-BE49-F238E27FC236}">
                <a16:creationId xmlns:a16="http://schemas.microsoft.com/office/drawing/2014/main" id="{0E89EC80-8D53-4EE5-AE1E-DD85CEDB5FD2}"/>
              </a:ext>
            </a:extLst>
          </p:cNvPr>
          <p:cNvSpPr>
            <a:spLocks noGrp="1"/>
          </p:cNvSpPr>
          <p:nvPr>
            <p:ph idx="1"/>
          </p:nvPr>
        </p:nvSpPr>
        <p:spPr>
          <a:xfrm>
            <a:off x="838200" y="2211354"/>
            <a:ext cx="10515600" cy="2845837"/>
          </a:xfrm>
        </p:spPr>
        <p:txBody>
          <a:bodyPr>
            <a:normAutofit lnSpcReduction="10000"/>
          </a:bodyPr>
          <a:lstStyle/>
          <a:p>
            <a:pPr marL="0" indent="0" algn="ctr">
              <a:buNone/>
            </a:pPr>
            <a:r>
              <a:rPr lang="en-US" sz="3600" dirty="0"/>
              <a:t>Leanne Garner</a:t>
            </a:r>
          </a:p>
          <a:p>
            <a:pPr marL="0" indent="0" algn="ctr">
              <a:buNone/>
            </a:pPr>
            <a:endParaRPr lang="en-US" sz="3600" dirty="0"/>
          </a:p>
          <a:p>
            <a:pPr marL="0" indent="0" algn="ctr">
              <a:buNone/>
            </a:pPr>
            <a:r>
              <a:rPr lang="en-US" sz="3600" dirty="0"/>
              <a:t>&amp;</a:t>
            </a:r>
          </a:p>
          <a:p>
            <a:pPr marL="0" indent="0" algn="ctr">
              <a:buNone/>
            </a:pPr>
            <a:endParaRPr lang="en-US" sz="3600" dirty="0"/>
          </a:p>
          <a:p>
            <a:pPr marL="0" indent="0" algn="ctr">
              <a:buNone/>
            </a:pPr>
            <a:r>
              <a:rPr lang="en-US" sz="3600" dirty="0"/>
              <a:t>Kelly Collins</a:t>
            </a:r>
          </a:p>
        </p:txBody>
      </p:sp>
    </p:spTree>
    <p:extLst>
      <p:ext uri="{BB962C8B-B14F-4D97-AF65-F5344CB8AC3E}">
        <p14:creationId xmlns:p14="http://schemas.microsoft.com/office/powerpoint/2010/main" val="555679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0D2D3-D3DD-4009-B715-EAC2001DB198}"/>
              </a:ext>
            </a:extLst>
          </p:cNvPr>
          <p:cNvSpPr>
            <a:spLocks noGrp="1"/>
          </p:cNvSpPr>
          <p:nvPr>
            <p:ph type="title"/>
          </p:nvPr>
        </p:nvSpPr>
        <p:spPr/>
        <p:txBody>
          <a:bodyPr/>
          <a:lstStyle/>
          <a:p>
            <a:r>
              <a:rPr lang="en-US" u="sng" dirty="0"/>
              <a:t>Objectives</a:t>
            </a:r>
          </a:p>
        </p:txBody>
      </p:sp>
      <p:sp>
        <p:nvSpPr>
          <p:cNvPr id="3" name="Content Placeholder 2">
            <a:extLst>
              <a:ext uri="{FF2B5EF4-FFF2-40B4-BE49-F238E27FC236}">
                <a16:creationId xmlns:a16="http://schemas.microsoft.com/office/drawing/2014/main" id="{1D15F540-022F-4342-9404-C07E1D689ECA}"/>
              </a:ext>
            </a:extLst>
          </p:cNvPr>
          <p:cNvSpPr>
            <a:spLocks noGrp="1"/>
          </p:cNvSpPr>
          <p:nvPr>
            <p:ph idx="1"/>
          </p:nvPr>
        </p:nvSpPr>
        <p:spPr>
          <a:xfrm>
            <a:off x="838200" y="1705442"/>
            <a:ext cx="10515600" cy="4351338"/>
          </a:xfrm>
        </p:spPr>
        <p:txBody>
          <a:bodyPr/>
          <a:lstStyle/>
          <a:p>
            <a:r>
              <a:rPr lang="en-US" dirty="0"/>
              <a:t>Be able to explain what an IEP is, why it’s important, what’s in it for the workforce coordinator, the client, nurse navigators, employers, etc.</a:t>
            </a:r>
          </a:p>
          <a:p>
            <a:r>
              <a:rPr lang="en-US" dirty="0"/>
              <a:t>Be able to identify the components of an IEP and what goes into each section.</a:t>
            </a:r>
          </a:p>
          <a:p>
            <a:r>
              <a:rPr lang="en-US" dirty="0"/>
              <a:t>KANSASWORKS IEP creation, documentation, uploads</a:t>
            </a:r>
          </a:p>
          <a:p>
            <a:r>
              <a:rPr lang="en-US" dirty="0"/>
              <a:t>KANSASWORKS Review Trends</a:t>
            </a:r>
          </a:p>
          <a:p>
            <a:r>
              <a:rPr lang="en-US" dirty="0"/>
              <a:t>Best Practices</a:t>
            </a:r>
          </a:p>
          <a:p>
            <a:r>
              <a:rPr lang="en-US" dirty="0"/>
              <a:t>Where do we go from here?</a:t>
            </a:r>
          </a:p>
        </p:txBody>
      </p:sp>
    </p:spTree>
    <p:extLst>
      <p:ext uri="{BB962C8B-B14F-4D97-AF65-F5344CB8AC3E}">
        <p14:creationId xmlns:p14="http://schemas.microsoft.com/office/powerpoint/2010/main" val="288244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BE7B6-3720-43F8-9CDB-483BDED78B18}"/>
              </a:ext>
            </a:extLst>
          </p:cNvPr>
          <p:cNvSpPr>
            <a:spLocks noGrp="1"/>
          </p:cNvSpPr>
          <p:nvPr>
            <p:ph type="title"/>
          </p:nvPr>
        </p:nvSpPr>
        <p:spPr>
          <a:xfrm>
            <a:off x="1365336" y="4646132"/>
            <a:ext cx="9103929" cy="1325563"/>
          </a:xfrm>
        </p:spPr>
        <p:txBody>
          <a:bodyPr/>
          <a:lstStyle/>
          <a:p>
            <a:pPr algn="ctr"/>
            <a:r>
              <a:rPr lang="en-US" dirty="0"/>
              <a:t> The Good, The Bad and the Ugly of IEP’s</a:t>
            </a:r>
          </a:p>
        </p:txBody>
      </p:sp>
      <p:pic>
        <p:nvPicPr>
          <p:cNvPr id="5" name="Picture 4" descr="A picture containing text&#10;&#10;Description automatically generated">
            <a:extLst>
              <a:ext uri="{FF2B5EF4-FFF2-40B4-BE49-F238E27FC236}">
                <a16:creationId xmlns:a16="http://schemas.microsoft.com/office/drawing/2014/main" id="{75A1B8B2-51AD-4457-8A36-A35577001869}"/>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89124" y="396535"/>
            <a:ext cx="8880142" cy="3943903"/>
          </a:xfrm>
          <a:prstGeom prst="rect">
            <a:avLst/>
          </a:prstGeom>
        </p:spPr>
      </p:pic>
      <p:pic>
        <p:nvPicPr>
          <p:cNvPr id="3" name="the-good-the-bad-the-ugly-made-with-Voicemod">
            <a:hlinkClick r:id="" action="ppaction://media"/>
            <a:extLst>
              <a:ext uri="{FF2B5EF4-FFF2-40B4-BE49-F238E27FC236}">
                <a16:creationId xmlns:a16="http://schemas.microsoft.com/office/drawing/2014/main" id="{39524D50-E810-4137-A1F5-01A4D0A2CE8E}"/>
              </a:ext>
            </a:extLst>
          </p:cNvPr>
          <p:cNvPicPr>
            <a:picLocks noChangeAspect="1"/>
          </p:cNvPicPr>
          <p:nvPr>
            <a:audioFile r:link="rId1"/>
            <p:extLst>
              <p:ext uri="{DAA4B4D4-6D71-4841-9C94-3DE7FCFB9230}">
                <p14:media xmlns:p14="http://schemas.microsoft.com/office/powerpoint/2010/main" r:embed="rId2">
                  <p14:trim st="1530" end="11048"/>
                </p14:media>
              </p:ext>
            </p:extLst>
          </p:nvPr>
        </p:nvPicPr>
        <p:blipFill>
          <a:blip r:embed="rId7"/>
          <a:stretch>
            <a:fillRect/>
          </a:stretch>
        </p:blipFill>
        <p:spPr>
          <a:xfrm>
            <a:off x="350837" y="5840043"/>
            <a:ext cx="487363" cy="487363"/>
          </a:xfrm>
          <a:prstGeom prst="rect">
            <a:avLst/>
          </a:prstGeom>
        </p:spPr>
      </p:pic>
    </p:spTree>
    <p:extLst>
      <p:ext uri="{BB962C8B-B14F-4D97-AF65-F5344CB8AC3E}">
        <p14:creationId xmlns:p14="http://schemas.microsoft.com/office/powerpoint/2010/main" val="151606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p:val>
                                            <p:fltVal val="0"/>
                                          </p:val>
                                        </p:tav>
                                        <p:tav tm="100000">
                                          <p:val>
                                            <p:strVal val="#ppt_w"/>
                                          </p:val>
                                        </p:tav>
                                      </p:tavLst>
                                    </p:anim>
                                    <p:anim calcmode="lin" valueType="num">
                                      <p:cBhvr>
                                        <p:cTn id="8" dur="5000" fill="hold"/>
                                        <p:tgtEl>
                                          <p:spTgt spid="5"/>
                                        </p:tgtEl>
                                        <p:attrNameLst>
                                          <p:attrName>ppt_h</p:attrName>
                                        </p:attrNameLst>
                                      </p:cBhvr>
                                      <p:tavLst>
                                        <p:tav tm="0">
                                          <p:val>
                                            <p:fltVal val="0"/>
                                          </p:val>
                                        </p:tav>
                                        <p:tav tm="100000">
                                          <p:val>
                                            <p:strVal val="#ppt_h"/>
                                          </p:val>
                                        </p:tav>
                                      </p:tavLst>
                                    </p:anim>
                                    <p:anim calcmode="lin" valueType="num">
                                      <p:cBhvr>
                                        <p:cTn id="9" dur="5000" fill="hold"/>
                                        <p:tgtEl>
                                          <p:spTgt spid="5"/>
                                        </p:tgtEl>
                                        <p:attrNameLst>
                                          <p:attrName>style.rotation</p:attrName>
                                        </p:attrNameLst>
                                      </p:cBhvr>
                                      <p:tavLst>
                                        <p:tav tm="0">
                                          <p:val>
                                            <p:fltVal val="90"/>
                                          </p:val>
                                        </p:tav>
                                        <p:tav tm="100000">
                                          <p:val>
                                            <p:fltVal val="0"/>
                                          </p:val>
                                        </p:tav>
                                      </p:tavLst>
                                    </p:anim>
                                    <p:animEffect transition="in" filter="fade">
                                      <p:cBhvr>
                                        <p:cTn id="10" dur="5000"/>
                                        <p:tgtEl>
                                          <p:spTgt spid="5"/>
                                        </p:tgtEl>
                                      </p:cBhvr>
                                    </p:animEffect>
                                  </p:childTnLst>
                                </p:cTn>
                              </p:par>
                              <p:par>
                                <p:cTn id="11" presetID="1" presetClass="mediacall" presetSubtype="0" fill="hold" nodeType="withEffect">
                                  <p:stCondLst>
                                    <p:cond delay="0"/>
                                  </p:stCondLst>
                                  <p:childTnLst>
                                    <p:cmd type="call" cmd="playFrom(0.0)">
                                      <p:cBhvr>
                                        <p:cTn id="12" dur="8926" fill="hold"/>
                                        <p:tgtEl>
                                          <p:spTgt spid="3"/>
                                        </p:tgtEl>
                                      </p:cBhvr>
                                    </p:cmd>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250" fill="hold"/>
                                        <p:tgtEl>
                                          <p:spTgt spid="2"/>
                                        </p:tgtEl>
                                        <p:attrNameLst>
                                          <p:attrName>ppt_x</p:attrName>
                                        </p:attrNameLst>
                                      </p:cBhvr>
                                      <p:tavLst>
                                        <p:tav tm="0">
                                          <p:val>
                                            <p:strVal val="#ppt_x"/>
                                          </p:val>
                                        </p:tav>
                                        <p:tav tm="100000">
                                          <p:val>
                                            <p:strVal val="#ppt_x"/>
                                          </p:val>
                                        </p:tav>
                                      </p:tavLst>
                                    </p:anim>
                                    <p:anim calcmode="lin" valueType="num">
                                      <p:cBhvr additive="base">
                                        <p:cTn id="16" dur="12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B2862-7CFB-4649-8D33-D4B0F6ECB020}"/>
              </a:ext>
            </a:extLst>
          </p:cNvPr>
          <p:cNvSpPr>
            <a:spLocks noGrp="1"/>
          </p:cNvSpPr>
          <p:nvPr>
            <p:ph type="title"/>
          </p:nvPr>
        </p:nvSpPr>
        <p:spPr>
          <a:xfrm>
            <a:off x="685392" y="365125"/>
            <a:ext cx="10668408" cy="1325563"/>
          </a:xfrm>
        </p:spPr>
        <p:txBody>
          <a:bodyPr/>
          <a:lstStyle/>
          <a:p>
            <a:pPr algn="ctr"/>
            <a:r>
              <a:rPr lang="en-US" u="sng" dirty="0"/>
              <a:t>I.E.P.</a:t>
            </a:r>
          </a:p>
        </p:txBody>
      </p:sp>
      <p:sp>
        <p:nvSpPr>
          <p:cNvPr id="3" name="Content Placeholder 2">
            <a:extLst>
              <a:ext uri="{FF2B5EF4-FFF2-40B4-BE49-F238E27FC236}">
                <a16:creationId xmlns:a16="http://schemas.microsoft.com/office/drawing/2014/main" id="{7504DA72-3175-4E24-B286-E548E3B71892}"/>
              </a:ext>
            </a:extLst>
          </p:cNvPr>
          <p:cNvSpPr>
            <a:spLocks noGrp="1"/>
          </p:cNvSpPr>
          <p:nvPr>
            <p:ph idx="1"/>
          </p:nvPr>
        </p:nvSpPr>
        <p:spPr>
          <a:xfrm>
            <a:off x="685392" y="1395319"/>
            <a:ext cx="10668408" cy="1440245"/>
          </a:xfrm>
        </p:spPr>
        <p:txBody>
          <a:bodyPr>
            <a:normAutofit/>
          </a:bodyPr>
          <a:lstStyle/>
          <a:p>
            <a:pPr marL="0" indent="0" algn="ctr">
              <a:buNone/>
            </a:pPr>
            <a:r>
              <a:rPr lang="en-US" sz="4000" u="sng" dirty="0"/>
              <a:t>Individualized Employment Plan</a:t>
            </a:r>
          </a:p>
          <a:p>
            <a:pPr marL="0" indent="0" algn="ctr">
              <a:buNone/>
            </a:pPr>
            <a:r>
              <a:rPr lang="en-US" i="1" dirty="0">
                <a:solidFill>
                  <a:schemeClr val="bg2">
                    <a:lumMod val="50000"/>
                  </a:schemeClr>
                </a:solidFill>
              </a:rPr>
              <a:t>(Is it just busy work???)</a:t>
            </a:r>
          </a:p>
        </p:txBody>
      </p:sp>
      <p:pic>
        <p:nvPicPr>
          <p:cNvPr id="5" name="Picture 4" descr="Businessman and paperwork">
            <a:extLst>
              <a:ext uri="{FF2B5EF4-FFF2-40B4-BE49-F238E27FC236}">
                <a16:creationId xmlns:a16="http://schemas.microsoft.com/office/drawing/2014/main" id="{A3DD34FB-3AFE-4943-BD7E-CF08C1E05414}"/>
              </a:ext>
            </a:extLst>
          </p:cNvPr>
          <p:cNvPicPr>
            <a:picLocks noChangeAspect="1"/>
          </p:cNvPicPr>
          <p:nvPr/>
        </p:nvPicPr>
        <p:blipFill>
          <a:blip r:embed="rId3"/>
          <a:stretch>
            <a:fillRect/>
          </a:stretch>
        </p:blipFill>
        <p:spPr>
          <a:xfrm>
            <a:off x="685391" y="3020291"/>
            <a:ext cx="4608259" cy="3066472"/>
          </a:xfrm>
          <a:prstGeom prst="rect">
            <a:avLst/>
          </a:prstGeom>
        </p:spPr>
      </p:pic>
      <p:sp>
        <p:nvSpPr>
          <p:cNvPr id="6" name="TextBox 5">
            <a:extLst>
              <a:ext uri="{FF2B5EF4-FFF2-40B4-BE49-F238E27FC236}">
                <a16:creationId xmlns:a16="http://schemas.microsoft.com/office/drawing/2014/main" id="{D9021D60-AA88-4264-985A-2246578758BF}"/>
              </a:ext>
            </a:extLst>
          </p:cNvPr>
          <p:cNvSpPr txBox="1"/>
          <p:nvPr/>
        </p:nvSpPr>
        <p:spPr>
          <a:xfrm>
            <a:off x="5558527" y="3122366"/>
            <a:ext cx="5948082" cy="2862322"/>
          </a:xfrm>
          <a:prstGeom prst="rect">
            <a:avLst/>
          </a:prstGeom>
          <a:noFill/>
        </p:spPr>
        <p:txBody>
          <a:bodyPr wrap="square" rtlCol="0">
            <a:spAutoFit/>
          </a:bodyPr>
          <a:lstStyle/>
          <a:p>
            <a:pPr marL="285750" indent="-285750">
              <a:buFont typeface="Arial" panose="020B0604020202020204" pitchFamily="34" charset="0"/>
              <a:buChar char="•"/>
            </a:pPr>
            <a:r>
              <a:rPr lang="en-US" dirty="0"/>
              <a:t>Provides a framework for all team members to work within</a:t>
            </a:r>
          </a:p>
          <a:p>
            <a:endParaRPr lang="en-US" dirty="0"/>
          </a:p>
          <a:p>
            <a:pPr marL="285750" indent="-285750">
              <a:buFont typeface="Arial" panose="020B0604020202020204" pitchFamily="34" charset="0"/>
              <a:buChar char="•"/>
            </a:pPr>
            <a:r>
              <a:rPr lang="en-US" dirty="0"/>
              <a:t>Maps out goals and action steps to get there</a:t>
            </a:r>
          </a:p>
          <a:p>
            <a:endParaRPr lang="en-US" dirty="0"/>
          </a:p>
          <a:p>
            <a:pPr marL="285750" indent="-285750">
              <a:buFont typeface="Arial" panose="020B0604020202020204" pitchFamily="34" charset="0"/>
              <a:buChar char="•"/>
            </a:pPr>
            <a:r>
              <a:rPr lang="en-US" dirty="0"/>
              <a:t>Establishes important timelines / due dates</a:t>
            </a:r>
          </a:p>
          <a:p>
            <a:endParaRPr lang="en-US" dirty="0"/>
          </a:p>
          <a:p>
            <a:pPr marL="285750" indent="-285750">
              <a:buFont typeface="Arial" panose="020B0604020202020204" pitchFamily="34" charset="0"/>
              <a:buChar char="•"/>
            </a:pPr>
            <a:r>
              <a:rPr lang="en-US" dirty="0"/>
              <a:t>Defines roles and responsibilities of team members</a:t>
            </a:r>
          </a:p>
          <a:p>
            <a:endParaRPr lang="en-US" dirty="0"/>
          </a:p>
          <a:p>
            <a:pPr marL="285750" indent="-285750">
              <a:buFont typeface="Arial" panose="020B0604020202020204" pitchFamily="34" charset="0"/>
              <a:buChar char="•"/>
            </a:pPr>
            <a:r>
              <a:rPr lang="en-US" dirty="0"/>
              <a:t>Shows the value of services provided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053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371A6-BFA5-45E3-95AB-F0B230E38BF5}"/>
              </a:ext>
            </a:extLst>
          </p:cNvPr>
          <p:cNvSpPr>
            <a:spLocks noGrp="1"/>
          </p:cNvSpPr>
          <p:nvPr>
            <p:ph type="title"/>
          </p:nvPr>
        </p:nvSpPr>
        <p:spPr/>
        <p:txBody>
          <a:bodyPr/>
          <a:lstStyle/>
          <a:p>
            <a:r>
              <a:rPr lang="en-US" u="sng" dirty="0"/>
              <a:t>But first…The Intake Interview</a:t>
            </a:r>
          </a:p>
        </p:txBody>
      </p:sp>
      <p:sp>
        <p:nvSpPr>
          <p:cNvPr id="3" name="Content Placeholder 2">
            <a:extLst>
              <a:ext uri="{FF2B5EF4-FFF2-40B4-BE49-F238E27FC236}">
                <a16:creationId xmlns:a16="http://schemas.microsoft.com/office/drawing/2014/main" id="{A3D5C195-E48C-4668-B612-3027E6EBB134}"/>
              </a:ext>
            </a:extLst>
          </p:cNvPr>
          <p:cNvSpPr>
            <a:spLocks noGrp="1"/>
          </p:cNvSpPr>
          <p:nvPr>
            <p:ph idx="1"/>
          </p:nvPr>
        </p:nvSpPr>
        <p:spPr/>
        <p:txBody>
          <a:bodyPr>
            <a:normAutofit fontScale="92500"/>
          </a:bodyPr>
          <a:lstStyle/>
          <a:p>
            <a:r>
              <a:rPr lang="en-US" dirty="0"/>
              <a:t>Introductions - Explain why you are here, and what your value is to the client</a:t>
            </a:r>
          </a:p>
          <a:p>
            <a:r>
              <a:rPr lang="en-US" dirty="0"/>
              <a:t>Have a Conversation </a:t>
            </a:r>
          </a:p>
          <a:p>
            <a:r>
              <a:rPr lang="en-US" dirty="0"/>
              <a:t>Participants are likely struggling physically, mentally and financially…</a:t>
            </a:r>
          </a:p>
          <a:p>
            <a:pPr marL="0" indent="625475">
              <a:buNone/>
            </a:pPr>
            <a:r>
              <a:rPr lang="en-US" dirty="0"/>
              <a:t>- How do you show empathy?</a:t>
            </a:r>
          </a:p>
          <a:p>
            <a:r>
              <a:rPr lang="en-US" dirty="0"/>
              <a:t>Important questions:</a:t>
            </a:r>
          </a:p>
          <a:p>
            <a:pPr marL="0" indent="0">
              <a:buNone/>
            </a:pPr>
            <a:r>
              <a:rPr lang="en-US" dirty="0"/>
              <a:t>	How are you feeling?</a:t>
            </a:r>
          </a:p>
          <a:p>
            <a:pPr marL="0" indent="0">
              <a:buNone/>
            </a:pPr>
            <a:r>
              <a:rPr lang="en-US" dirty="0"/>
              <a:t>	How is your life different?</a:t>
            </a:r>
          </a:p>
          <a:p>
            <a:pPr marL="0" indent="0">
              <a:buNone/>
            </a:pPr>
            <a:r>
              <a:rPr lang="en-US" dirty="0"/>
              <a:t>	How is work different?</a:t>
            </a:r>
          </a:p>
          <a:p>
            <a:endParaRPr lang="en-US" dirty="0"/>
          </a:p>
          <a:p>
            <a:endParaRPr lang="en-US" dirty="0"/>
          </a:p>
          <a:p>
            <a:endParaRPr lang="en-US" dirty="0"/>
          </a:p>
        </p:txBody>
      </p:sp>
    </p:spTree>
    <p:extLst>
      <p:ext uri="{BB962C8B-B14F-4D97-AF65-F5344CB8AC3E}">
        <p14:creationId xmlns:p14="http://schemas.microsoft.com/office/powerpoint/2010/main" val="369442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03B8-9036-41B0-8366-B55DB7D754DC}"/>
              </a:ext>
            </a:extLst>
          </p:cNvPr>
          <p:cNvSpPr>
            <a:spLocks noGrp="1"/>
          </p:cNvSpPr>
          <p:nvPr>
            <p:ph type="title"/>
          </p:nvPr>
        </p:nvSpPr>
        <p:spPr/>
        <p:txBody>
          <a:bodyPr/>
          <a:lstStyle/>
          <a:p>
            <a:r>
              <a:rPr lang="en-US" u="sng" dirty="0"/>
              <a:t>IEP Requirements</a:t>
            </a:r>
          </a:p>
        </p:txBody>
      </p:sp>
      <p:sp>
        <p:nvSpPr>
          <p:cNvPr id="3" name="Content Placeholder 2">
            <a:extLst>
              <a:ext uri="{FF2B5EF4-FFF2-40B4-BE49-F238E27FC236}">
                <a16:creationId xmlns:a16="http://schemas.microsoft.com/office/drawing/2014/main" id="{E31B0F9E-5959-464D-9BC7-957C59CBE915}"/>
              </a:ext>
            </a:extLst>
          </p:cNvPr>
          <p:cNvSpPr>
            <a:spLocks noGrp="1"/>
          </p:cNvSpPr>
          <p:nvPr>
            <p:ph idx="1"/>
          </p:nvPr>
        </p:nvSpPr>
        <p:spPr>
          <a:xfrm>
            <a:off x="838200" y="1390063"/>
            <a:ext cx="10515600" cy="5102811"/>
          </a:xfrm>
        </p:spPr>
        <p:txBody>
          <a:bodyPr>
            <a:normAutofit lnSpcReduction="10000"/>
          </a:bodyPr>
          <a:lstStyle/>
          <a:p>
            <a:pPr marL="0" marR="0" lvl="0" indent="0">
              <a:spcBef>
                <a:spcPts val="0"/>
              </a:spcBef>
              <a:spcAft>
                <a:spcPts val="0"/>
              </a:spcAft>
              <a:buNone/>
              <a:tabLst>
                <a:tab pos="457200" algn="l"/>
              </a:tabLst>
            </a:pPr>
            <a:r>
              <a:rPr lang="en-US" sz="2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consultation with the claimant, a written Individual Employment Plan (IEP) matched to the claimant’s needs based on information gathered during the Initial Assessment is developed. </a:t>
            </a:r>
          </a:p>
          <a:p>
            <a:pPr marL="0" marR="0" lvl="0" indent="0">
              <a:spcBef>
                <a:spcPts val="0"/>
              </a:spcBef>
              <a:spcAft>
                <a:spcPts val="0"/>
              </a:spcAft>
              <a:buNone/>
              <a:tabLst>
                <a:tab pos="457200" algn="l"/>
              </a:tabLst>
            </a:pPr>
            <a:endParaRPr lang="en-US" sz="9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spcBef>
                <a:spcPts val="0"/>
              </a:spcBef>
              <a:spcAft>
                <a:spcPts val="0"/>
              </a:spcAft>
              <a:buNone/>
              <a:tabLst>
                <a:tab pos="457200" algn="l"/>
              </a:tabLst>
            </a:pPr>
            <a:r>
              <a:rPr lang="en-US" sz="2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IEP must, at a minimum, include: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143000" marR="0" lvl="2" indent="-228600">
              <a:lnSpc>
                <a:spcPct val="150000"/>
              </a:lnSpc>
              <a:spcBef>
                <a:spcPts val="0"/>
              </a:spcBef>
              <a:spcAft>
                <a:spcPts val="0"/>
              </a:spcAft>
              <a:buFont typeface="Arial" panose="020B0604020202020204" pitchFamily="34" charset="0"/>
              <a:buChar char="•"/>
              <a:tabLst>
                <a:tab pos="1371600" algn="l"/>
              </a:tabLst>
            </a:pPr>
            <a:r>
              <a:rPr lang="en-US" kern="1200" dirty="0">
                <a:solidFill>
                  <a:srgbClr val="000000"/>
                </a:solidFill>
                <a:effectLst/>
                <a:latin typeface="+mn-lt"/>
                <a:ea typeface="Times New Roman" panose="02020603050405020304" pitchFamily="18" charset="0"/>
                <a:cs typeface="Times New Roman" panose="02020603050405020304" pitchFamily="18" charset="0"/>
              </a:rPr>
              <a:t>a specific employment goal; </a:t>
            </a:r>
            <a:endParaRPr lang="en-US" dirty="0">
              <a:effectLst/>
              <a:latin typeface="+mn-lt"/>
              <a:ea typeface="Times New Roman" panose="02020603050405020304" pitchFamily="18" charset="0"/>
              <a:cs typeface="Times New Roman" panose="02020603050405020304" pitchFamily="18" charset="0"/>
            </a:endParaRPr>
          </a:p>
          <a:p>
            <a:pPr marL="1143000" marR="0" lvl="2" indent="-228600">
              <a:lnSpc>
                <a:spcPct val="150000"/>
              </a:lnSpc>
              <a:spcBef>
                <a:spcPts val="0"/>
              </a:spcBef>
              <a:spcAft>
                <a:spcPts val="0"/>
              </a:spcAft>
              <a:buFont typeface="Arial" panose="020B0604020202020204" pitchFamily="34" charset="0"/>
              <a:buChar char="•"/>
              <a:tabLst>
                <a:tab pos="1371600" algn="l"/>
              </a:tabLst>
            </a:pPr>
            <a:r>
              <a:rPr lang="en-US" kern="1200" dirty="0">
                <a:solidFill>
                  <a:srgbClr val="000000"/>
                </a:solidFill>
                <a:effectLst/>
                <a:latin typeface="+mn-lt"/>
                <a:ea typeface="Times New Roman" panose="02020603050405020304" pitchFamily="18" charset="0"/>
                <a:cs typeface="Times New Roman" panose="02020603050405020304" pitchFamily="18" charset="0"/>
              </a:rPr>
              <a:t>a list of challenges or barriers to employment specific to the claimant; </a:t>
            </a:r>
            <a:endParaRPr lang="en-US" dirty="0">
              <a:effectLst/>
              <a:latin typeface="+mn-lt"/>
              <a:ea typeface="Times New Roman" panose="02020603050405020304" pitchFamily="18" charset="0"/>
              <a:cs typeface="Times New Roman" panose="02020603050405020304" pitchFamily="18" charset="0"/>
            </a:endParaRPr>
          </a:p>
          <a:p>
            <a:pPr marL="1143000" marR="0" lvl="2" indent="-228600">
              <a:lnSpc>
                <a:spcPct val="150000"/>
              </a:lnSpc>
              <a:spcBef>
                <a:spcPts val="0"/>
              </a:spcBef>
              <a:spcAft>
                <a:spcPts val="0"/>
              </a:spcAft>
              <a:buFont typeface="Arial" panose="020B0604020202020204" pitchFamily="34" charset="0"/>
              <a:buChar char="•"/>
              <a:tabLst>
                <a:tab pos="1371600" algn="l"/>
              </a:tabLst>
            </a:pPr>
            <a:r>
              <a:rPr lang="en-US" kern="1200" dirty="0">
                <a:solidFill>
                  <a:srgbClr val="000000"/>
                </a:solidFill>
                <a:effectLst/>
                <a:latin typeface="+mn-lt"/>
                <a:ea typeface="Times New Roman" panose="02020603050405020304" pitchFamily="18" charset="0"/>
                <a:cs typeface="Times New Roman" panose="02020603050405020304" pitchFamily="18" charset="0"/>
              </a:rPr>
              <a:t>detailed step-by-step activities the claimant will perform and or participate in to achieve his/her employment goals; </a:t>
            </a:r>
            <a:endParaRPr lang="en-US" dirty="0">
              <a:effectLst/>
              <a:latin typeface="+mn-lt"/>
              <a:ea typeface="Times New Roman" panose="02020603050405020304" pitchFamily="18" charset="0"/>
              <a:cs typeface="Times New Roman" panose="02020603050405020304" pitchFamily="18" charset="0"/>
            </a:endParaRPr>
          </a:p>
          <a:p>
            <a:pPr marL="1143000" marR="0" lvl="2" indent="-228600">
              <a:lnSpc>
                <a:spcPct val="150000"/>
              </a:lnSpc>
              <a:spcBef>
                <a:spcPts val="0"/>
              </a:spcBef>
              <a:spcAft>
                <a:spcPts val="0"/>
              </a:spcAft>
              <a:buFont typeface="Arial" panose="020B0604020202020204" pitchFamily="34" charset="0"/>
              <a:buChar char="•"/>
              <a:tabLst>
                <a:tab pos="1371600" algn="l"/>
              </a:tabLst>
            </a:pPr>
            <a:r>
              <a:rPr lang="en-US" kern="1200" dirty="0">
                <a:solidFill>
                  <a:srgbClr val="000000"/>
                </a:solidFill>
                <a:effectLst/>
                <a:latin typeface="+mn-lt"/>
                <a:ea typeface="Times New Roman" panose="02020603050405020304" pitchFamily="18" charset="0"/>
                <a:cs typeface="Times New Roman" panose="02020603050405020304" pitchFamily="18" charset="0"/>
              </a:rPr>
              <a:t>timelines to start and complete each activity; </a:t>
            </a:r>
            <a:endParaRPr lang="en-US" dirty="0">
              <a:effectLst/>
              <a:latin typeface="+mn-lt"/>
              <a:ea typeface="Times New Roman" panose="02020603050405020304" pitchFamily="18" charset="0"/>
              <a:cs typeface="Times New Roman" panose="02020603050405020304" pitchFamily="18" charset="0"/>
            </a:endParaRPr>
          </a:p>
          <a:p>
            <a:pPr marL="1143000" marR="0" lvl="2" indent="-228600">
              <a:lnSpc>
                <a:spcPct val="150000"/>
              </a:lnSpc>
              <a:spcBef>
                <a:spcPts val="0"/>
              </a:spcBef>
              <a:spcAft>
                <a:spcPts val="0"/>
              </a:spcAft>
              <a:buFont typeface="Arial" panose="020B0604020202020204" pitchFamily="34" charset="0"/>
              <a:buChar char="•"/>
              <a:tabLst>
                <a:tab pos="1371600" algn="l"/>
              </a:tabLst>
            </a:pPr>
            <a:r>
              <a:rPr lang="en-US" kern="1200" dirty="0">
                <a:solidFill>
                  <a:srgbClr val="000000"/>
                </a:solidFill>
                <a:effectLst/>
                <a:latin typeface="+mn-lt"/>
                <a:ea typeface="Times New Roman" panose="02020603050405020304" pitchFamily="18" charset="0"/>
                <a:cs typeface="Times New Roman" panose="02020603050405020304" pitchFamily="18" charset="0"/>
              </a:rPr>
              <a:t>specific dates for staff follow-up to evaluate each activity, provide additional assistance, and make adjustments, if necessary; and </a:t>
            </a:r>
            <a:endParaRPr lang="en-US" dirty="0">
              <a:effectLst/>
              <a:latin typeface="+mn-lt"/>
              <a:ea typeface="Times New Roman" panose="02020603050405020304" pitchFamily="18" charset="0"/>
              <a:cs typeface="Times New Roman" panose="02020603050405020304" pitchFamily="18" charset="0"/>
            </a:endParaRPr>
          </a:p>
          <a:p>
            <a:pPr marL="1143000" marR="0" lvl="2" indent="-228600">
              <a:lnSpc>
                <a:spcPct val="150000"/>
              </a:lnSpc>
              <a:spcBef>
                <a:spcPts val="0"/>
              </a:spcBef>
              <a:spcAft>
                <a:spcPts val="0"/>
              </a:spcAft>
              <a:buFont typeface="Arial" panose="020B0604020202020204" pitchFamily="34" charset="0"/>
              <a:buChar char="•"/>
              <a:tabLst>
                <a:tab pos="1371600" algn="l"/>
              </a:tabLst>
            </a:pPr>
            <a:r>
              <a:rPr lang="en-US" kern="1200" dirty="0">
                <a:solidFill>
                  <a:srgbClr val="000000"/>
                </a:solidFill>
                <a:effectLst/>
                <a:latin typeface="+mn-lt"/>
                <a:ea typeface="Times New Roman" panose="02020603050405020304" pitchFamily="18" charset="0"/>
                <a:cs typeface="Times New Roman" panose="02020603050405020304" pitchFamily="18" charset="0"/>
              </a:rPr>
              <a:t>the next scheduled contact date with staff (when appropriate). </a:t>
            </a:r>
            <a:endParaRPr lang="en-US" dirty="0">
              <a:effectLst/>
              <a:latin typeface="+mn-lt"/>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9375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E09F-328A-4D7F-BA4E-7B85138178AA}"/>
              </a:ext>
            </a:extLst>
          </p:cNvPr>
          <p:cNvSpPr>
            <a:spLocks noGrp="1"/>
          </p:cNvSpPr>
          <p:nvPr>
            <p:ph type="title"/>
          </p:nvPr>
        </p:nvSpPr>
        <p:spPr>
          <a:xfrm>
            <a:off x="838200" y="281151"/>
            <a:ext cx="10515600" cy="922499"/>
          </a:xfrm>
        </p:spPr>
        <p:txBody>
          <a:bodyPr/>
          <a:lstStyle/>
          <a:p>
            <a:pPr algn="ctr">
              <a:lnSpc>
                <a:spcPct val="100000"/>
              </a:lnSpc>
            </a:pPr>
            <a:r>
              <a:rPr lang="en-US" u="sng" dirty="0"/>
              <a:t>IEP Components</a:t>
            </a:r>
          </a:p>
        </p:txBody>
      </p:sp>
      <p:sp>
        <p:nvSpPr>
          <p:cNvPr id="3" name="Content Placeholder 2">
            <a:extLst>
              <a:ext uri="{FF2B5EF4-FFF2-40B4-BE49-F238E27FC236}">
                <a16:creationId xmlns:a16="http://schemas.microsoft.com/office/drawing/2014/main" id="{A10965E6-FB96-46FC-B3CF-91EA446CBA30}"/>
              </a:ext>
            </a:extLst>
          </p:cNvPr>
          <p:cNvSpPr>
            <a:spLocks noGrp="1"/>
          </p:cNvSpPr>
          <p:nvPr>
            <p:ph idx="1"/>
          </p:nvPr>
        </p:nvSpPr>
        <p:spPr>
          <a:xfrm>
            <a:off x="903514" y="1054358"/>
            <a:ext cx="10515600" cy="5411755"/>
          </a:xfrm>
        </p:spPr>
        <p:txBody>
          <a:bodyPr numCol="2">
            <a:noAutofit/>
          </a:bodyPr>
          <a:lstStyle/>
          <a:p>
            <a:pPr>
              <a:lnSpc>
                <a:spcPct val="150000"/>
              </a:lnSpc>
            </a:pPr>
            <a:r>
              <a:rPr lang="en-US" sz="2000" dirty="0"/>
              <a:t>Occupational Assessment and Career Research</a:t>
            </a:r>
          </a:p>
          <a:p>
            <a:pPr>
              <a:lnSpc>
                <a:spcPct val="150000"/>
              </a:lnSpc>
            </a:pPr>
            <a:r>
              <a:rPr lang="en-US" sz="2000" dirty="0"/>
              <a:t>Justification for Employment Goal</a:t>
            </a:r>
          </a:p>
          <a:p>
            <a:pPr>
              <a:lnSpc>
                <a:spcPct val="150000"/>
              </a:lnSpc>
            </a:pPr>
            <a:r>
              <a:rPr lang="en-US" sz="2000" dirty="0"/>
              <a:t>Justification for Vocational Goal</a:t>
            </a:r>
          </a:p>
          <a:p>
            <a:pPr>
              <a:lnSpc>
                <a:spcPct val="150000"/>
              </a:lnSpc>
            </a:pPr>
            <a:r>
              <a:rPr lang="en-US" sz="2000" dirty="0"/>
              <a:t>Job Seeker Strengths</a:t>
            </a:r>
          </a:p>
          <a:p>
            <a:pPr>
              <a:lnSpc>
                <a:spcPct val="150000"/>
              </a:lnSpc>
            </a:pPr>
            <a:r>
              <a:rPr lang="en-US" sz="2000" dirty="0"/>
              <a:t>Plan for Overcoming Barriers</a:t>
            </a:r>
          </a:p>
          <a:p>
            <a:pPr>
              <a:lnSpc>
                <a:spcPct val="150000"/>
              </a:lnSpc>
            </a:pPr>
            <a:r>
              <a:rPr lang="en-US" sz="2000" dirty="0"/>
              <a:t>Assistive Technology Needs for Achieving Goals</a:t>
            </a:r>
          </a:p>
          <a:p>
            <a:pPr>
              <a:lnSpc>
                <a:spcPct val="150000"/>
              </a:lnSpc>
            </a:pPr>
            <a:r>
              <a:rPr lang="en-US" sz="2000" dirty="0"/>
              <a:t>Job Seeker Responsibilities and Agency Responsibilities</a:t>
            </a:r>
          </a:p>
          <a:p>
            <a:pPr>
              <a:lnSpc>
                <a:spcPct val="150000"/>
              </a:lnSpc>
            </a:pPr>
            <a:r>
              <a:rPr lang="en-US" sz="2000" dirty="0"/>
              <a:t>Required Supportive Services During Active Participation</a:t>
            </a:r>
          </a:p>
          <a:p>
            <a:pPr>
              <a:lnSpc>
                <a:spcPct val="150000"/>
              </a:lnSpc>
            </a:pPr>
            <a:r>
              <a:rPr lang="en-US" sz="2000" dirty="0"/>
              <a:t>Economic Need Statement and Planning</a:t>
            </a:r>
          </a:p>
          <a:p>
            <a:pPr>
              <a:lnSpc>
                <a:spcPct val="150000"/>
              </a:lnSpc>
            </a:pPr>
            <a:r>
              <a:rPr lang="en-US" sz="2000" dirty="0"/>
              <a:t>Required Services During Active Participation</a:t>
            </a:r>
          </a:p>
          <a:p>
            <a:pPr>
              <a:lnSpc>
                <a:spcPct val="150000"/>
              </a:lnSpc>
            </a:pPr>
            <a:r>
              <a:rPr lang="en-US" sz="2000" dirty="0"/>
              <a:t>Post Employment Needs</a:t>
            </a:r>
          </a:p>
          <a:p>
            <a:pPr>
              <a:lnSpc>
                <a:spcPct val="150000"/>
              </a:lnSpc>
            </a:pPr>
            <a:r>
              <a:rPr lang="en-US" sz="2000" dirty="0"/>
              <a:t>Job Seeker Involvement Statement</a:t>
            </a:r>
          </a:p>
          <a:p>
            <a:pPr>
              <a:lnSpc>
                <a:spcPct val="150000"/>
              </a:lnSpc>
            </a:pPr>
            <a:r>
              <a:rPr lang="en-US" sz="2000" dirty="0"/>
              <a:t>Job Seeker Progress Review</a:t>
            </a:r>
          </a:p>
          <a:p>
            <a:pPr>
              <a:lnSpc>
                <a:spcPct val="150000"/>
              </a:lnSpc>
            </a:pPr>
            <a:r>
              <a:rPr lang="en-US" sz="2000" dirty="0"/>
              <a:t>Additional Notes</a:t>
            </a:r>
          </a:p>
        </p:txBody>
      </p:sp>
    </p:spTree>
    <p:extLst>
      <p:ext uri="{BB962C8B-B14F-4D97-AF65-F5344CB8AC3E}">
        <p14:creationId xmlns:p14="http://schemas.microsoft.com/office/powerpoint/2010/main" val="1579339861"/>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564E5-C5FD-43AD-8510-88115A76E13A}"/>
              </a:ext>
            </a:extLst>
          </p:cNvPr>
          <p:cNvSpPr>
            <a:spLocks noGrp="1"/>
          </p:cNvSpPr>
          <p:nvPr>
            <p:ph type="title"/>
          </p:nvPr>
        </p:nvSpPr>
        <p:spPr>
          <a:xfrm>
            <a:off x="940837" y="365125"/>
            <a:ext cx="10412963" cy="1325563"/>
          </a:xfrm>
        </p:spPr>
        <p:txBody>
          <a:bodyPr>
            <a:normAutofit/>
          </a:bodyPr>
          <a:lstStyle/>
          <a:p>
            <a:r>
              <a:rPr lang="en-US" sz="3200" b="1" u="sng" dirty="0">
                <a:effectLst/>
                <a:ea typeface="Calibri" panose="020F0502020204030204" pitchFamily="34" charset="0"/>
              </a:rPr>
              <a:t>Occupational Assessment and Career Research</a:t>
            </a:r>
            <a:endParaRPr lang="en-US" sz="3200" dirty="0"/>
          </a:p>
        </p:txBody>
      </p:sp>
      <p:sp>
        <p:nvSpPr>
          <p:cNvPr id="3" name="Content Placeholder 2">
            <a:extLst>
              <a:ext uri="{FF2B5EF4-FFF2-40B4-BE49-F238E27FC236}">
                <a16:creationId xmlns:a16="http://schemas.microsoft.com/office/drawing/2014/main" id="{443D448A-AB1A-4EC0-AD71-C3B5FB288DBE}"/>
              </a:ext>
            </a:extLst>
          </p:cNvPr>
          <p:cNvSpPr>
            <a:spLocks noGrp="1"/>
          </p:cNvSpPr>
          <p:nvPr>
            <p:ph idx="1"/>
          </p:nvPr>
        </p:nvSpPr>
        <p:spPr>
          <a:xfrm>
            <a:off x="838200" y="1508384"/>
            <a:ext cx="10515600" cy="4743126"/>
          </a:xfrm>
        </p:spPr>
        <p:txBody>
          <a:bodyPr>
            <a:normAutofit fontScale="77500" lnSpcReduction="20000"/>
          </a:bodyPr>
          <a:lstStyle/>
          <a:p>
            <a:pPr marL="0" indent="0">
              <a:buNone/>
            </a:pPr>
            <a:r>
              <a:rPr lang="en-US" sz="2600" dirty="0">
                <a:effectLst/>
                <a:latin typeface="Calibri" panose="020F0502020204030204" pitchFamily="34" charset="0"/>
                <a:ea typeface="Calibri" panose="020F0502020204030204" pitchFamily="34" charset="0"/>
                <a:cs typeface="Times New Roman" panose="02020603050405020304" pitchFamily="18" charset="0"/>
              </a:rPr>
              <a:t>Provide a summary of the clients’ employment situation, career goals and include what you know about the labor market forecast for this field.</a:t>
            </a: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600" dirty="0">
                <a:effectLst/>
                <a:latin typeface="Calibri" panose="020F0502020204030204" pitchFamily="34" charset="0"/>
                <a:ea typeface="Calibri" panose="020F0502020204030204" pitchFamily="34" charset="0"/>
                <a:cs typeface="Times New Roman" panose="02020603050405020304" pitchFamily="18" charset="0"/>
              </a:rPr>
              <a:t>What job does the client currently do or want to do?  </a:t>
            </a:r>
            <a:r>
              <a:rPr lang="en-US" sz="2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 (F)</a:t>
            </a:r>
          </a:p>
          <a:p>
            <a:pPr marL="342900" marR="0" lvl="0" indent="-342900">
              <a:lnSpc>
                <a:spcPct val="200000"/>
              </a:lnSpc>
              <a:spcBef>
                <a:spcPts val="0"/>
              </a:spcBef>
              <a:spcAft>
                <a:spcPts val="0"/>
              </a:spcAft>
              <a:buFont typeface="Symbol" panose="05050102010706020507" pitchFamily="18" charset="2"/>
              <a:buChar char=""/>
            </a:pPr>
            <a:r>
              <a:rPr lang="en-US" sz="2600" dirty="0">
                <a:effectLst/>
                <a:latin typeface="Calibri" panose="020F0502020204030204" pitchFamily="34" charset="0"/>
                <a:ea typeface="Calibri" panose="020F0502020204030204" pitchFamily="34" charset="0"/>
                <a:cs typeface="Times New Roman" panose="02020603050405020304" pitchFamily="18" charset="0"/>
              </a:rPr>
              <a:t>Does the client have previous skills / experience in this field? </a:t>
            </a:r>
            <a:r>
              <a:rPr lang="en-US" sz="2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 (F)</a:t>
            </a:r>
          </a:p>
          <a:p>
            <a:pPr marL="342900" marR="0" lvl="0" indent="-342900">
              <a:lnSpc>
                <a:spcPct val="200000"/>
              </a:lnSpc>
              <a:spcBef>
                <a:spcPts val="0"/>
              </a:spcBef>
              <a:spcAft>
                <a:spcPts val="0"/>
              </a:spcAft>
              <a:buFont typeface="Symbol" panose="05050102010706020507" pitchFamily="18" charset="2"/>
              <a:buChar char=""/>
            </a:pPr>
            <a:r>
              <a:rPr lang="en-US" sz="2600" dirty="0">
                <a:effectLst/>
                <a:latin typeface="Calibri" panose="020F0502020204030204" pitchFamily="34" charset="0"/>
                <a:ea typeface="Calibri" panose="020F0502020204030204" pitchFamily="34" charset="0"/>
                <a:cs typeface="Times New Roman" panose="02020603050405020304" pitchFamily="18" charset="0"/>
              </a:rPr>
              <a:t>How much do they want to work, Full-time / Part-time? </a:t>
            </a:r>
            <a:r>
              <a:rPr lang="en-US" sz="2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 (F)</a:t>
            </a:r>
          </a:p>
          <a:p>
            <a:pPr marL="342900" marR="0" lvl="0" indent="-342900">
              <a:lnSpc>
                <a:spcPct val="200000"/>
              </a:lnSpc>
              <a:spcBef>
                <a:spcPts val="0"/>
              </a:spcBef>
              <a:spcAft>
                <a:spcPts val="0"/>
              </a:spcAft>
              <a:buFont typeface="Symbol" panose="05050102010706020507" pitchFamily="18" charset="2"/>
              <a:buChar char=""/>
            </a:pPr>
            <a:r>
              <a:rPr lang="en-US" sz="2600" dirty="0">
                <a:effectLst/>
                <a:latin typeface="Calibri" panose="020F0502020204030204" pitchFamily="34" charset="0"/>
                <a:ea typeface="Calibri" panose="020F0502020204030204" pitchFamily="34" charset="0"/>
                <a:cs typeface="Times New Roman" panose="02020603050405020304" pitchFamily="18" charset="0"/>
              </a:rPr>
              <a:t>Current wage, or wage / salary needed </a:t>
            </a:r>
            <a:r>
              <a:rPr lang="en-US" sz="2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 (F)</a:t>
            </a:r>
          </a:p>
          <a:p>
            <a:pPr marL="342900" marR="0" lvl="0" indent="-342900">
              <a:lnSpc>
                <a:spcPct val="200000"/>
              </a:lnSpc>
              <a:spcBef>
                <a:spcPts val="0"/>
              </a:spcBef>
              <a:spcAft>
                <a:spcPts val="0"/>
              </a:spcAft>
              <a:buFont typeface="Symbol" panose="05050102010706020507" pitchFamily="18" charset="2"/>
              <a:buChar char=""/>
            </a:pPr>
            <a:r>
              <a:rPr lang="en-US" sz="2600" dirty="0">
                <a:effectLst/>
                <a:latin typeface="Calibri" panose="020F0502020204030204" pitchFamily="34" charset="0"/>
                <a:ea typeface="Calibri" panose="020F0502020204030204" pitchFamily="34" charset="0"/>
                <a:cs typeface="Times New Roman" panose="02020603050405020304" pitchFamily="18" charset="0"/>
              </a:rPr>
              <a:t>Have any career related assessments been utilized: Interest Profiler, Work Values Profiler, Skills Tests, etc.</a:t>
            </a:r>
            <a:r>
              <a:rPr lang="en-US" sz="2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(R) (F)</a:t>
            </a:r>
          </a:p>
          <a:p>
            <a:pPr marL="342900" marR="0" lvl="0" indent="-342900">
              <a:lnSpc>
                <a:spcPct val="200000"/>
              </a:lnSpc>
              <a:spcBef>
                <a:spcPts val="0"/>
              </a:spcBef>
              <a:spcAft>
                <a:spcPts val="0"/>
              </a:spcAft>
              <a:buFont typeface="Symbol" panose="05050102010706020507" pitchFamily="18" charset="2"/>
              <a:buChar char=""/>
            </a:pPr>
            <a:r>
              <a:rPr lang="en-US" sz="2600" dirty="0">
                <a:effectLst/>
                <a:latin typeface="Calibri" panose="020F0502020204030204" pitchFamily="34" charset="0"/>
                <a:ea typeface="Calibri" panose="020F0502020204030204" pitchFamily="34" charset="0"/>
                <a:cs typeface="Times New Roman" panose="02020603050405020304" pitchFamily="18" charset="0"/>
              </a:rPr>
              <a:t>Provide Onet median wage for area and projected outlook </a:t>
            </a:r>
            <a:r>
              <a:rPr lang="en-US" sz="2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 (F)</a:t>
            </a:r>
            <a:r>
              <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rPr>
              <a:t>www.onetonline.org</a:t>
            </a:r>
            <a:endPar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200000"/>
              </a:lnSpc>
              <a:spcBef>
                <a:spcPts val="0"/>
              </a:spcBef>
              <a:spcAft>
                <a:spcPts val="0"/>
              </a:spcAft>
              <a:buNone/>
            </a:pPr>
            <a:endPar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endParaRPr lang="en-US" sz="2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8294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F4635-6290-40CA-9007-0A9D05C1E279}"/>
              </a:ext>
            </a:extLst>
          </p:cNvPr>
          <p:cNvSpPr>
            <a:spLocks noGrp="1"/>
          </p:cNvSpPr>
          <p:nvPr>
            <p:ph type="title"/>
          </p:nvPr>
        </p:nvSpPr>
        <p:spPr/>
        <p:txBody>
          <a:bodyPr>
            <a:normAutofit/>
          </a:bodyPr>
          <a:lstStyle/>
          <a:p>
            <a:r>
              <a:rPr lang="en-US" sz="3200" b="1" u="sng" dirty="0">
                <a:effectLst/>
                <a:latin typeface="Calibri" panose="020F0502020204030204" pitchFamily="34" charset="0"/>
                <a:ea typeface="Calibri" panose="020F0502020204030204" pitchFamily="34" charset="0"/>
                <a:cs typeface="Times New Roman" panose="02020603050405020304" pitchFamily="18" charset="0"/>
              </a:rPr>
              <a:t>Justification for Employment Goal</a:t>
            </a:r>
            <a:endParaRPr lang="en-US" sz="3200" dirty="0"/>
          </a:p>
        </p:txBody>
      </p:sp>
      <p:sp>
        <p:nvSpPr>
          <p:cNvPr id="3" name="Content Placeholder 2">
            <a:extLst>
              <a:ext uri="{FF2B5EF4-FFF2-40B4-BE49-F238E27FC236}">
                <a16:creationId xmlns:a16="http://schemas.microsoft.com/office/drawing/2014/main" id="{87940F68-AE3E-4C34-9058-54C42A4CFF41}"/>
              </a:ext>
            </a:extLst>
          </p:cNvPr>
          <p:cNvSpPr>
            <a:spLocks noGrp="1"/>
          </p:cNvSpPr>
          <p:nvPr>
            <p:ph idx="1"/>
          </p:nvPr>
        </p:nvSpPr>
        <p:spPr>
          <a:xfrm>
            <a:off x="838200" y="1368425"/>
            <a:ext cx="10627567" cy="4351338"/>
          </a:xfrm>
        </p:spPr>
        <p:txBody>
          <a:bodyPr/>
          <a:lstStyle/>
          <a:p>
            <a:pPr marL="0" marR="0" indent="0">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Explain why this goal is a good fit for this client.</a:t>
            </a:r>
          </a:p>
          <a:p>
            <a:pPr marL="0" marR="0" indent="0">
              <a:lnSpc>
                <a:spcPct val="107000"/>
              </a:lnSpc>
              <a:spcBef>
                <a:spcPts val="0"/>
              </a:spcBef>
              <a:spcAft>
                <a:spcPts val="0"/>
              </a:spcAft>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569913" marR="0" lvl="0" indent="-225425">
              <a:lnSpc>
                <a:spcPct val="150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Identify previous skills, years of experience, industry knowledge and/or educational requirements that the client has that are relevant. </a:t>
            </a:r>
            <a:r>
              <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 (F)</a:t>
            </a:r>
          </a:p>
          <a:p>
            <a:pPr marL="569913" marR="0" lvl="0" indent="-225425">
              <a:lnSpc>
                <a:spcPct val="150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Does this field meet the client’s salary need? </a:t>
            </a:r>
            <a:r>
              <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 (F)</a:t>
            </a:r>
          </a:p>
          <a:p>
            <a:pPr marL="569913" marR="0" lvl="0" indent="-225425">
              <a:lnSpc>
                <a:spcPct val="150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If the client has medical restrictions or limitations, how will the employer accommodate? </a:t>
            </a:r>
            <a:r>
              <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a:t>
            </a:r>
          </a:p>
          <a:p>
            <a:pPr marL="569913" marR="0" lvl="0" indent="-225425">
              <a:lnSpc>
                <a:spcPct val="150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Are these restrictions / limitations reasonable for the proposed career field? </a:t>
            </a:r>
            <a:r>
              <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 </a:t>
            </a:r>
          </a:p>
          <a:p>
            <a:pPr marL="569913" marR="0" lvl="0" indent="-225425">
              <a:lnSpc>
                <a:spcPct val="150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If not working, are there current openings in the area?  Specific employers to target? </a:t>
            </a:r>
            <a:r>
              <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a:t>
            </a:r>
          </a:p>
          <a:p>
            <a:endParaRPr lang="en-US" dirty="0"/>
          </a:p>
        </p:txBody>
      </p:sp>
    </p:spTree>
    <p:extLst>
      <p:ext uri="{BB962C8B-B14F-4D97-AF65-F5344CB8AC3E}">
        <p14:creationId xmlns:p14="http://schemas.microsoft.com/office/powerpoint/2010/main" val="257515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5EA3E-E169-4386-9055-FD8AE6C61FB9}"/>
              </a:ext>
            </a:extLst>
          </p:cNvPr>
          <p:cNvSpPr>
            <a:spLocks noGrp="1"/>
          </p:cNvSpPr>
          <p:nvPr>
            <p:ph type="title"/>
          </p:nvPr>
        </p:nvSpPr>
        <p:spPr/>
        <p:txBody>
          <a:bodyPr>
            <a:normAutofit/>
          </a:bodyPr>
          <a:lstStyle/>
          <a:p>
            <a:pPr algn="ctr"/>
            <a:r>
              <a:rPr lang="en-US" sz="3600" b="1" u="sng" dirty="0">
                <a:effectLst/>
                <a:latin typeface="Calibri" panose="020F0502020204030204" pitchFamily="34" charset="0"/>
                <a:ea typeface="Calibri" panose="020F0502020204030204" pitchFamily="34" charset="0"/>
                <a:cs typeface="Times New Roman" panose="02020603050405020304" pitchFamily="18" charset="0"/>
              </a:rPr>
              <a:t>Justification for Vocational Goal:</a:t>
            </a:r>
            <a:endParaRPr lang="en-US" sz="3600" dirty="0"/>
          </a:p>
        </p:txBody>
      </p:sp>
      <p:sp>
        <p:nvSpPr>
          <p:cNvPr id="3" name="Content Placeholder 2">
            <a:extLst>
              <a:ext uri="{FF2B5EF4-FFF2-40B4-BE49-F238E27FC236}">
                <a16:creationId xmlns:a16="http://schemas.microsoft.com/office/drawing/2014/main" id="{73B2FDC6-60B2-4E46-84B3-1A8E1009960B}"/>
              </a:ext>
            </a:extLst>
          </p:cNvPr>
          <p:cNvSpPr>
            <a:spLocks noGrp="1"/>
          </p:cNvSpPr>
          <p:nvPr>
            <p:ph idx="1"/>
          </p:nvPr>
        </p:nvSpPr>
        <p:spPr>
          <a:xfrm>
            <a:off x="786129" y="2077551"/>
            <a:ext cx="6131768" cy="3306211"/>
          </a:xfrm>
        </p:spPr>
        <p:txBody>
          <a:bodyPr>
            <a:norm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May not apply to </a:t>
            </a: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and (R)</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If the client needs education, training or certification, explain why this is necessary and a good investment for this client. </a:t>
            </a: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 (F)</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Estimate of how long will it take to complete? </a:t>
            </a: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 (F)</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latin typeface="Calibri" panose="020F0502020204030204" pitchFamily="34" charset="0"/>
                <a:ea typeface="Calibri" panose="020F0502020204030204" pitchFamily="34" charset="0"/>
                <a:cs typeface="Times New Roman" panose="02020603050405020304" pitchFamily="18" charset="0"/>
              </a:rPr>
              <a:t> H</a:t>
            </a:r>
            <a:r>
              <a:rPr lang="en-US" sz="1800" dirty="0">
                <a:effectLst/>
                <a:latin typeface="Calibri" panose="020F0502020204030204" pitchFamily="34" charset="0"/>
                <a:ea typeface="Calibri" panose="020F0502020204030204" pitchFamily="34" charset="0"/>
                <a:cs typeface="Times New Roman" panose="02020603050405020304" pitchFamily="18" charset="0"/>
              </a:rPr>
              <a:t>ow will client support themselves during? </a:t>
            </a: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 (F)</a:t>
            </a:r>
          </a:p>
          <a:p>
            <a:endParaRPr lang="en-US" dirty="0"/>
          </a:p>
        </p:txBody>
      </p:sp>
      <p:pic>
        <p:nvPicPr>
          <p:cNvPr id="5" name="Picture 4" descr="A person reading a book&#10;&#10;Description automatically generated with medium confidence">
            <a:extLst>
              <a:ext uri="{FF2B5EF4-FFF2-40B4-BE49-F238E27FC236}">
                <a16:creationId xmlns:a16="http://schemas.microsoft.com/office/drawing/2014/main" id="{7D1F6EDF-4094-49E7-BBCA-EAC2FB3F185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53943" y="2245072"/>
            <a:ext cx="4454577" cy="2971168"/>
          </a:xfrm>
          <a:prstGeom prst="rect">
            <a:avLst/>
          </a:prstGeom>
        </p:spPr>
      </p:pic>
      <p:sp>
        <p:nvSpPr>
          <p:cNvPr id="6" name="TextBox 5">
            <a:extLst>
              <a:ext uri="{FF2B5EF4-FFF2-40B4-BE49-F238E27FC236}">
                <a16:creationId xmlns:a16="http://schemas.microsoft.com/office/drawing/2014/main" id="{D2BE8DAE-8611-4CE3-BC81-6D0DC5D3EC67}"/>
              </a:ext>
            </a:extLst>
          </p:cNvPr>
          <p:cNvSpPr txBox="1"/>
          <p:nvPr/>
        </p:nvSpPr>
        <p:spPr>
          <a:xfrm>
            <a:off x="6978545" y="5216240"/>
            <a:ext cx="2786566" cy="230832"/>
          </a:xfrm>
          <a:prstGeom prst="rect">
            <a:avLst/>
          </a:prstGeom>
          <a:noFill/>
        </p:spPr>
        <p:txBody>
          <a:bodyPr wrap="square" rtlCol="0">
            <a:spAutoFit/>
          </a:bodyPr>
          <a:lstStyle/>
          <a:p>
            <a:r>
              <a:rPr lang="en-US" sz="900" dirty="0">
                <a:hlinkClick r:id="rId4" tooltip="https://courses.lumenlearning.com/suny-wcc-collegesuccess2/chapter/evaluating-results/"/>
              </a:rPr>
              <a:t>This Photo</a:t>
            </a:r>
            <a:r>
              <a:rPr lang="en-US" sz="900" dirty="0"/>
              <a:t> by Unknown Author is licensed under </a:t>
            </a:r>
            <a:r>
              <a:rPr lang="en-US" sz="900" dirty="0">
                <a:hlinkClick r:id="rId5" tooltip="https://creativecommons.org/licenses/by/3.0/"/>
              </a:rPr>
              <a:t>CC BY</a:t>
            </a:r>
            <a:endParaRPr lang="en-US" sz="900" dirty="0"/>
          </a:p>
        </p:txBody>
      </p:sp>
    </p:spTree>
    <p:extLst>
      <p:ext uri="{BB962C8B-B14F-4D97-AF65-F5344CB8AC3E}">
        <p14:creationId xmlns:p14="http://schemas.microsoft.com/office/powerpoint/2010/main" val="3702582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34BA8F-A6E3-4BD3-97BC-F81ECF33FC2E}"/>
              </a:ext>
            </a:extLst>
          </p:cNvPr>
          <p:cNvSpPr/>
          <p:nvPr/>
        </p:nvSpPr>
        <p:spPr>
          <a:xfrm>
            <a:off x="653142" y="334236"/>
            <a:ext cx="3769568" cy="577441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0D952A-2593-4ADB-9D9E-3602F4763640}"/>
              </a:ext>
            </a:extLst>
          </p:cNvPr>
          <p:cNvSpPr>
            <a:spLocks noGrp="1"/>
          </p:cNvSpPr>
          <p:nvPr>
            <p:ph type="title"/>
          </p:nvPr>
        </p:nvSpPr>
        <p:spPr>
          <a:xfrm>
            <a:off x="4984490" y="879540"/>
            <a:ext cx="6432223" cy="1325563"/>
          </a:xfrm>
        </p:spPr>
        <p:txBody>
          <a:bodyPr>
            <a:normAutofit/>
          </a:bodyPr>
          <a:lstStyle/>
          <a:p>
            <a:r>
              <a:rPr lang="en-US" sz="3600" b="1" u="sng" dirty="0">
                <a:effectLst/>
                <a:latin typeface="Calibri" panose="020F0502020204030204" pitchFamily="34" charset="0"/>
                <a:ea typeface="Calibri" panose="020F0502020204030204" pitchFamily="34" charset="0"/>
                <a:cs typeface="Times New Roman" panose="02020603050405020304" pitchFamily="18" charset="0"/>
              </a:rPr>
              <a:t>Job Seeker Strengths:</a:t>
            </a:r>
            <a:endParaRPr lang="en-US" sz="3600" dirty="0"/>
          </a:p>
        </p:txBody>
      </p:sp>
      <p:sp>
        <p:nvSpPr>
          <p:cNvPr id="3" name="Content Placeholder 2">
            <a:extLst>
              <a:ext uri="{FF2B5EF4-FFF2-40B4-BE49-F238E27FC236}">
                <a16:creationId xmlns:a16="http://schemas.microsoft.com/office/drawing/2014/main" id="{7AEC2872-C785-4E3C-B95C-62F03DA1BFA3}"/>
              </a:ext>
            </a:extLst>
          </p:cNvPr>
          <p:cNvSpPr>
            <a:spLocks noGrp="1"/>
          </p:cNvSpPr>
          <p:nvPr>
            <p:ph idx="1"/>
          </p:nvPr>
        </p:nvSpPr>
        <p:spPr>
          <a:xfrm>
            <a:off x="4984489" y="2588946"/>
            <a:ext cx="6432223" cy="2629309"/>
          </a:xfrm>
        </p:spPr>
        <p:txBody>
          <a:bodyPr>
            <a:norm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Identify what client &amp; team see as the individual’s strengths in the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workplace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 (F)</a:t>
            </a:r>
          </a:p>
          <a:p>
            <a:pPr marL="0" indent="0">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Calibri" panose="020F0502020204030204" pitchFamily="34" charset="0"/>
                <a:ea typeface="Calibri" panose="020F0502020204030204" pitchFamily="34" charset="0"/>
                <a:cs typeface="Times New Roman" panose="02020603050405020304" pitchFamily="18" charset="0"/>
              </a:rPr>
              <a:t>May include experience, education, soft skills, transferrable skills, etc.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 (F)</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descr="A picture containing silhouette&#10;&#10;Description automatically generated">
            <a:extLst>
              <a:ext uri="{FF2B5EF4-FFF2-40B4-BE49-F238E27FC236}">
                <a16:creationId xmlns:a16="http://schemas.microsoft.com/office/drawing/2014/main" id="{DC64F026-D031-4681-BCFD-4DFEBE1CA5D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75287" y="464105"/>
            <a:ext cx="3525277" cy="5514679"/>
          </a:xfrm>
          <a:prstGeom prst="rect">
            <a:avLst/>
          </a:prstGeom>
        </p:spPr>
      </p:pic>
    </p:spTree>
    <p:extLst>
      <p:ext uri="{BB962C8B-B14F-4D97-AF65-F5344CB8AC3E}">
        <p14:creationId xmlns:p14="http://schemas.microsoft.com/office/powerpoint/2010/main" val="406915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p:val>
                                            <p:fltVal val="0"/>
                                          </p:val>
                                        </p:tav>
                                        <p:tav tm="100000">
                                          <p:val>
                                            <p:strVal val="#ppt_w"/>
                                          </p:val>
                                        </p:tav>
                                      </p:tavLst>
                                    </p:anim>
                                    <p:anim calcmode="lin" valueType="num">
                                      <p:cBhvr>
                                        <p:cTn id="8" dur="5000" fill="hold"/>
                                        <p:tgtEl>
                                          <p:spTgt spid="5"/>
                                        </p:tgtEl>
                                        <p:attrNameLst>
                                          <p:attrName>ppt_h</p:attrName>
                                        </p:attrNameLst>
                                      </p:cBhvr>
                                      <p:tavLst>
                                        <p:tav tm="0">
                                          <p:val>
                                            <p:fltVal val="0"/>
                                          </p:val>
                                        </p:tav>
                                        <p:tav tm="100000">
                                          <p:val>
                                            <p:strVal val="#ppt_h"/>
                                          </p:val>
                                        </p:tav>
                                      </p:tavLst>
                                    </p:anim>
                                    <p:animEffect transition="in" filter="fade">
                                      <p:cBhvr>
                                        <p:cTn id="9" dur="5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2000" fill="hold"/>
                                        <p:tgtEl>
                                          <p:spTgt spid="2"/>
                                        </p:tgtEl>
                                        <p:attrNameLst>
                                          <p:attrName>ppt_x</p:attrName>
                                        </p:attrNameLst>
                                      </p:cBhvr>
                                      <p:tavLst>
                                        <p:tav tm="0">
                                          <p:val>
                                            <p:strVal val="#ppt_x"/>
                                          </p:val>
                                        </p:tav>
                                        <p:tav tm="100000">
                                          <p:val>
                                            <p:strVal val="#ppt_x"/>
                                          </p:val>
                                        </p:tav>
                                      </p:tavLst>
                                    </p:anim>
                                    <p:anim calcmode="lin" valueType="num">
                                      <p:cBhvr additive="base">
                                        <p:cTn id="15"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 calcmode="lin" valueType="num">
                                      <p:cBhvr additive="base">
                                        <p:cTn id="20"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1"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D5847E-B7BC-48A1-B877-EC13BB0F0555}"/>
              </a:ext>
            </a:extLst>
          </p:cNvPr>
          <p:cNvSpPr/>
          <p:nvPr/>
        </p:nvSpPr>
        <p:spPr>
          <a:xfrm>
            <a:off x="335903" y="1278294"/>
            <a:ext cx="11523306" cy="62515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7CA6A5-63BB-4D9F-AB56-42E37143E319}"/>
              </a:ext>
            </a:extLst>
          </p:cNvPr>
          <p:cNvSpPr>
            <a:spLocks noGrp="1"/>
          </p:cNvSpPr>
          <p:nvPr>
            <p:ph type="title"/>
          </p:nvPr>
        </p:nvSpPr>
        <p:spPr>
          <a:xfrm>
            <a:off x="838200" y="2495461"/>
            <a:ext cx="10515600" cy="982350"/>
          </a:xfrm>
        </p:spPr>
        <p:txBody>
          <a:bodyPr>
            <a:normAutofit/>
          </a:bodyPr>
          <a:lstStyle/>
          <a:p>
            <a:pPr algn="ct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Plan for Overcoming Identified Barriers:</a:t>
            </a:r>
            <a:endParaRPr lang="en-US" sz="2800" dirty="0"/>
          </a:p>
        </p:txBody>
      </p:sp>
      <p:sp>
        <p:nvSpPr>
          <p:cNvPr id="3" name="Content Placeholder 2">
            <a:extLst>
              <a:ext uri="{FF2B5EF4-FFF2-40B4-BE49-F238E27FC236}">
                <a16:creationId xmlns:a16="http://schemas.microsoft.com/office/drawing/2014/main" id="{BA277103-3E89-44B3-A784-3A36D710E5D9}"/>
              </a:ext>
            </a:extLst>
          </p:cNvPr>
          <p:cNvSpPr>
            <a:spLocks noGrp="1"/>
          </p:cNvSpPr>
          <p:nvPr>
            <p:ph idx="1"/>
          </p:nvPr>
        </p:nvSpPr>
        <p:spPr>
          <a:xfrm>
            <a:off x="335902" y="3380188"/>
            <a:ext cx="11523306" cy="2768685"/>
          </a:xfrm>
        </p:spPr>
        <p:txBody>
          <a:bodyPr>
            <a:normAutofit/>
          </a:bodyPr>
          <a:lstStyle/>
          <a:p>
            <a:pPr indent="0" algn="ctr">
              <a:lnSpc>
                <a:spcPct val="107000"/>
              </a:lnSpc>
              <a:spcBef>
                <a:spcPts val="0"/>
              </a:spcBef>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Identify barriers to employment, how they will be addressed and who will be responsible.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 (R) (F)</a:t>
            </a:r>
          </a:p>
          <a:p>
            <a:pPr marL="858838" marR="0" indent="-401638">
              <a:lnSpc>
                <a:spcPct val="150000"/>
              </a:lnSpc>
              <a:spcBef>
                <a:spcPts val="0"/>
              </a:spcBef>
              <a:spcAft>
                <a:spcPts val="0"/>
              </a:spcAft>
            </a:pPr>
            <a:r>
              <a:rPr lang="en-US" sz="1800" dirty="0">
                <a:latin typeface="Calibri" panose="020F0502020204030204" pitchFamily="34" charset="0"/>
                <a:ea typeface="Calibri" panose="020F0502020204030204" pitchFamily="34" charset="0"/>
                <a:cs typeface="Times New Roman" panose="02020603050405020304" pitchFamily="18" charset="0"/>
              </a:rPr>
              <a:t>Specify d</a:t>
            </a:r>
            <a:r>
              <a:rPr lang="en-US" sz="1800" dirty="0">
                <a:effectLst/>
                <a:latin typeface="Calibri" panose="020F0502020204030204" pitchFamily="34" charset="0"/>
                <a:ea typeface="Calibri" panose="020F0502020204030204" pitchFamily="34" charset="0"/>
                <a:cs typeface="Times New Roman" panose="02020603050405020304" pitchFamily="18" charset="0"/>
              </a:rPr>
              <a:t>irect services provided by coordinator, nurse navigator, workforce staff, medical provider, and employer</a:t>
            </a:r>
          </a:p>
          <a:p>
            <a:pPr marL="858838" marR="0" indent="-401638">
              <a:lnSpc>
                <a:spcPct val="150000"/>
              </a:lnSpc>
              <a:spcBef>
                <a:spcPts val="0"/>
              </a:spcBef>
              <a:spcAft>
                <a:spcPts val="0"/>
              </a:spcAft>
            </a:pPr>
            <a:r>
              <a:rPr lang="en-US" sz="1800" dirty="0">
                <a:latin typeface="Calibri" panose="020F0502020204030204" pitchFamily="34" charset="0"/>
                <a:ea typeface="Calibri" panose="020F0502020204030204" pitchFamily="34" charset="0"/>
                <a:cs typeface="Times New Roman" panose="02020603050405020304" pitchFamily="18" charset="0"/>
              </a:rPr>
              <a:t>Include </a:t>
            </a:r>
            <a:r>
              <a:rPr lang="en-US" sz="1800" dirty="0">
                <a:effectLst/>
                <a:latin typeface="Calibri" panose="020F0502020204030204" pitchFamily="34" charset="0"/>
                <a:ea typeface="Calibri" panose="020F0502020204030204" pitchFamily="34" charset="0"/>
                <a:cs typeface="Times New Roman" panose="02020603050405020304" pitchFamily="18" charset="0"/>
              </a:rPr>
              <a:t>referrals to community resources, handouts provided, workshops to attend, accommodations, etc.</a:t>
            </a:r>
          </a:p>
          <a:p>
            <a:pPr marL="858838" marR="0" indent="-401638">
              <a:lnSpc>
                <a:spcPct val="150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is expected of the client? </a:t>
            </a:r>
          </a:p>
          <a:p>
            <a:pPr marL="858838" marR="0" indent="-401638">
              <a:lnSpc>
                <a:spcPct val="150000"/>
              </a:lnSpc>
              <a:spcBef>
                <a:spcPts val="0"/>
              </a:spcBef>
              <a:spcAft>
                <a:spcPts val="0"/>
              </a:spcAft>
            </a:pPr>
            <a:r>
              <a:rPr lang="en-US" sz="1800" dirty="0">
                <a:latin typeface="Calibri" panose="020F0502020204030204" pitchFamily="34" charset="0"/>
                <a:ea typeface="Calibri" panose="020F0502020204030204" pitchFamily="34" charset="0"/>
                <a:cs typeface="Times New Roman" panose="02020603050405020304" pitchFamily="18" charset="0"/>
              </a:rPr>
              <a:t> S.M.A.R.T. – Are the goals </a:t>
            </a:r>
            <a:r>
              <a:rPr lang="en-US" sz="1800" b="1" u="sng" dirty="0">
                <a:latin typeface="Calibri" panose="020F0502020204030204" pitchFamily="34" charset="0"/>
                <a:ea typeface="Calibri" panose="020F0502020204030204" pitchFamily="34" charset="0"/>
                <a:cs typeface="Times New Roman" panose="02020603050405020304" pitchFamily="18" charset="0"/>
              </a:rPr>
              <a:t>S</a:t>
            </a:r>
            <a:r>
              <a:rPr lang="en-US" sz="1800" dirty="0">
                <a:latin typeface="Calibri" panose="020F0502020204030204" pitchFamily="34" charset="0"/>
                <a:ea typeface="Calibri" panose="020F0502020204030204" pitchFamily="34" charset="0"/>
                <a:cs typeface="Times New Roman" panose="02020603050405020304" pitchFamily="18" charset="0"/>
              </a:rPr>
              <a:t>pecific, </a:t>
            </a:r>
            <a:r>
              <a:rPr lang="en-US" sz="1800" b="1" u="sng" dirty="0">
                <a:latin typeface="Calibri" panose="020F0502020204030204" pitchFamily="34" charset="0"/>
                <a:ea typeface="Calibri" panose="020F0502020204030204" pitchFamily="34" charset="0"/>
                <a:cs typeface="Times New Roman" panose="02020603050405020304" pitchFamily="18" charset="0"/>
              </a:rPr>
              <a:t>M</a:t>
            </a:r>
            <a:r>
              <a:rPr lang="en-US" sz="1800" dirty="0">
                <a:latin typeface="Calibri" panose="020F0502020204030204" pitchFamily="34" charset="0"/>
                <a:ea typeface="Calibri" panose="020F0502020204030204" pitchFamily="34" charset="0"/>
                <a:cs typeface="Times New Roman" panose="02020603050405020304" pitchFamily="18" charset="0"/>
              </a:rPr>
              <a:t>easurable, </a:t>
            </a:r>
            <a:r>
              <a:rPr lang="en-US" sz="1800" b="1" u="sng" dirty="0">
                <a:latin typeface="Calibri" panose="020F0502020204030204" pitchFamily="34" charset="0"/>
                <a:ea typeface="Calibri" panose="020F0502020204030204" pitchFamily="34" charset="0"/>
                <a:cs typeface="Times New Roman" panose="02020603050405020304" pitchFamily="18" charset="0"/>
              </a:rPr>
              <a:t>A</a:t>
            </a:r>
            <a:r>
              <a:rPr lang="en-US" sz="1800" dirty="0">
                <a:latin typeface="Calibri" panose="020F0502020204030204" pitchFamily="34" charset="0"/>
                <a:ea typeface="Calibri" panose="020F0502020204030204" pitchFamily="34" charset="0"/>
                <a:cs typeface="Times New Roman" panose="02020603050405020304" pitchFamily="18" charset="0"/>
              </a:rPr>
              <a:t>chievable, </a:t>
            </a:r>
            <a:r>
              <a:rPr lang="en-US" sz="1800" b="1" u="sng" dirty="0">
                <a:latin typeface="Calibri" panose="020F0502020204030204" pitchFamily="34" charset="0"/>
                <a:ea typeface="Calibri" panose="020F0502020204030204" pitchFamily="34" charset="0"/>
                <a:cs typeface="Times New Roman" panose="02020603050405020304" pitchFamily="18" charset="0"/>
              </a:rPr>
              <a:t>R</a:t>
            </a:r>
            <a:r>
              <a:rPr lang="en-US" sz="1800" dirty="0">
                <a:latin typeface="Calibri" panose="020F0502020204030204" pitchFamily="34" charset="0"/>
                <a:ea typeface="Calibri" panose="020F0502020204030204" pitchFamily="34" charset="0"/>
                <a:cs typeface="Times New Roman" panose="02020603050405020304" pitchFamily="18" charset="0"/>
              </a:rPr>
              <a:t>elevant and </a:t>
            </a:r>
            <a:r>
              <a:rPr lang="en-US" sz="1800" b="1" u="sng" dirty="0">
                <a:latin typeface="Calibri" panose="020F0502020204030204" pitchFamily="34" charset="0"/>
                <a:ea typeface="Calibri" panose="020F0502020204030204" pitchFamily="34" charset="0"/>
                <a:cs typeface="Times New Roman" panose="02020603050405020304" pitchFamily="18" charset="0"/>
              </a:rPr>
              <a:t>T</a:t>
            </a:r>
            <a:r>
              <a:rPr lang="en-US" sz="1800" dirty="0">
                <a:latin typeface="Calibri" panose="020F0502020204030204" pitchFamily="34" charset="0"/>
                <a:ea typeface="Calibri" panose="020F0502020204030204" pitchFamily="34" charset="0"/>
                <a:cs typeface="Times New Roman" panose="02020603050405020304" pitchFamily="18" charset="0"/>
              </a:rPr>
              <a:t>ime-Bound?</a:t>
            </a:r>
          </a:p>
          <a:p>
            <a:pPr marL="858838" marR="0" indent="-401638">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descr="Close-up of people shaking hands&#10;&#10;Description automatically generated">
            <a:extLst>
              <a:ext uri="{FF2B5EF4-FFF2-40B4-BE49-F238E27FC236}">
                <a16:creationId xmlns:a16="http://schemas.microsoft.com/office/drawing/2014/main" id="{995C07C9-BB6D-4004-9A5E-F0BFCDEEB34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206984" y="282702"/>
            <a:ext cx="3373475" cy="2380710"/>
          </a:xfrm>
          <a:prstGeom prst="rect">
            <a:avLst/>
          </a:prstGeom>
        </p:spPr>
      </p:pic>
    </p:spTree>
    <p:extLst>
      <p:ext uri="{BB962C8B-B14F-4D97-AF65-F5344CB8AC3E}">
        <p14:creationId xmlns:p14="http://schemas.microsoft.com/office/powerpoint/2010/main" val="351940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3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000"/>
                                        <p:tgtEl>
                                          <p:spTgt spid="3">
                                            <p:txEl>
                                              <p:pRg st="0" end="0"/>
                                            </p:txEl>
                                          </p:spTgt>
                                        </p:tgtEl>
                                      </p:cBhvr>
                                    </p:animEffect>
                                    <p:anim calcmode="lin" valueType="num">
                                      <p:cBhvr>
                                        <p:cTn id="20"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anim calcmode="lin" valueType="num">
                                      <p:cBhvr>
                                        <p:cTn id="2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2000"/>
                                        <p:tgtEl>
                                          <p:spTgt spid="3">
                                            <p:txEl>
                                              <p:pRg st="2" end="2"/>
                                            </p:txEl>
                                          </p:spTgt>
                                        </p:tgtEl>
                                      </p:cBhvr>
                                    </p:animEffect>
                                    <p:anim calcmode="lin" valueType="num">
                                      <p:cBhvr>
                                        <p:cTn id="3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2000"/>
                                        <p:tgtEl>
                                          <p:spTgt spid="3">
                                            <p:txEl>
                                              <p:pRg st="3" end="3"/>
                                            </p:txEl>
                                          </p:spTgt>
                                        </p:tgtEl>
                                      </p:cBhvr>
                                    </p:animEffect>
                                    <p:anim calcmode="lin" valueType="num">
                                      <p:cBhvr>
                                        <p:cTn id="41"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2000"/>
                                        <p:tgtEl>
                                          <p:spTgt spid="3">
                                            <p:txEl>
                                              <p:pRg st="4" end="4"/>
                                            </p:txEl>
                                          </p:spTgt>
                                        </p:tgtEl>
                                      </p:cBhvr>
                                    </p:animEffect>
                                    <p:anim calcmode="lin" valueType="num">
                                      <p:cBhvr>
                                        <p:cTn id="4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88498-363D-4F11-94AE-37A02CF30429}"/>
              </a:ext>
            </a:extLst>
          </p:cNvPr>
          <p:cNvSpPr>
            <a:spLocks noGrp="1"/>
          </p:cNvSpPr>
          <p:nvPr>
            <p:ph type="title"/>
          </p:nvPr>
        </p:nvSpPr>
        <p:spPr>
          <a:xfrm>
            <a:off x="721568" y="891344"/>
            <a:ext cx="5374432" cy="1325563"/>
          </a:xfrm>
        </p:spPr>
        <p:txBody>
          <a:bodyPr>
            <a:normAutofit/>
          </a:bodyPr>
          <a:lstStyle/>
          <a:p>
            <a:pPr algn="ctr"/>
            <a:r>
              <a:rPr lang="en-US" sz="3600" b="1" u="sng" dirty="0">
                <a:effectLst/>
                <a:latin typeface="Calibri" panose="020F0502020204030204" pitchFamily="34" charset="0"/>
                <a:ea typeface="Calibri" panose="020F0502020204030204" pitchFamily="34" charset="0"/>
                <a:cs typeface="Times New Roman" panose="02020603050405020304" pitchFamily="18" charset="0"/>
              </a:rPr>
              <a:t>Assistive Technology Needs for Achieving Goals:</a:t>
            </a:r>
            <a:endParaRPr lang="en-US" sz="3600" dirty="0"/>
          </a:p>
        </p:txBody>
      </p:sp>
      <p:sp>
        <p:nvSpPr>
          <p:cNvPr id="3" name="Content Placeholder 2">
            <a:extLst>
              <a:ext uri="{FF2B5EF4-FFF2-40B4-BE49-F238E27FC236}">
                <a16:creationId xmlns:a16="http://schemas.microsoft.com/office/drawing/2014/main" id="{B8DE2D54-776D-4B43-B3C3-5A88FAA92428}"/>
              </a:ext>
            </a:extLst>
          </p:cNvPr>
          <p:cNvSpPr>
            <a:spLocks noGrp="1"/>
          </p:cNvSpPr>
          <p:nvPr>
            <p:ph idx="1"/>
          </p:nvPr>
        </p:nvSpPr>
        <p:spPr>
          <a:xfrm>
            <a:off x="587828" y="2465425"/>
            <a:ext cx="11158211" cy="4351338"/>
          </a:xfrm>
        </p:spPr>
        <p:txBody>
          <a:bodyPr>
            <a:normAutofit/>
          </a:bodyPr>
          <a:lstStyle/>
          <a:p>
            <a:pPr marL="457200" marR="0">
              <a:lnSpc>
                <a:spcPct val="150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May not apply </a:t>
            </a:r>
          </a:p>
          <a:p>
            <a:pPr marL="457200" marR="0">
              <a:lnSpc>
                <a:spcPct val="150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What technology is needed?</a:t>
            </a:r>
          </a:p>
          <a:p>
            <a:pPr marL="457200" marR="0">
              <a:lnSpc>
                <a:spcPct val="150000"/>
              </a:lnSpc>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W</a:t>
            </a:r>
            <a:r>
              <a:rPr lang="en-US" sz="2400" dirty="0">
                <a:effectLst/>
                <a:latin typeface="Calibri" panose="020F0502020204030204" pitchFamily="34" charset="0"/>
                <a:ea typeface="Calibri" panose="020F0502020204030204" pitchFamily="34" charset="0"/>
                <a:cs typeface="Times New Roman" panose="02020603050405020304" pitchFamily="18" charset="0"/>
              </a:rPr>
              <a:t>hy will it be beneficial? </a:t>
            </a:r>
          </a:p>
          <a:p>
            <a:pPr marL="457200" marR="0">
              <a:lnSpc>
                <a:spcPct val="150000"/>
              </a:lnSpc>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H</a:t>
            </a:r>
            <a:r>
              <a:rPr lang="en-US" sz="2400" dirty="0">
                <a:effectLst/>
                <a:latin typeface="Calibri" panose="020F0502020204030204" pitchFamily="34" charset="0"/>
                <a:ea typeface="Calibri" panose="020F0502020204030204" pitchFamily="34" charset="0"/>
                <a:cs typeface="Times New Roman" panose="02020603050405020304" pitchFamily="18" charset="0"/>
              </a:rPr>
              <a:t>ow might it be acquired? </a:t>
            </a:r>
          </a:p>
          <a:p>
            <a:pPr marL="457200" marR="0">
              <a:lnSpc>
                <a:spcPct val="150000"/>
              </a:lnSpc>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I</a:t>
            </a:r>
            <a:r>
              <a:rPr lang="en-US" sz="2400" dirty="0">
                <a:effectLst/>
                <a:latin typeface="Calibri" panose="020F0502020204030204" pitchFamily="34" charset="0"/>
                <a:ea typeface="Calibri" panose="020F0502020204030204" pitchFamily="34" charset="0"/>
                <a:cs typeface="Times New Roman" panose="02020603050405020304" pitchFamily="18" charset="0"/>
              </a:rPr>
              <a:t>s there any training that will be needed for the client or employer?</a:t>
            </a:r>
          </a:p>
          <a:p>
            <a:pPr marL="457200" marR="0">
              <a:lnSpc>
                <a:spcPct val="150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Include information about workplace assessments and accommodations that support this plan.</a:t>
            </a:r>
          </a:p>
          <a:p>
            <a:endParaRPr lang="en-US" dirty="0"/>
          </a:p>
        </p:txBody>
      </p:sp>
      <p:pic>
        <p:nvPicPr>
          <p:cNvPr id="5" name="Picture 4" descr="A picture containing text, items, different, various&#10;&#10;Description automatically generated">
            <a:extLst>
              <a:ext uri="{FF2B5EF4-FFF2-40B4-BE49-F238E27FC236}">
                <a16:creationId xmlns:a16="http://schemas.microsoft.com/office/drawing/2014/main" id="{35AC6FCC-65C1-4EF0-9A61-7C22D61EC4D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524171" y="891344"/>
            <a:ext cx="5080000" cy="3860800"/>
          </a:xfrm>
          <a:prstGeom prst="rect">
            <a:avLst/>
          </a:prstGeom>
        </p:spPr>
      </p:pic>
      <p:sp>
        <p:nvSpPr>
          <p:cNvPr id="6" name="TextBox 5">
            <a:extLst>
              <a:ext uri="{FF2B5EF4-FFF2-40B4-BE49-F238E27FC236}">
                <a16:creationId xmlns:a16="http://schemas.microsoft.com/office/drawing/2014/main" id="{9B7A86C1-BECA-4D83-BDB1-00F236985D64}"/>
              </a:ext>
            </a:extLst>
          </p:cNvPr>
          <p:cNvSpPr txBox="1"/>
          <p:nvPr/>
        </p:nvSpPr>
        <p:spPr>
          <a:xfrm>
            <a:off x="10179698" y="4777317"/>
            <a:ext cx="1424474" cy="507831"/>
          </a:xfrm>
          <a:prstGeom prst="rect">
            <a:avLst/>
          </a:prstGeom>
          <a:noFill/>
        </p:spPr>
        <p:txBody>
          <a:bodyPr wrap="square" rtlCol="0">
            <a:spAutoFit/>
          </a:bodyPr>
          <a:lstStyle/>
          <a:p>
            <a:r>
              <a:rPr lang="en-US" sz="900" dirty="0">
                <a:hlinkClick r:id="rId4" tooltip="https://pressbooks.library.ryerson.ca/pwaa/chapter/assistive-technology-testing/"/>
              </a:rPr>
              <a:t>This Photo</a:t>
            </a:r>
            <a:r>
              <a:rPr lang="en-US" sz="900" dirty="0"/>
              <a:t> by Unknown Author is licensed under </a:t>
            </a:r>
            <a:r>
              <a:rPr lang="en-US" sz="900" dirty="0">
                <a:hlinkClick r:id="rId5" tooltip="https://creativecommons.org/licenses/by-sa/3.0/"/>
              </a:rPr>
              <a:t>CC BY-SA</a:t>
            </a:r>
            <a:endParaRPr lang="en-US" sz="900" dirty="0"/>
          </a:p>
        </p:txBody>
      </p:sp>
    </p:spTree>
    <p:extLst>
      <p:ext uri="{BB962C8B-B14F-4D97-AF65-F5344CB8AC3E}">
        <p14:creationId xmlns:p14="http://schemas.microsoft.com/office/powerpoint/2010/main" val="275097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000"/>
                                        <p:tgtEl>
                                          <p:spTgt spid="3">
                                            <p:txEl>
                                              <p:pRg st="0" end="0"/>
                                            </p:txEl>
                                          </p:spTgt>
                                        </p:tgtEl>
                                      </p:cBhvr>
                                    </p:animEffect>
                                    <p:anim calcmode="lin" valueType="num">
                                      <p:cBhvr>
                                        <p:cTn id="20"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anim calcmode="lin" valueType="num">
                                      <p:cBhvr>
                                        <p:cTn id="2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2000"/>
                                        <p:tgtEl>
                                          <p:spTgt spid="3">
                                            <p:txEl>
                                              <p:pRg st="2" end="2"/>
                                            </p:txEl>
                                          </p:spTgt>
                                        </p:tgtEl>
                                      </p:cBhvr>
                                    </p:animEffect>
                                    <p:anim calcmode="lin" valueType="num">
                                      <p:cBhvr>
                                        <p:cTn id="3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2000"/>
                                        <p:tgtEl>
                                          <p:spTgt spid="3">
                                            <p:txEl>
                                              <p:pRg st="3" end="3"/>
                                            </p:txEl>
                                          </p:spTgt>
                                        </p:tgtEl>
                                      </p:cBhvr>
                                    </p:animEffect>
                                    <p:anim calcmode="lin" valueType="num">
                                      <p:cBhvr>
                                        <p:cTn id="41"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2000"/>
                                        <p:tgtEl>
                                          <p:spTgt spid="3">
                                            <p:txEl>
                                              <p:pRg st="4" end="4"/>
                                            </p:txEl>
                                          </p:spTgt>
                                        </p:tgtEl>
                                      </p:cBhvr>
                                    </p:animEffect>
                                    <p:anim calcmode="lin" valueType="num">
                                      <p:cBhvr>
                                        <p:cTn id="4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Effect transition="in" filter="fade">
                                      <p:cBhvr>
                                        <p:cTn id="54" dur="2000"/>
                                        <p:tgtEl>
                                          <p:spTgt spid="3">
                                            <p:txEl>
                                              <p:pRg st="5" end="5"/>
                                            </p:txEl>
                                          </p:spTgt>
                                        </p:tgtEl>
                                      </p:cBhvr>
                                    </p:animEffect>
                                    <p:anim calcmode="lin" valueType="num">
                                      <p:cBhvr>
                                        <p:cTn id="55"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6"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4D942-16C1-4985-B877-D0B96A29300E}"/>
              </a:ext>
            </a:extLst>
          </p:cNvPr>
          <p:cNvSpPr>
            <a:spLocks noGrp="1"/>
          </p:cNvSpPr>
          <p:nvPr>
            <p:ph type="title"/>
          </p:nvPr>
        </p:nvSpPr>
        <p:spPr>
          <a:xfrm>
            <a:off x="569168" y="531536"/>
            <a:ext cx="11122089" cy="1325563"/>
          </a:xfrm>
        </p:spPr>
        <p:txBody>
          <a:bodyPr>
            <a:normAutofit/>
          </a:bodyPr>
          <a:lstStyle/>
          <a:p>
            <a:pPr algn="ctr"/>
            <a:r>
              <a:rPr lang="en-US" sz="3200" b="1" u="sng" dirty="0">
                <a:effectLst/>
                <a:latin typeface="Calibri" panose="020F0502020204030204" pitchFamily="34" charset="0"/>
                <a:ea typeface="Calibri" panose="020F0502020204030204" pitchFamily="34" charset="0"/>
                <a:cs typeface="Times New Roman" panose="02020603050405020304" pitchFamily="18" charset="0"/>
              </a:rPr>
              <a:t>Job Seeker Responsibilities and Agency Responsibilities</a:t>
            </a:r>
            <a:endParaRPr lang="en-US" sz="3200" dirty="0"/>
          </a:p>
        </p:txBody>
      </p:sp>
      <p:sp>
        <p:nvSpPr>
          <p:cNvPr id="3" name="Content Placeholder 2">
            <a:extLst>
              <a:ext uri="{FF2B5EF4-FFF2-40B4-BE49-F238E27FC236}">
                <a16:creationId xmlns:a16="http://schemas.microsoft.com/office/drawing/2014/main" id="{D6CB541A-FDCF-4399-A2BF-E36248BB9F6E}"/>
              </a:ext>
            </a:extLst>
          </p:cNvPr>
          <p:cNvSpPr>
            <a:spLocks noGrp="1"/>
          </p:cNvSpPr>
          <p:nvPr>
            <p:ph idx="1"/>
          </p:nvPr>
        </p:nvSpPr>
        <p:spPr>
          <a:xfrm>
            <a:off x="569168" y="1825625"/>
            <a:ext cx="11122089" cy="3558138"/>
          </a:xfrm>
        </p:spPr>
        <p:txBody>
          <a:bodyPr/>
          <a:lstStyle/>
          <a:p>
            <a:pPr marL="514350" indent="-285750">
              <a:lnSpc>
                <a:spcPct val="107000"/>
              </a:lnSpc>
              <a:spcBef>
                <a:spcPts val="0"/>
              </a:spcBef>
            </a:pPr>
            <a:r>
              <a:rPr lang="en-US" sz="1800" dirty="0">
                <a:effectLst/>
                <a:latin typeface="Calibri" panose="020F0502020204030204" pitchFamily="34" charset="0"/>
                <a:ea typeface="Calibri" panose="020F0502020204030204" pitchFamily="34" charset="0"/>
                <a:cs typeface="Times New Roman" panose="02020603050405020304" pitchFamily="18" charset="0"/>
              </a:rPr>
              <a:t>Client must be in compliance with the program requirements for the Nurse Navigators and Workforce Coordinator, in order to request Supportive Services. Failure to comply could result in denial of Supportive Services. Supportive Service requests can take two to three weeks to process, once all documentation has been received by the participant. </a:t>
            </a:r>
          </a:p>
          <a:p>
            <a:pPr marL="514350" indent="-285750">
              <a:lnSpc>
                <a:spcPct val="107000"/>
              </a:lnSpc>
              <a:spcBef>
                <a:spcPts val="0"/>
              </a:spcBef>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514350" indent="-285750">
              <a:lnSpc>
                <a:spcPct val="107000"/>
              </a:lnSpc>
              <a:spcBef>
                <a:spcPts val="0"/>
              </a:spcBef>
            </a:pPr>
            <a:r>
              <a:rPr lang="en-US" sz="1800" dirty="0">
                <a:effectLst/>
                <a:latin typeface="Calibri" panose="020F0502020204030204" pitchFamily="34" charset="0"/>
                <a:ea typeface="Calibri" panose="020F0502020204030204" pitchFamily="34" charset="0"/>
                <a:cs typeface="Times New Roman" panose="02020603050405020304" pitchFamily="18" charset="0"/>
              </a:rPr>
              <a:t>Client and Workforce Center Coordinator will touch base every 30 days to see how progress is coming along as well as see if there is any other assistance that client is needing within RETAINWORKS. </a:t>
            </a:r>
          </a:p>
          <a:p>
            <a:pPr marL="0" indent="0">
              <a:lnSpc>
                <a:spcPct val="107000"/>
              </a:lnSpc>
              <a:spcBef>
                <a:spcPts val="0"/>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514350" indent="-285750">
              <a:lnSpc>
                <a:spcPct val="107000"/>
              </a:lnSpc>
              <a:spcBef>
                <a:spcPts val="0"/>
              </a:spcBef>
            </a:pPr>
            <a:r>
              <a:rPr lang="en-US" sz="1800" dirty="0">
                <a:effectLst/>
                <a:latin typeface="Calibri" panose="020F0502020204030204" pitchFamily="34" charset="0"/>
                <a:ea typeface="Calibri" panose="020F0502020204030204" pitchFamily="34" charset="0"/>
                <a:cs typeface="Times New Roman" panose="02020603050405020304" pitchFamily="18" charset="0"/>
              </a:rPr>
              <a:t>Client must participate in the services described in this plan including on-going communication with RETAINWORKS staff about changes to employment, living situation, and supportive services. This plan can be updated with the consent of all parties.</a:t>
            </a:r>
          </a:p>
          <a:p>
            <a:endParaRPr lang="en-US" dirty="0"/>
          </a:p>
        </p:txBody>
      </p:sp>
      <p:sp>
        <p:nvSpPr>
          <p:cNvPr id="4" name="Rectangle 3">
            <a:extLst>
              <a:ext uri="{FF2B5EF4-FFF2-40B4-BE49-F238E27FC236}">
                <a16:creationId xmlns:a16="http://schemas.microsoft.com/office/drawing/2014/main" id="{4383C0AB-A402-4683-BE25-5A57B7DAFBA1}"/>
              </a:ext>
            </a:extLst>
          </p:cNvPr>
          <p:cNvSpPr/>
          <p:nvPr/>
        </p:nvSpPr>
        <p:spPr>
          <a:xfrm>
            <a:off x="569168" y="503853"/>
            <a:ext cx="11122090" cy="51598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1511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BAC09-15C6-49FB-82B0-8F5831CF4216}"/>
              </a:ext>
            </a:extLst>
          </p:cNvPr>
          <p:cNvSpPr>
            <a:spLocks noGrp="1"/>
          </p:cNvSpPr>
          <p:nvPr>
            <p:ph type="title"/>
          </p:nvPr>
        </p:nvSpPr>
        <p:spPr>
          <a:xfrm>
            <a:off x="612741" y="290480"/>
            <a:ext cx="10843695" cy="1325563"/>
          </a:xfrm>
        </p:spPr>
        <p:txBody>
          <a:bodyPr>
            <a:normAutofit/>
          </a:bodyPr>
          <a:lstStyle/>
          <a:p>
            <a:pPr algn="ctr"/>
            <a:r>
              <a:rPr lang="en-US" b="1" u="sng">
                <a:effectLst/>
                <a:latin typeface="Calibri" panose="020F0502020204030204" pitchFamily="34" charset="0"/>
                <a:ea typeface="Calibri" panose="020F0502020204030204" pitchFamily="34" charset="0"/>
                <a:cs typeface="Times New Roman" panose="02020603050405020304" pitchFamily="18" charset="0"/>
              </a:rPr>
              <a:t>Economic Need Statement and Planning</a:t>
            </a:r>
            <a:endParaRPr lang="en-US" dirty="0"/>
          </a:p>
        </p:txBody>
      </p:sp>
      <p:sp>
        <p:nvSpPr>
          <p:cNvPr id="3" name="Content Placeholder 2">
            <a:extLst>
              <a:ext uri="{FF2B5EF4-FFF2-40B4-BE49-F238E27FC236}">
                <a16:creationId xmlns:a16="http://schemas.microsoft.com/office/drawing/2014/main" id="{4DE291DE-2244-499E-89D2-B95D34E3AD1C}"/>
              </a:ext>
            </a:extLst>
          </p:cNvPr>
          <p:cNvSpPr>
            <a:spLocks noGrp="1"/>
          </p:cNvSpPr>
          <p:nvPr>
            <p:ph idx="1"/>
          </p:nvPr>
        </p:nvSpPr>
        <p:spPr>
          <a:xfrm>
            <a:off x="5812077" y="2165807"/>
            <a:ext cx="5541722" cy="2781974"/>
          </a:xfrm>
        </p:spPr>
        <p:txBody>
          <a:bodyPr/>
          <a:lstStyle/>
          <a:p>
            <a:r>
              <a:rPr lang="en-US" sz="2400">
                <a:effectLst/>
                <a:latin typeface="Calibri" panose="020F0502020204030204" pitchFamily="34" charset="0"/>
                <a:ea typeface="Calibri" panose="020F0502020204030204" pitchFamily="34" charset="0"/>
                <a:cs typeface="Times New Roman" panose="02020603050405020304" pitchFamily="18" charset="0"/>
              </a:rPr>
              <a:t>Detail any public assistance received or that may be needed. </a:t>
            </a:r>
          </a:p>
          <a:p>
            <a:pPr marL="0" indent="0">
              <a:buNone/>
            </a:pP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r>
              <a:rPr lang="en-US" sz="2400">
                <a:effectLst/>
                <a:latin typeface="Calibri" panose="020F0502020204030204" pitchFamily="34" charset="0"/>
                <a:ea typeface="Calibri" panose="020F0502020204030204" pitchFamily="34" charset="0"/>
                <a:cs typeface="Times New Roman" panose="02020603050405020304" pitchFamily="18" charset="0"/>
              </a:rPr>
              <a:t>Specify supportive services that will be needed and how often? </a:t>
            </a:r>
          </a:p>
          <a:p>
            <a:pPr marL="0" indent="0">
              <a:buNone/>
            </a:pPr>
            <a:endParaRPr lang="en-US" dirty="0"/>
          </a:p>
        </p:txBody>
      </p:sp>
      <p:pic>
        <p:nvPicPr>
          <p:cNvPr id="5" name="Picture 4" descr="A stack of paper money&#10;&#10;Description automatically generated with medium confidence">
            <a:extLst>
              <a:ext uri="{FF2B5EF4-FFF2-40B4-BE49-F238E27FC236}">
                <a16:creationId xmlns:a16="http://schemas.microsoft.com/office/drawing/2014/main" id="{FA1D4437-ADEC-4B66-A75E-F151209F657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426933" y="1573949"/>
            <a:ext cx="4117243" cy="3710101"/>
          </a:xfrm>
          <a:prstGeom prst="rect">
            <a:avLst/>
          </a:prstGeom>
        </p:spPr>
      </p:pic>
      <p:sp>
        <p:nvSpPr>
          <p:cNvPr id="6" name="TextBox 5">
            <a:extLst>
              <a:ext uri="{FF2B5EF4-FFF2-40B4-BE49-F238E27FC236}">
                <a16:creationId xmlns:a16="http://schemas.microsoft.com/office/drawing/2014/main" id="{0D495463-2BE8-4F88-8BBC-9D4AC57E11CF}"/>
              </a:ext>
            </a:extLst>
          </p:cNvPr>
          <p:cNvSpPr txBox="1"/>
          <p:nvPr/>
        </p:nvSpPr>
        <p:spPr>
          <a:xfrm>
            <a:off x="1426933" y="5316392"/>
            <a:ext cx="3048000" cy="230832"/>
          </a:xfrm>
          <a:prstGeom prst="rect">
            <a:avLst/>
          </a:prstGeom>
          <a:noFill/>
        </p:spPr>
        <p:txBody>
          <a:bodyPr wrap="square" rtlCol="0">
            <a:spAutoFit/>
          </a:bodyPr>
          <a:lstStyle/>
          <a:p>
            <a:r>
              <a:rPr lang="en-US" sz="900" dirty="0">
                <a:hlinkClick r:id="rId5" tooltip="https://www.flickr.com/photos/jollyuk/1989719848/"/>
              </a:rPr>
              <a:t>This Photo</a:t>
            </a:r>
            <a:r>
              <a:rPr lang="en-US" sz="900" dirty="0"/>
              <a:t> by Unknown Author is licensed under </a:t>
            </a:r>
            <a:r>
              <a:rPr lang="en-US" sz="900" dirty="0">
                <a:hlinkClick r:id="rId6" tooltip="https://creativecommons.org/licenses/by/3.0/"/>
              </a:rPr>
              <a:t>CC BY</a:t>
            </a:r>
            <a:endParaRPr lang="en-US" sz="900" dirty="0"/>
          </a:p>
        </p:txBody>
      </p:sp>
    </p:spTree>
    <p:extLst>
      <p:ext uri="{BB962C8B-B14F-4D97-AF65-F5344CB8AC3E}">
        <p14:creationId xmlns:p14="http://schemas.microsoft.com/office/powerpoint/2010/main" val="296233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3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anim calcmode="lin" valueType="num">
                                      <p:cBhvr>
                                        <p:cTn id="13"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anim calcmode="lin" valueType="num">
                                      <p:cBhvr>
                                        <p:cTn id="20"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3" end="3"/>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8F7D-0F78-41D8-A3B6-9848B1398249}"/>
              </a:ext>
            </a:extLst>
          </p:cNvPr>
          <p:cNvSpPr>
            <a:spLocks noGrp="1"/>
          </p:cNvSpPr>
          <p:nvPr>
            <p:ph type="title"/>
          </p:nvPr>
        </p:nvSpPr>
        <p:spPr/>
        <p:txBody>
          <a:bodyPr>
            <a:normAutofit/>
          </a:bodyPr>
          <a:lstStyle/>
          <a:p>
            <a:pPr algn="ctr"/>
            <a:r>
              <a:rPr lang="en-US" sz="3200" b="1" u="sng" dirty="0">
                <a:effectLst/>
                <a:latin typeface="Calibri" panose="020F0502020204030204" pitchFamily="34" charset="0"/>
                <a:ea typeface="Calibri" panose="020F0502020204030204" pitchFamily="34" charset="0"/>
                <a:cs typeface="Times New Roman" panose="02020603050405020304" pitchFamily="18" charset="0"/>
              </a:rPr>
              <a:t>Required Supportive Services During Active Participation</a:t>
            </a:r>
            <a:endParaRPr lang="en-US" sz="3200" dirty="0"/>
          </a:p>
        </p:txBody>
      </p:sp>
      <p:sp>
        <p:nvSpPr>
          <p:cNvPr id="3" name="Content Placeholder 2">
            <a:extLst>
              <a:ext uri="{FF2B5EF4-FFF2-40B4-BE49-F238E27FC236}">
                <a16:creationId xmlns:a16="http://schemas.microsoft.com/office/drawing/2014/main" id="{7576A485-B80C-45F4-BB69-8CB54E4476FB}"/>
              </a:ext>
            </a:extLst>
          </p:cNvPr>
          <p:cNvSpPr>
            <a:spLocks noGrp="1"/>
          </p:cNvSpPr>
          <p:nvPr>
            <p:ph idx="1"/>
          </p:nvPr>
        </p:nvSpPr>
        <p:spPr>
          <a:xfrm>
            <a:off x="3387363" y="1592360"/>
            <a:ext cx="7966436" cy="4351338"/>
          </a:xfrm>
        </p:spPr>
        <p:txBody>
          <a:bodyPr>
            <a:normAutofit fontScale="92500" lnSpcReduction="10000"/>
          </a:bodyPr>
          <a:lstStyle/>
          <a:p>
            <a:pPr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Customer has been informed that the following supportive services may be made available as needed and so long as customer meets set criteria and provides documentation as requested and required: 	</a:t>
            </a:r>
          </a:p>
          <a:p>
            <a:pPr marR="0" indent="0">
              <a:lnSpc>
                <a:spcPct val="107000"/>
              </a:lnSpc>
              <a:spcBef>
                <a:spcPts val="0"/>
              </a:spcBef>
              <a:spcAft>
                <a:spcPts val="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514350" indent="-285750">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Transportation assistance, childcare assistance, employment related expenses and subsistence. </a:t>
            </a:r>
          </a:p>
          <a:p>
            <a:pPr indent="0">
              <a:lnSpc>
                <a:spcPct val="107000"/>
              </a:lnSpc>
              <a:spcBef>
                <a:spcPts val="0"/>
              </a:spcBef>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514350" indent="-285750">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Medical accommodations for customer to return to or retain employment are also available with proper documentation from a medical provider. The customer’s need for supportive services will be supported at any point during their active participation in the RETAIN Program. </a:t>
            </a: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576263" indent="-342900">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(Specify what supportive services will be required and what documentation is needed.)</a:t>
            </a:r>
          </a:p>
          <a:p>
            <a:endParaRPr lang="en-US" dirty="0"/>
          </a:p>
        </p:txBody>
      </p:sp>
      <p:pic>
        <p:nvPicPr>
          <p:cNvPr id="5" name="Picture 4" descr="Icon&#10;&#10;Description automatically generated">
            <a:extLst>
              <a:ext uri="{FF2B5EF4-FFF2-40B4-BE49-F238E27FC236}">
                <a16:creationId xmlns:a16="http://schemas.microsoft.com/office/drawing/2014/main" id="{3B820429-87AA-442D-A440-03104D044F0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81933" y="1455190"/>
            <a:ext cx="3005431" cy="4035489"/>
          </a:xfrm>
          <a:prstGeom prst="rect">
            <a:avLst/>
          </a:prstGeom>
        </p:spPr>
      </p:pic>
      <p:sp>
        <p:nvSpPr>
          <p:cNvPr id="6" name="TextBox 5">
            <a:extLst>
              <a:ext uri="{FF2B5EF4-FFF2-40B4-BE49-F238E27FC236}">
                <a16:creationId xmlns:a16="http://schemas.microsoft.com/office/drawing/2014/main" id="{F75D95AF-E38B-44D0-8300-12F1B37D6386}"/>
              </a:ext>
            </a:extLst>
          </p:cNvPr>
          <p:cNvSpPr txBox="1"/>
          <p:nvPr/>
        </p:nvSpPr>
        <p:spPr>
          <a:xfrm>
            <a:off x="709047" y="5166048"/>
            <a:ext cx="2351202" cy="369332"/>
          </a:xfrm>
          <a:prstGeom prst="rect">
            <a:avLst/>
          </a:prstGeom>
          <a:noFill/>
        </p:spPr>
        <p:txBody>
          <a:bodyPr wrap="square" rtlCol="0">
            <a:spAutoFit/>
          </a:bodyPr>
          <a:lstStyle/>
          <a:p>
            <a:r>
              <a:rPr lang="en-US" sz="900" dirty="0">
                <a:hlinkClick r:id="rId4" tooltip="https://www.pngall.com/checklist-png/"/>
              </a:rPr>
              <a:t>This Photo</a:t>
            </a:r>
            <a:r>
              <a:rPr lang="en-US" sz="900" dirty="0"/>
              <a:t> by Unknown Author is licensed under </a:t>
            </a:r>
            <a:r>
              <a:rPr lang="en-US" sz="900" dirty="0">
                <a:hlinkClick r:id="rId5" tooltip="https://creativecommons.org/licenses/by-nc/3.0/"/>
              </a:rPr>
              <a:t>CC BY-NC</a:t>
            </a:r>
            <a:endParaRPr lang="en-US" sz="900" dirty="0"/>
          </a:p>
        </p:txBody>
      </p:sp>
    </p:spTree>
    <p:extLst>
      <p:ext uri="{BB962C8B-B14F-4D97-AF65-F5344CB8AC3E}">
        <p14:creationId xmlns:p14="http://schemas.microsoft.com/office/powerpoint/2010/main" val="3533601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E0579-4A94-457A-882E-A62E1710AB6B}"/>
              </a:ext>
            </a:extLst>
          </p:cNvPr>
          <p:cNvSpPr>
            <a:spLocks noGrp="1"/>
          </p:cNvSpPr>
          <p:nvPr>
            <p:ph type="title"/>
          </p:nvPr>
        </p:nvSpPr>
        <p:spPr>
          <a:xfrm>
            <a:off x="838199" y="3335694"/>
            <a:ext cx="10515600" cy="1074818"/>
          </a:xfrm>
        </p:spPr>
        <p:txBody>
          <a:bodyPr>
            <a:normAutofit/>
          </a:bodyPr>
          <a:lstStyle/>
          <a:p>
            <a:pPr algn="ctr"/>
            <a:r>
              <a:rPr lang="en-US" sz="3600" b="1" u="sng" dirty="0">
                <a:effectLst/>
                <a:latin typeface="Calibri" panose="020F0502020204030204" pitchFamily="34" charset="0"/>
                <a:ea typeface="Calibri" panose="020F0502020204030204" pitchFamily="34" charset="0"/>
                <a:cs typeface="Times New Roman" panose="02020603050405020304" pitchFamily="18" charset="0"/>
              </a:rPr>
              <a:t>Post-Employment Needs</a:t>
            </a:r>
            <a:endParaRPr lang="en-US" sz="3600" dirty="0"/>
          </a:p>
        </p:txBody>
      </p:sp>
      <p:sp>
        <p:nvSpPr>
          <p:cNvPr id="3" name="Content Placeholder 2">
            <a:extLst>
              <a:ext uri="{FF2B5EF4-FFF2-40B4-BE49-F238E27FC236}">
                <a16:creationId xmlns:a16="http://schemas.microsoft.com/office/drawing/2014/main" id="{5914744B-DDF6-4714-8D55-A754FD54C492}"/>
              </a:ext>
            </a:extLst>
          </p:cNvPr>
          <p:cNvSpPr>
            <a:spLocks noGrp="1"/>
          </p:cNvSpPr>
          <p:nvPr>
            <p:ph idx="1"/>
          </p:nvPr>
        </p:nvSpPr>
        <p:spPr>
          <a:xfrm>
            <a:off x="838199" y="4317206"/>
            <a:ext cx="10515600" cy="4351338"/>
          </a:xfrm>
        </p:spPr>
        <p:txBody>
          <a:bodyPr/>
          <a:lstStyle/>
          <a:p>
            <a:pPr marL="457200" marR="0">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Client will participate in a 2-week, 4 week, and 8 week check-ins with the Nurse Navigator after returning to work. </a:t>
            </a:r>
          </a:p>
          <a:p>
            <a:pPr marL="0" marR="0" indent="0">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457200" marR="0">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Customer will follow providers guidance and attend all appointments during the return-to-work process.</a:t>
            </a:r>
          </a:p>
          <a:p>
            <a:endParaRPr lang="en-US" dirty="0"/>
          </a:p>
        </p:txBody>
      </p:sp>
      <p:pic>
        <p:nvPicPr>
          <p:cNvPr id="5" name="Picture 4" descr="A group of people sitting around a table&#10;&#10;Description automatically generated with medium confidence">
            <a:extLst>
              <a:ext uri="{FF2B5EF4-FFF2-40B4-BE49-F238E27FC236}">
                <a16:creationId xmlns:a16="http://schemas.microsoft.com/office/drawing/2014/main" id="{9983B15E-FCC7-46A5-BC8B-B86D35220003}"/>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3836" t="20955" r="5043" b="15935"/>
          <a:stretch/>
        </p:blipFill>
        <p:spPr>
          <a:xfrm>
            <a:off x="3640317" y="525545"/>
            <a:ext cx="4911365" cy="2903455"/>
          </a:xfrm>
          <a:prstGeom prst="rect">
            <a:avLst/>
          </a:prstGeom>
        </p:spPr>
      </p:pic>
    </p:spTree>
    <p:extLst>
      <p:ext uri="{BB962C8B-B14F-4D97-AF65-F5344CB8AC3E}">
        <p14:creationId xmlns:p14="http://schemas.microsoft.com/office/powerpoint/2010/main" val="358412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5000"/>
                                        <p:tgtEl>
                                          <p:spTgt spid="5"/>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3000" fill="hold"/>
                                        <p:tgtEl>
                                          <p:spTgt spid="2"/>
                                        </p:tgtEl>
                                        <p:attrNameLst>
                                          <p:attrName>ppt_w</p:attrName>
                                        </p:attrNameLst>
                                      </p:cBhvr>
                                      <p:tavLst>
                                        <p:tav tm="0">
                                          <p:val>
                                            <p:fltVal val="0"/>
                                          </p:val>
                                        </p:tav>
                                        <p:tav tm="100000">
                                          <p:val>
                                            <p:strVal val="#ppt_w"/>
                                          </p:val>
                                        </p:tav>
                                      </p:tavLst>
                                    </p:anim>
                                    <p:anim calcmode="lin" valueType="num">
                                      <p:cBhvr>
                                        <p:cTn id="11" dur="3000" fill="hold"/>
                                        <p:tgtEl>
                                          <p:spTgt spid="2"/>
                                        </p:tgtEl>
                                        <p:attrNameLst>
                                          <p:attrName>ppt_h</p:attrName>
                                        </p:attrNameLst>
                                      </p:cBhvr>
                                      <p:tavLst>
                                        <p:tav tm="0">
                                          <p:val>
                                            <p:fltVal val="0"/>
                                          </p:val>
                                        </p:tav>
                                        <p:tav tm="100000">
                                          <p:val>
                                            <p:strVal val="#ppt_h"/>
                                          </p:val>
                                        </p:tav>
                                      </p:tavLst>
                                    </p:anim>
                                    <p:animEffect transition="in" filter="fade">
                                      <p:cBhvr>
                                        <p:cTn id="12" dur="3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3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8" dur="3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3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4" dur="3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2458A-C497-487D-AA3B-436994BC5589}"/>
              </a:ext>
            </a:extLst>
          </p:cNvPr>
          <p:cNvSpPr>
            <a:spLocks noGrp="1"/>
          </p:cNvSpPr>
          <p:nvPr>
            <p:ph type="title"/>
          </p:nvPr>
        </p:nvSpPr>
        <p:spPr/>
        <p:txBody>
          <a:bodyPr>
            <a:normAutofit/>
          </a:bodyPr>
          <a:lstStyle/>
          <a:p>
            <a:r>
              <a:rPr lang="en-US" sz="3600" b="1" u="sng" dirty="0">
                <a:effectLst/>
                <a:latin typeface="Calibri" panose="020F0502020204030204" pitchFamily="34" charset="0"/>
                <a:ea typeface="Calibri" panose="020F0502020204030204" pitchFamily="34" charset="0"/>
                <a:cs typeface="Times New Roman" panose="02020603050405020304" pitchFamily="18" charset="0"/>
              </a:rPr>
              <a:t>Job Seeker Involvement Statement</a:t>
            </a:r>
            <a:endParaRPr lang="en-US" sz="3600" dirty="0"/>
          </a:p>
        </p:txBody>
      </p:sp>
      <p:sp>
        <p:nvSpPr>
          <p:cNvPr id="3" name="Content Placeholder 2">
            <a:extLst>
              <a:ext uri="{FF2B5EF4-FFF2-40B4-BE49-F238E27FC236}">
                <a16:creationId xmlns:a16="http://schemas.microsoft.com/office/drawing/2014/main" id="{E04EE46A-2398-4C94-98D5-BB7A6B61DAA9}"/>
              </a:ext>
            </a:extLst>
          </p:cNvPr>
          <p:cNvSpPr>
            <a:spLocks noGrp="1"/>
          </p:cNvSpPr>
          <p:nvPr>
            <p:ph idx="1"/>
          </p:nvPr>
        </p:nvSpPr>
        <p:spPr>
          <a:xfrm>
            <a:off x="838200" y="1695949"/>
            <a:ext cx="10515600" cy="4351338"/>
          </a:xfrm>
        </p:spPr>
        <p:txBody>
          <a:bodyPr/>
          <a:lstStyle/>
          <a:p>
            <a:pPr marL="457200" marR="0" indent="-457200">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Client understands that is a research grant and all calls and appointments need to be kept in order for this grant to successful. If client is unable to make an appointment, then advanced notice and a call to the Coordinator and / or Navigator is necessary to reschedule. </a:t>
            </a:r>
          </a:p>
          <a:p>
            <a:pPr marL="0" marR="0" indent="0">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457200" marR="0" indent="-457200">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This plan has been developed jointly with my Workforce Coordinator. By my signature below I certify that the information contained herein is accurate and true to the best of my knowledge, and I understand the expectations and my responsibilities in successfully completing this plan of action.</a:t>
            </a:r>
          </a:p>
          <a:p>
            <a:endParaRPr lang="en-US" dirty="0"/>
          </a:p>
        </p:txBody>
      </p:sp>
    </p:spTree>
    <p:extLst>
      <p:ext uri="{BB962C8B-B14F-4D97-AF65-F5344CB8AC3E}">
        <p14:creationId xmlns:p14="http://schemas.microsoft.com/office/powerpoint/2010/main" val="374085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689F-A84E-46C3-BC97-0869D9E9447F}"/>
              </a:ext>
            </a:extLst>
          </p:cNvPr>
          <p:cNvSpPr>
            <a:spLocks noGrp="1"/>
          </p:cNvSpPr>
          <p:nvPr>
            <p:ph type="title"/>
          </p:nvPr>
        </p:nvSpPr>
        <p:spPr/>
        <p:txBody>
          <a:bodyPr>
            <a:normAutofit/>
          </a:bodyPr>
          <a:lstStyle/>
          <a:p>
            <a:r>
              <a:rPr lang="en-US" sz="2800" b="1" u="sng" dirty="0">
                <a:effectLst/>
                <a:latin typeface="Calibri" panose="020F0502020204030204" pitchFamily="34" charset="0"/>
                <a:ea typeface="Calibri" panose="020F0502020204030204" pitchFamily="34" charset="0"/>
                <a:cs typeface="Times New Roman" panose="02020603050405020304" pitchFamily="18" charset="0"/>
              </a:rPr>
              <a:t>Job Seeker Progress Review</a:t>
            </a:r>
            <a:endParaRPr lang="en-US" sz="2800" dirty="0"/>
          </a:p>
        </p:txBody>
      </p:sp>
      <p:sp>
        <p:nvSpPr>
          <p:cNvPr id="3" name="Content Placeholder 2">
            <a:extLst>
              <a:ext uri="{FF2B5EF4-FFF2-40B4-BE49-F238E27FC236}">
                <a16:creationId xmlns:a16="http://schemas.microsoft.com/office/drawing/2014/main" id="{7F24FCEE-6167-400F-B366-71BEA5E31DFB}"/>
              </a:ext>
            </a:extLst>
          </p:cNvPr>
          <p:cNvSpPr>
            <a:spLocks noGrp="1"/>
          </p:cNvSpPr>
          <p:nvPr>
            <p:ph idx="1"/>
          </p:nvPr>
        </p:nvSpPr>
        <p:spPr/>
        <p:txBody>
          <a:bodyPr/>
          <a:lstStyle/>
          <a:p>
            <a:pPr marL="0" marR="0" indent="0">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Summary of progress towards goals, barriers encountered, resources provided, referrals made.</a:t>
            </a:r>
          </a:p>
          <a:p>
            <a:pPr marL="0" marR="0" indent="0">
              <a:lnSpc>
                <a:spcPct val="107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Client will submit _______ to document _______.</a:t>
            </a:r>
          </a:p>
          <a:p>
            <a:pPr marL="0" marR="0" indent="0">
              <a:lnSpc>
                <a:spcPct val="107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Bef>
                <a:spcPts val="0"/>
              </a:spcBef>
            </a:pPr>
            <a:r>
              <a:rPr lang="en-US" sz="2400" dirty="0">
                <a:effectLst/>
                <a:latin typeface="Calibri" panose="020F0502020204030204" pitchFamily="34" charset="0"/>
                <a:ea typeface="Calibri" panose="020F0502020204030204" pitchFamily="34" charset="0"/>
                <a:cs typeface="Times New Roman" panose="02020603050405020304" pitchFamily="18" charset="0"/>
              </a:rPr>
              <a:t>Next contact date / time / method  ________________________________</a:t>
            </a:r>
          </a:p>
          <a:p>
            <a:pPr marL="0" indent="0">
              <a:buNone/>
            </a:pPr>
            <a:endParaRPr lang="en-US" dirty="0"/>
          </a:p>
        </p:txBody>
      </p:sp>
    </p:spTree>
    <p:extLst>
      <p:ext uri="{BB962C8B-B14F-4D97-AF65-F5344CB8AC3E}">
        <p14:creationId xmlns:p14="http://schemas.microsoft.com/office/powerpoint/2010/main" val="537934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501FA-2D41-4A65-B5BC-AED0DA14A42D}"/>
              </a:ext>
            </a:extLst>
          </p:cNvPr>
          <p:cNvSpPr>
            <a:spLocks noGrp="1"/>
          </p:cNvSpPr>
          <p:nvPr>
            <p:ph type="title"/>
          </p:nvPr>
        </p:nvSpPr>
        <p:spPr>
          <a:xfrm>
            <a:off x="550988" y="503468"/>
            <a:ext cx="10384489" cy="795142"/>
          </a:xfrm>
        </p:spPr>
        <p:txBody>
          <a:bodyPr>
            <a:normAutofit/>
          </a:bodyPr>
          <a:lstStyle/>
          <a:p>
            <a:pPr algn="ctr"/>
            <a:r>
              <a:rPr lang="en-US" b="1" u="sng" dirty="0">
                <a:effectLst/>
                <a:latin typeface="Calibri" panose="020F0502020204030204" pitchFamily="34" charset="0"/>
                <a:ea typeface="Calibri" panose="020F0502020204030204" pitchFamily="34" charset="0"/>
                <a:cs typeface="Times New Roman" panose="02020603050405020304" pitchFamily="18" charset="0"/>
              </a:rPr>
              <a:t>Additional Notes</a:t>
            </a:r>
            <a:endParaRPr lang="en-US" dirty="0"/>
          </a:p>
        </p:txBody>
      </p:sp>
      <p:sp>
        <p:nvSpPr>
          <p:cNvPr id="3" name="Content Placeholder 2">
            <a:extLst>
              <a:ext uri="{FF2B5EF4-FFF2-40B4-BE49-F238E27FC236}">
                <a16:creationId xmlns:a16="http://schemas.microsoft.com/office/drawing/2014/main" id="{DE9094BE-32F1-433E-8DF0-DE273D143C36}"/>
              </a:ext>
            </a:extLst>
          </p:cNvPr>
          <p:cNvSpPr>
            <a:spLocks noGrp="1"/>
          </p:cNvSpPr>
          <p:nvPr>
            <p:ph idx="1"/>
          </p:nvPr>
        </p:nvSpPr>
        <p:spPr>
          <a:xfrm>
            <a:off x="6137139" y="1825625"/>
            <a:ext cx="5218215" cy="4351338"/>
          </a:xfrm>
        </p:spPr>
        <p:txBody>
          <a:bodyPr/>
          <a:lstStyle/>
          <a:p>
            <a:pPr marL="457200" marR="0" indent="-457200">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Nurse Navigator will follow up with Return-to-Work plan and Activity Prescription. </a:t>
            </a:r>
          </a:p>
          <a:p>
            <a:pPr marL="0" marR="0" indent="0">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457200" marR="0" indent="-457200">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Nurse Navigator &amp; Program Coordinator Contact Information</a:t>
            </a:r>
          </a:p>
          <a:p>
            <a:pPr marL="0" marR="0" indent="457200">
              <a:lnSpc>
                <a:spcPct val="107000"/>
              </a:lnSpc>
              <a:spcBef>
                <a:spcPts val="0"/>
              </a:spcBef>
              <a:spcAft>
                <a:spcPts val="0"/>
              </a:spcAft>
            </a:pPr>
            <a:endParaRPr lang="en-US" sz="2400" dirty="0">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Bef>
                <a:spcPts val="0"/>
              </a:spcBef>
            </a:pPr>
            <a:r>
              <a:rPr lang="en-US" sz="2400" dirty="0">
                <a:effectLst/>
                <a:latin typeface="Calibri" panose="020F0502020204030204" pitchFamily="34" charset="0"/>
                <a:ea typeface="Calibri" panose="020F0502020204030204" pitchFamily="34" charset="0"/>
                <a:cs typeface="Times New Roman" panose="02020603050405020304" pitchFamily="18" charset="0"/>
              </a:rPr>
              <a:t>Customer will receive the following incentives upon completion of:</a:t>
            </a:r>
          </a:p>
          <a:p>
            <a:pPr marL="0" marR="0" indent="45720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descr="Text&#10;&#10;Description automatically generated">
            <a:extLst>
              <a:ext uri="{FF2B5EF4-FFF2-40B4-BE49-F238E27FC236}">
                <a16:creationId xmlns:a16="http://schemas.microsoft.com/office/drawing/2014/main" id="{43DE397C-92CB-405E-B3B3-4FD2EB919C2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50988" y="1690688"/>
            <a:ext cx="5218215" cy="4351338"/>
          </a:xfrm>
          <a:prstGeom prst="rect">
            <a:avLst/>
          </a:prstGeom>
        </p:spPr>
      </p:pic>
    </p:spTree>
    <p:extLst>
      <p:ext uri="{BB962C8B-B14F-4D97-AF65-F5344CB8AC3E}">
        <p14:creationId xmlns:p14="http://schemas.microsoft.com/office/powerpoint/2010/main" val="3024231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C49E2-F1BC-4175-A46D-679408502F36}"/>
              </a:ext>
            </a:extLst>
          </p:cNvPr>
          <p:cNvSpPr>
            <a:spLocks noGrp="1"/>
          </p:cNvSpPr>
          <p:nvPr>
            <p:ph type="title"/>
          </p:nvPr>
        </p:nvSpPr>
        <p:spPr>
          <a:xfrm>
            <a:off x="838200" y="149708"/>
            <a:ext cx="10515600" cy="1325563"/>
          </a:xfrm>
        </p:spPr>
        <p:txBody>
          <a:bodyPr>
            <a:normAutofit/>
          </a:bodyPr>
          <a:lstStyle/>
          <a:p>
            <a:pPr algn="ctr"/>
            <a:r>
              <a:rPr lang="en-US" dirty="0"/>
              <a:t>KANSASWORKS IEP Creation</a:t>
            </a:r>
          </a:p>
        </p:txBody>
      </p:sp>
      <p:sp>
        <p:nvSpPr>
          <p:cNvPr id="3" name="Content Placeholder 2">
            <a:extLst>
              <a:ext uri="{FF2B5EF4-FFF2-40B4-BE49-F238E27FC236}">
                <a16:creationId xmlns:a16="http://schemas.microsoft.com/office/drawing/2014/main" id="{0B4C77EE-9DFA-46B8-A547-C5461F07BF0A}"/>
              </a:ext>
            </a:extLst>
          </p:cNvPr>
          <p:cNvSpPr>
            <a:spLocks noGrp="1"/>
          </p:cNvSpPr>
          <p:nvPr>
            <p:ph idx="1"/>
          </p:nvPr>
        </p:nvSpPr>
        <p:spPr>
          <a:xfrm>
            <a:off x="2341984" y="1125635"/>
            <a:ext cx="7501812" cy="479036"/>
          </a:xfrm>
        </p:spPr>
        <p:txBody>
          <a:bodyPr/>
          <a:lstStyle/>
          <a:p>
            <a:pPr marL="0" indent="0" algn="ctr">
              <a:buNone/>
            </a:pPr>
            <a:r>
              <a:rPr lang="en-US" dirty="0"/>
              <a:t>Templates</a:t>
            </a:r>
          </a:p>
        </p:txBody>
      </p:sp>
      <p:sp>
        <p:nvSpPr>
          <p:cNvPr id="4" name="TextBox 3">
            <a:extLst>
              <a:ext uri="{FF2B5EF4-FFF2-40B4-BE49-F238E27FC236}">
                <a16:creationId xmlns:a16="http://schemas.microsoft.com/office/drawing/2014/main" id="{319BAEB1-2BEA-42BF-88D3-A501E3BCD55E}"/>
              </a:ext>
            </a:extLst>
          </p:cNvPr>
          <p:cNvSpPr txBox="1"/>
          <p:nvPr/>
        </p:nvSpPr>
        <p:spPr>
          <a:xfrm>
            <a:off x="5884507" y="1705659"/>
            <a:ext cx="5469294" cy="400110"/>
          </a:xfrm>
          <a:prstGeom prst="rect">
            <a:avLst/>
          </a:prstGeom>
          <a:noFill/>
        </p:spPr>
        <p:txBody>
          <a:bodyPr wrap="square" rtlCol="0">
            <a:spAutoFit/>
          </a:bodyPr>
          <a:lstStyle/>
          <a:p>
            <a:pPr marL="288925" indent="0" algn="ctr">
              <a:buNone/>
            </a:pPr>
            <a:r>
              <a:rPr lang="en-US" sz="2000" dirty="0"/>
              <a:t>RETAINWORKS Template Form</a:t>
            </a:r>
          </a:p>
        </p:txBody>
      </p:sp>
      <p:sp>
        <p:nvSpPr>
          <p:cNvPr id="5" name="TextBox 4">
            <a:extLst>
              <a:ext uri="{FF2B5EF4-FFF2-40B4-BE49-F238E27FC236}">
                <a16:creationId xmlns:a16="http://schemas.microsoft.com/office/drawing/2014/main" id="{05456C91-2D95-4B4D-A115-4A86BCCD65EA}"/>
              </a:ext>
            </a:extLst>
          </p:cNvPr>
          <p:cNvSpPr txBox="1"/>
          <p:nvPr/>
        </p:nvSpPr>
        <p:spPr>
          <a:xfrm>
            <a:off x="1054359" y="1705659"/>
            <a:ext cx="4711959" cy="400110"/>
          </a:xfrm>
          <a:prstGeom prst="rect">
            <a:avLst/>
          </a:prstGeom>
          <a:noFill/>
        </p:spPr>
        <p:txBody>
          <a:bodyPr wrap="square" rtlCol="0">
            <a:spAutoFit/>
          </a:bodyPr>
          <a:lstStyle/>
          <a:p>
            <a:pPr marL="288925" indent="0" algn="ctr">
              <a:buNone/>
            </a:pPr>
            <a:r>
              <a:rPr lang="en-US" sz="2000" dirty="0"/>
              <a:t>KANSASWORKS Template</a:t>
            </a:r>
          </a:p>
        </p:txBody>
      </p:sp>
      <p:pic>
        <p:nvPicPr>
          <p:cNvPr id="7" name="Picture 6" descr="Text&#10;&#10;Description automatically generated with medium confidence">
            <a:extLst>
              <a:ext uri="{FF2B5EF4-FFF2-40B4-BE49-F238E27FC236}">
                <a16:creationId xmlns:a16="http://schemas.microsoft.com/office/drawing/2014/main" id="{CBE4A576-43E0-4FA4-8CA2-E9B7E87D4DBE}"/>
              </a:ext>
            </a:extLst>
          </p:cNvPr>
          <p:cNvPicPr>
            <a:picLocks noChangeAspect="1"/>
          </p:cNvPicPr>
          <p:nvPr/>
        </p:nvPicPr>
        <p:blipFill>
          <a:blip r:embed="rId3"/>
          <a:stretch>
            <a:fillRect/>
          </a:stretch>
        </p:blipFill>
        <p:spPr>
          <a:xfrm>
            <a:off x="2100010" y="2175979"/>
            <a:ext cx="2994504" cy="3846559"/>
          </a:xfrm>
          <a:prstGeom prst="rect">
            <a:avLst/>
          </a:prstGeom>
        </p:spPr>
      </p:pic>
      <p:pic>
        <p:nvPicPr>
          <p:cNvPr id="9" name="Picture 8" descr="Text&#10;&#10;Description automatically generated with medium confidence">
            <a:extLst>
              <a:ext uri="{FF2B5EF4-FFF2-40B4-BE49-F238E27FC236}">
                <a16:creationId xmlns:a16="http://schemas.microsoft.com/office/drawing/2014/main" id="{249A7191-A9C6-47E5-A4F7-3A6AD7D058AB}"/>
              </a:ext>
            </a:extLst>
          </p:cNvPr>
          <p:cNvPicPr>
            <a:picLocks noChangeAspect="1"/>
          </p:cNvPicPr>
          <p:nvPr/>
        </p:nvPicPr>
        <p:blipFill>
          <a:blip r:embed="rId4"/>
          <a:stretch>
            <a:fillRect/>
          </a:stretch>
        </p:blipFill>
        <p:spPr>
          <a:xfrm>
            <a:off x="7332183" y="2074991"/>
            <a:ext cx="3003501" cy="3888329"/>
          </a:xfrm>
          <a:prstGeom prst="rect">
            <a:avLst/>
          </a:prstGeom>
        </p:spPr>
      </p:pic>
    </p:spTree>
    <p:extLst>
      <p:ext uri="{BB962C8B-B14F-4D97-AF65-F5344CB8AC3E}">
        <p14:creationId xmlns:p14="http://schemas.microsoft.com/office/powerpoint/2010/main" val="579924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E568-B02F-43C3-9D03-6A0EDC4F02C8}"/>
              </a:ext>
            </a:extLst>
          </p:cNvPr>
          <p:cNvSpPr>
            <a:spLocks noGrp="1"/>
          </p:cNvSpPr>
          <p:nvPr>
            <p:ph type="title"/>
          </p:nvPr>
        </p:nvSpPr>
        <p:spPr/>
        <p:txBody>
          <a:bodyPr/>
          <a:lstStyle/>
          <a:p>
            <a:pPr algn="ctr"/>
            <a:r>
              <a:rPr lang="en-US" u="sng" dirty="0"/>
              <a:t>KANSASWORKS  Template Process</a:t>
            </a:r>
          </a:p>
        </p:txBody>
      </p:sp>
      <p:sp>
        <p:nvSpPr>
          <p:cNvPr id="3" name="Content Placeholder 2">
            <a:extLst>
              <a:ext uri="{FF2B5EF4-FFF2-40B4-BE49-F238E27FC236}">
                <a16:creationId xmlns:a16="http://schemas.microsoft.com/office/drawing/2014/main" id="{08D9B9E3-C4A4-4DA7-B939-BAEFD70DA23C}"/>
              </a:ext>
            </a:extLst>
          </p:cNvPr>
          <p:cNvSpPr>
            <a:spLocks noGrp="1"/>
          </p:cNvSpPr>
          <p:nvPr>
            <p:ph idx="1"/>
          </p:nvPr>
        </p:nvSpPr>
        <p:spPr>
          <a:xfrm>
            <a:off x="1586204" y="1825625"/>
            <a:ext cx="9134669" cy="4351338"/>
          </a:xfrm>
        </p:spPr>
        <p:txBody>
          <a:bodyPr/>
          <a:lstStyle/>
          <a:p>
            <a:r>
              <a:rPr lang="en-US" dirty="0"/>
              <a:t>Open KW Template in Word</a:t>
            </a:r>
          </a:p>
          <a:p>
            <a:r>
              <a:rPr lang="en-US" dirty="0"/>
              <a:t>Complete appropriate sections</a:t>
            </a:r>
          </a:p>
          <a:p>
            <a:r>
              <a:rPr lang="en-US" dirty="0"/>
              <a:t>Save!</a:t>
            </a:r>
          </a:p>
          <a:p>
            <a:r>
              <a:rPr lang="en-US" dirty="0"/>
              <a:t>KW - Create IEP</a:t>
            </a:r>
          </a:p>
          <a:p>
            <a:r>
              <a:rPr lang="en-US" dirty="0"/>
              <a:t>Copy / Paste from template into KW Fields</a:t>
            </a:r>
          </a:p>
          <a:p>
            <a:r>
              <a:rPr lang="en-US" dirty="0"/>
              <a:t>Save / Print as PDF / Sign</a:t>
            </a:r>
          </a:p>
          <a:p>
            <a:r>
              <a:rPr lang="en-US" dirty="0"/>
              <a:t>Enter IEP Service</a:t>
            </a:r>
          </a:p>
          <a:p>
            <a:r>
              <a:rPr lang="en-US" dirty="0"/>
              <a:t>Upload signed IEP</a:t>
            </a:r>
          </a:p>
        </p:txBody>
      </p:sp>
    </p:spTree>
    <p:extLst>
      <p:ext uri="{BB962C8B-B14F-4D97-AF65-F5344CB8AC3E}">
        <p14:creationId xmlns:p14="http://schemas.microsoft.com/office/powerpoint/2010/main" val="1170259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801B5-7863-408B-8BFD-E88BA33DC29C}"/>
              </a:ext>
            </a:extLst>
          </p:cNvPr>
          <p:cNvSpPr>
            <a:spLocks noGrp="1"/>
          </p:cNvSpPr>
          <p:nvPr>
            <p:ph type="title"/>
          </p:nvPr>
        </p:nvSpPr>
        <p:spPr/>
        <p:txBody>
          <a:bodyPr/>
          <a:lstStyle/>
          <a:p>
            <a:pPr algn="ctr"/>
            <a:r>
              <a:rPr lang="en-US" u="sng" dirty="0"/>
              <a:t>RETAINWORKS Template Process</a:t>
            </a:r>
          </a:p>
        </p:txBody>
      </p:sp>
      <p:sp>
        <p:nvSpPr>
          <p:cNvPr id="3" name="Content Placeholder 2">
            <a:extLst>
              <a:ext uri="{FF2B5EF4-FFF2-40B4-BE49-F238E27FC236}">
                <a16:creationId xmlns:a16="http://schemas.microsoft.com/office/drawing/2014/main" id="{D8BA066D-D135-45E0-A5DF-E6921036C81F}"/>
              </a:ext>
            </a:extLst>
          </p:cNvPr>
          <p:cNvSpPr>
            <a:spLocks noGrp="1"/>
          </p:cNvSpPr>
          <p:nvPr>
            <p:ph idx="1"/>
          </p:nvPr>
        </p:nvSpPr>
        <p:spPr>
          <a:xfrm>
            <a:off x="1903445" y="1825625"/>
            <a:ext cx="8453536" cy="4351338"/>
          </a:xfrm>
        </p:spPr>
        <p:txBody>
          <a:bodyPr/>
          <a:lstStyle/>
          <a:p>
            <a:pPr>
              <a:lnSpc>
                <a:spcPct val="150000"/>
              </a:lnSpc>
              <a:spcBef>
                <a:spcPts val="0"/>
              </a:spcBef>
            </a:pPr>
            <a:r>
              <a:rPr lang="en-US" dirty="0"/>
              <a:t>Open RETAINWORKS Template in Word</a:t>
            </a:r>
          </a:p>
          <a:p>
            <a:pPr>
              <a:lnSpc>
                <a:spcPct val="150000"/>
              </a:lnSpc>
              <a:spcBef>
                <a:spcPts val="0"/>
              </a:spcBef>
            </a:pPr>
            <a:r>
              <a:rPr lang="en-US" dirty="0"/>
              <a:t>Complete appropriate sections</a:t>
            </a:r>
          </a:p>
          <a:p>
            <a:pPr>
              <a:lnSpc>
                <a:spcPct val="150000"/>
              </a:lnSpc>
              <a:spcBef>
                <a:spcPts val="0"/>
              </a:spcBef>
            </a:pPr>
            <a:r>
              <a:rPr lang="en-US" dirty="0"/>
              <a:t>Save!</a:t>
            </a:r>
          </a:p>
          <a:p>
            <a:pPr>
              <a:lnSpc>
                <a:spcPct val="150000"/>
              </a:lnSpc>
              <a:spcBef>
                <a:spcPts val="0"/>
              </a:spcBef>
            </a:pPr>
            <a:r>
              <a:rPr lang="en-US" dirty="0"/>
              <a:t>Print / Sign</a:t>
            </a:r>
          </a:p>
          <a:p>
            <a:pPr>
              <a:lnSpc>
                <a:spcPct val="150000"/>
              </a:lnSpc>
              <a:spcBef>
                <a:spcPts val="0"/>
              </a:spcBef>
            </a:pPr>
            <a:r>
              <a:rPr lang="en-US" dirty="0"/>
              <a:t>Enter IEP Service</a:t>
            </a:r>
          </a:p>
          <a:p>
            <a:pPr>
              <a:lnSpc>
                <a:spcPct val="150000"/>
              </a:lnSpc>
              <a:spcBef>
                <a:spcPts val="0"/>
              </a:spcBef>
            </a:pPr>
            <a:r>
              <a:rPr lang="en-US" dirty="0"/>
              <a:t>Upload signed IEP</a:t>
            </a:r>
          </a:p>
        </p:txBody>
      </p:sp>
    </p:spTree>
    <p:extLst>
      <p:ext uri="{BB962C8B-B14F-4D97-AF65-F5344CB8AC3E}">
        <p14:creationId xmlns:p14="http://schemas.microsoft.com/office/powerpoint/2010/main" val="2220121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6166E-69FF-4C15-A77A-A8FDA6F0BF8B}"/>
              </a:ext>
            </a:extLst>
          </p:cNvPr>
          <p:cNvSpPr>
            <a:spLocks noGrp="1"/>
          </p:cNvSpPr>
          <p:nvPr>
            <p:ph type="title"/>
          </p:nvPr>
        </p:nvSpPr>
        <p:spPr/>
        <p:txBody>
          <a:bodyPr/>
          <a:lstStyle/>
          <a:p>
            <a:pPr algn="ctr"/>
            <a:r>
              <a:rPr lang="en-US" u="sng" dirty="0"/>
              <a:t>IEP Documentation</a:t>
            </a:r>
          </a:p>
        </p:txBody>
      </p:sp>
      <p:pic>
        <p:nvPicPr>
          <p:cNvPr id="7" name="Picture 6">
            <a:extLst>
              <a:ext uri="{FF2B5EF4-FFF2-40B4-BE49-F238E27FC236}">
                <a16:creationId xmlns:a16="http://schemas.microsoft.com/office/drawing/2014/main" id="{BA1D8D8B-A2AB-41D9-885C-50CD223CCF6C}"/>
              </a:ext>
            </a:extLst>
          </p:cNvPr>
          <p:cNvPicPr>
            <a:picLocks noChangeAspect="1"/>
          </p:cNvPicPr>
          <p:nvPr/>
        </p:nvPicPr>
        <p:blipFill>
          <a:blip r:embed="rId3"/>
          <a:stretch>
            <a:fillRect/>
          </a:stretch>
        </p:blipFill>
        <p:spPr>
          <a:xfrm>
            <a:off x="953703" y="1821001"/>
            <a:ext cx="10047973" cy="4130398"/>
          </a:xfrm>
          <a:prstGeom prst="rect">
            <a:avLst/>
          </a:prstGeom>
        </p:spPr>
      </p:pic>
    </p:spTree>
    <p:extLst>
      <p:ext uri="{BB962C8B-B14F-4D97-AF65-F5344CB8AC3E}">
        <p14:creationId xmlns:p14="http://schemas.microsoft.com/office/powerpoint/2010/main" val="85663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B7584-AC62-4061-A79B-669E18FBAF6D}"/>
              </a:ext>
            </a:extLst>
          </p:cNvPr>
          <p:cNvSpPr>
            <a:spLocks noGrp="1"/>
          </p:cNvSpPr>
          <p:nvPr>
            <p:ph type="title"/>
          </p:nvPr>
        </p:nvSpPr>
        <p:spPr>
          <a:xfrm>
            <a:off x="523538" y="365125"/>
            <a:ext cx="10830262" cy="1325563"/>
          </a:xfrm>
        </p:spPr>
        <p:txBody>
          <a:bodyPr/>
          <a:lstStyle/>
          <a:p>
            <a:r>
              <a:rPr lang="en-US" u="sng" dirty="0"/>
              <a:t>KW Upload</a:t>
            </a:r>
          </a:p>
        </p:txBody>
      </p:sp>
      <p:pic>
        <p:nvPicPr>
          <p:cNvPr id="13" name="Content Placeholder 12" descr="Graphical user interface, text, application, email&#10;&#10;Description automatically generated">
            <a:extLst>
              <a:ext uri="{FF2B5EF4-FFF2-40B4-BE49-F238E27FC236}">
                <a16:creationId xmlns:a16="http://schemas.microsoft.com/office/drawing/2014/main" id="{F1717EBF-9A4A-4631-9719-D6C5F978D6BC}"/>
              </a:ext>
            </a:extLst>
          </p:cNvPr>
          <p:cNvPicPr>
            <a:picLocks noGrp="1" noChangeAspect="1"/>
          </p:cNvPicPr>
          <p:nvPr>
            <p:ph idx="1"/>
          </p:nvPr>
        </p:nvPicPr>
        <p:blipFill>
          <a:blip r:embed="rId3"/>
          <a:stretch>
            <a:fillRect/>
          </a:stretch>
        </p:blipFill>
        <p:spPr>
          <a:xfrm>
            <a:off x="3902844" y="556181"/>
            <a:ext cx="7765618" cy="5297864"/>
          </a:xfrm>
        </p:spPr>
      </p:pic>
    </p:spTree>
    <p:extLst>
      <p:ext uri="{BB962C8B-B14F-4D97-AF65-F5344CB8AC3E}">
        <p14:creationId xmlns:p14="http://schemas.microsoft.com/office/powerpoint/2010/main" val="4159328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131F-2300-49EA-A7BD-9BF6311BF2E5}"/>
              </a:ext>
            </a:extLst>
          </p:cNvPr>
          <p:cNvSpPr>
            <a:spLocks noGrp="1"/>
          </p:cNvSpPr>
          <p:nvPr>
            <p:ph type="title"/>
          </p:nvPr>
        </p:nvSpPr>
        <p:spPr>
          <a:xfrm>
            <a:off x="838200" y="495754"/>
            <a:ext cx="10515600" cy="1325563"/>
          </a:xfrm>
        </p:spPr>
        <p:txBody>
          <a:bodyPr/>
          <a:lstStyle/>
          <a:p>
            <a:pPr algn="ctr"/>
            <a:r>
              <a:rPr lang="en-US" u="sng" dirty="0"/>
              <a:t>Completed Upload</a:t>
            </a:r>
          </a:p>
        </p:txBody>
      </p:sp>
      <p:pic>
        <p:nvPicPr>
          <p:cNvPr id="11" name="Picture 10" descr="Graphical user interface, application&#10;&#10;Description automatically generated">
            <a:extLst>
              <a:ext uri="{FF2B5EF4-FFF2-40B4-BE49-F238E27FC236}">
                <a16:creationId xmlns:a16="http://schemas.microsoft.com/office/drawing/2014/main" id="{BCDF92A1-5417-410B-866A-2B94988BD23F}"/>
              </a:ext>
            </a:extLst>
          </p:cNvPr>
          <p:cNvPicPr>
            <a:picLocks noChangeAspect="1"/>
          </p:cNvPicPr>
          <p:nvPr/>
        </p:nvPicPr>
        <p:blipFill>
          <a:blip r:embed="rId3"/>
          <a:stretch>
            <a:fillRect/>
          </a:stretch>
        </p:blipFill>
        <p:spPr>
          <a:xfrm>
            <a:off x="516694" y="2131948"/>
            <a:ext cx="10736023" cy="3583147"/>
          </a:xfrm>
          <a:prstGeom prst="rect">
            <a:avLst/>
          </a:prstGeom>
        </p:spPr>
      </p:pic>
    </p:spTree>
    <p:extLst>
      <p:ext uri="{BB962C8B-B14F-4D97-AF65-F5344CB8AC3E}">
        <p14:creationId xmlns:p14="http://schemas.microsoft.com/office/powerpoint/2010/main" val="2663362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9F1CD-A840-4B3B-9C71-05A07C12BF49}"/>
              </a:ext>
            </a:extLst>
          </p:cNvPr>
          <p:cNvSpPr>
            <a:spLocks noGrp="1"/>
          </p:cNvSpPr>
          <p:nvPr>
            <p:ph type="title"/>
          </p:nvPr>
        </p:nvSpPr>
        <p:spPr>
          <a:xfrm>
            <a:off x="838200" y="859647"/>
            <a:ext cx="10515600" cy="1325563"/>
          </a:xfrm>
        </p:spPr>
        <p:txBody>
          <a:bodyPr/>
          <a:lstStyle/>
          <a:p>
            <a:pPr algn="ctr"/>
            <a:r>
              <a:rPr lang="en-US" u="sng" dirty="0"/>
              <a:t>When Should You Update an IEP</a:t>
            </a:r>
          </a:p>
        </p:txBody>
      </p:sp>
      <p:sp>
        <p:nvSpPr>
          <p:cNvPr id="3" name="Content Placeholder 2">
            <a:extLst>
              <a:ext uri="{FF2B5EF4-FFF2-40B4-BE49-F238E27FC236}">
                <a16:creationId xmlns:a16="http://schemas.microsoft.com/office/drawing/2014/main" id="{72B61C23-C5BE-41C4-9D1D-A7B11D4F6DB2}"/>
              </a:ext>
            </a:extLst>
          </p:cNvPr>
          <p:cNvSpPr>
            <a:spLocks noGrp="1"/>
          </p:cNvSpPr>
          <p:nvPr>
            <p:ph idx="1"/>
          </p:nvPr>
        </p:nvSpPr>
        <p:spPr>
          <a:xfrm>
            <a:off x="5057192" y="2736946"/>
            <a:ext cx="1380930" cy="2130555"/>
          </a:xfrm>
        </p:spPr>
        <p:txBody>
          <a:bodyPr>
            <a:normAutofit lnSpcReduction="10000"/>
          </a:bodyPr>
          <a:lstStyle/>
          <a:p>
            <a:pPr marL="0" indent="0">
              <a:buNone/>
            </a:pPr>
            <a:r>
              <a:rPr lang="en-US" sz="15000" dirty="0"/>
              <a:t>?</a:t>
            </a:r>
          </a:p>
        </p:txBody>
      </p:sp>
    </p:spTree>
    <p:extLst>
      <p:ext uri="{BB962C8B-B14F-4D97-AF65-F5344CB8AC3E}">
        <p14:creationId xmlns:p14="http://schemas.microsoft.com/office/powerpoint/2010/main" val="2223058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6F9B-1AB4-405E-B0A4-ABC3F8E48AB7}"/>
              </a:ext>
            </a:extLst>
          </p:cNvPr>
          <p:cNvSpPr>
            <a:spLocks noGrp="1"/>
          </p:cNvSpPr>
          <p:nvPr>
            <p:ph type="title"/>
          </p:nvPr>
        </p:nvSpPr>
        <p:spPr>
          <a:xfrm>
            <a:off x="2575249" y="365125"/>
            <a:ext cx="8778550" cy="1325563"/>
          </a:xfrm>
        </p:spPr>
        <p:txBody>
          <a:bodyPr/>
          <a:lstStyle/>
          <a:p>
            <a:r>
              <a:rPr lang="en-US" dirty="0"/>
              <a:t>KANSASWORKS Review Trends</a:t>
            </a:r>
          </a:p>
        </p:txBody>
      </p:sp>
      <p:sp>
        <p:nvSpPr>
          <p:cNvPr id="3" name="Content Placeholder 2">
            <a:extLst>
              <a:ext uri="{FF2B5EF4-FFF2-40B4-BE49-F238E27FC236}">
                <a16:creationId xmlns:a16="http://schemas.microsoft.com/office/drawing/2014/main" id="{9716D475-25D2-4BDB-BF9D-7C3834821524}"/>
              </a:ext>
            </a:extLst>
          </p:cNvPr>
          <p:cNvSpPr>
            <a:spLocks noGrp="1"/>
          </p:cNvSpPr>
          <p:nvPr>
            <p:ph idx="1"/>
          </p:nvPr>
        </p:nvSpPr>
        <p:spPr>
          <a:xfrm>
            <a:off x="5010539" y="1560059"/>
            <a:ext cx="4820816" cy="4351338"/>
          </a:xfrm>
        </p:spPr>
        <p:txBody>
          <a:bodyPr>
            <a:normAutofit lnSpcReduction="10000"/>
          </a:bodyPr>
          <a:lstStyle/>
          <a:p>
            <a:pPr>
              <a:lnSpc>
                <a:spcPct val="150000"/>
              </a:lnSpc>
              <a:spcBef>
                <a:spcPts val="0"/>
              </a:spcBef>
            </a:pPr>
            <a:r>
              <a:rPr lang="en-US" sz="3200" dirty="0"/>
              <a:t>Work Wanted</a:t>
            </a:r>
          </a:p>
          <a:p>
            <a:pPr>
              <a:lnSpc>
                <a:spcPct val="150000"/>
              </a:lnSpc>
              <a:spcBef>
                <a:spcPts val="0"/>
              </a:spcBef>
            </a:pPr>
            <a:r>
              <a:rPr lang="en-US" sz="3200" dirty="0"/>
              <a:t>Service Entry</a:t>
            </a:r>
          </a:p>
          <a:p>
            <a:pPr>
              <a:lnSpc>
                <a:spcPct val="150000"/>
              </a:lnSpc>
              <a:spcBef>
                <a:spcPts val="0"/>
              </a:spcBef>
            </a:pPr>
            <a:r>
              <a:rPr lang="en-US" sz="3200" dirty="0"/>
              <a:t>Resume Review</a:t>
            </a:r>
          </a:p>
          <a:p>
            <a:pPr>
              <a:lnSpc>
                <a:spcPct val="150000"/>
              </a:lnSpc>
              <a:spcBef>
                <a:spcPts val="0"/>
              </a:spcBef>
            </a:pPr>
            <a:r>
              <a:rPr lang="en-US" sz="3200" dirty="0"/>
              <a:t>IEP / Document Upload</a:t>
            </a:r>
          </a:p>
          <a:p>
            <a:pPr>
              <a:lnSpc>
                <a:spcPct val="150000"/>
              </a:lnSpc>
              <a:spcBef>
                <a:spcPts val="0"/>
              </a:spcBef>
            </a:pPr>
            <a:r>
              <a:rPr lang="en-US" sz="3200" dirty="0"/>
              <a:t>Job Placement</a:t>
            </a:r>
          </a:p>
          <a:p>
            <a:pPr>
              <a:lnSpc>
                <a:spcPct val="150000"/>
              </a:lnSpc>
              <a:spcBef>
                <a:spcPts val="0"/>
              </a:spcBef>
            </a:pPr>
            <a:r>
              <a:rPr lang="en-US" sz="3200" dirty="0"/>
              <a:t>Program Notes </a:t>
            </a:r>
          </a:p>
          <a:p>
            <a:endParaRPr lang="en-US" dirty="0"/>
          </a:p>
        </p:txBody>
      </p:sp>
      <p:pic>
        <p:nvPicPr>
          <p:cNvPr id="5" name="Picture 4">
            <a:extLst>
              <a:ext uri="{FF2B5EF4-FFF2-40B4-BE49-F238E27FC236}">
                <a16:creationId xmlns:a16="http://schemas.microsoft.com/office/drawing/2014/main" id="{309C055F-3BB2-40DF-8FB2-109C069A55E9}"/>
              </a:ext>
            </a:extLst>
          </p:cNvPr>
          <p:cNvPicPr>
            <a:picLocks noChangeAspect="1"/>
          </p:cNvPicPr>
          <p:nvPr/>
        </p:nvPicPr>
        <p:blipFill>
          <a:blip r:embed="rId3"/>
          <a:stretch>
            <a:fillRect/>
          </a:stretch>
        </p:blipFill>
        <p:spPr>
          <a:xfrm>
            <a:off x="363895" y="84768"/>
            <a:ext cx="2211354" cy="6207818"/>
          </a:xfrm>
          <a:prstGeom prst="rect">
            <a:avLst/>
          </a:prstGeom>
        </p:spPr>
      </p:pic>
    </p:spTree>
    <p:extLst>
      <p:ext uri="{BB962C8B-B14F-4D97-AF65-F5344CB8AC3E}">
        <p14:creationId xmlns:p14="http://schemas.microsoft.com/office/powerpoint/2010/main" val="1019848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DE4EEC7-36E9-4E1D-A786-75A61CA2B277}"/>
              </a:ext>
            </a:extLst>
          </p:cNvPr>
          <p:cNvSpPr/>
          <p:nvPr/>
        </p:nvSpPr>
        <p:spPr>
          <a:xfrm>
            <a:off x="410547" y="531845"/>
            <a:ext cx="4264090" cy="5333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6B2264-4A94-4213-8479-74C7F5BE3B08}"/>
              </a:ext>
            </a:extLst>
          </p:cNvPr>
          <p:cNvSpPr>
            <a:spLocks noGrp="1"/>
          </p:cNvSpPr>
          <p:nvPr>
            <p:ph type="title"/>
          </p:nvPr>
        </p:nvSpPr>
        <p:spPr>
          <a:xfrm>
            <a:off x="4982546" y="243828"/>
            <a:ext cx="6371253" cy="1325563"/>
          </a:xfrm>
        </p:spPr>
        <p:txBody>
          <a:bodyPr/>
          <a:lstStyle/>
          <a:p>
            <a:r>
              <a:rPr lang="en-US" u="sng" dirty="0"/>
              <a:t>Importance of Resumes</a:t>
            </a:r>
          </a:p>
        </p:txBody>
      </p:sp>
      <p:pic>
        <p:nvPicPr>
          <p:cNvPr id="4" name="Content Placeholder 3">
            <a:extLst>
              <a:ext uri="{FF2B5EF4-FFF2-40B4-BE49-F238E27FC236}">
                <a16:creationId xmlns:a16="http://schemas.microsoft.com/office/drawing/2014/main" id="{17344EE6-42E7-46DC-9617-157B25E5D33E}"/>
              </a:ext>
            </a:extLst>
          </p:cNvPr>
          <p:cNvPicPr>
            <a:picLocks noGrp="1" noChangeAspect="1"/>
          </p:cNvPicPr>
          <p:nvPr>
            <p:ph idx="1"/>
          </p:nvPr>
        </p:nvPicPr>
        <p:blipFill>
          <a:blip r:embed="rId3"/>
          <a:stretch>
            <a:fillRect/>
          </a:stretch>
        </p:blipFill>
        <p:spPr>
          <a:xfrm>
            <a:off x="625151" y="687048"/>
            <a:ext cx="3878074" cy="5023577"/>
          </a:xfrm>
          <a:prstGeom prst="rect">
            <a:avLst/>
          </a:prstGeom>
        </p:spPr>
      </p:pic>
      <p:sp>
        <p:nvSpPr>
          <p:cNvPr id="6" name="TextBox 5">
            <a:extLst>
              <a:ext uri="{FF2B5EF4-FFF2-40B4-BE49-F238E27FC236}">
                <a16:creationId xmlns:a16="http://schemas.microsoft.com/office/drawing/2014/main" id="{9995D6D8-B1E7-48DA-AE00-FB898E1D27F2}"/>
              </a:ext>
            </a:extLst>
          </p:cNvPr>
          <p:cNvSpPr txBox="1"/>
          <p:nvPr/>
        </p:nvSpPr>
        <p:spPr>
          <a:xfrm>
            <a:off x="5178491" y="1460251"/>
            <a:ext cx="6175308" cy="4708981"/>
          </a:xfrm>
          <a:prstGeom prst="rect">
            <a:avLst/>
          </a:prstGeom>
          <a:noFill/>
        </p:spPr>
        <p:txBody>
          <a:bodyPr wrap="square" rtlCol="0">
            <a:spAutoFit/>
          </a:bodyPr>
          <a:lstStyle/>
          <a:p>
            <a:pPr marL="285750" indent="-285750">
              <a:buFont typeface="Arial" panose="020B0604020202020204" pitchFamily="34" charset="0"/>
              <a:buChar char="•"/>
            </a:pPr>
            <a:r>
              <a:rPr lang="en-US" sz="2400" dirty="0"/>
              <a:t>Core workforce service</a:t>
            </a:r>
          </a:p>
          <a:p>
            <a:pPr marL="285750" indent="-285750">
              <a:buFont typeface="Arial" panose="020B0604020202020204" pitchFamily="34" charset="0"/>
              <a:buChar char="•"/>
            </a:pPr>
            <a:r>
              <a:rPr lang="en-US" sz="2400" dirty="0"/>
              <a:t>Agency wide priority</a:t>
            </a:r>
          </a:p>
          <a:p>
            <a:pPr marL="285750" indent="-285750">
              <a:buFont typeface="Arial" panose="020B0604020202020204" pitchFamily="34" charset="0"/>
              <a:buChar char="•"/>
            </a:pPr>
            <a:r>
              <a:rPr lang="en-US" sz="2400" dirty="0"/>
              <a:t>Added value for the participant</a:t>
            </a:r>
          </a:p>
          <a:p>
            <a:pPr marL="285750" indent="-285750">
              <a:buFont typeface="Arial" panose="020B0604020202020204" pitchFamily="34" charset="0"/>
              <a:buChar char="•"/>
            </a:pPr>
            <a:r>
              <a:rPr lang="en-US" sz="2400" dirty="0"/>
              <a:t>Marketing Tool</a:t>
            </a:r>
          </a:p>
          <a:p>
            <a:pPr marL="285750" indent="-285750">
              <a:buFont typeface="Arial" panose="020B0604020202020204" pitchFamily="34" charset="0"/>
              <a:buChar char="•"/>
            </a:pPr>
            <a:r>
              <a:rPr lang="en-US" sz="2400" dirty="0"/>
              <a:t>Required for applications / Job Fairs</a:t>
            </a:r>
          </a:p>
          <a:p>
            <a:pPr marL="285750" indent="-285750">
              <a:buFont typeface="Arial" panose="020B0604020202020204" pitchFamily="34" charset="0"/>
              <a:buChar char="•"/>
            </a:pPr>
            <a:r>
              <a:rPr lang="en-US" sz="2400" dirty="0"/>
              <a:t>Shows the participant the value they bring to workforce</a:t>
            </a:r>
          </a:p>
          <a:p>
            <a:pPr marL="285750" indent="-285750">
              <a:buFont typeface="Arial" panose="020B0604020202020204" pitchFamily="34" charset="0"/>
              <a:buChar char="•"/>
            </a:pPr>
            <a:r>
              <a:rPr lang="en-US" sz="2400" dirty="0"/>
              <a:t>Increase participant self-confidence</a:t>
            </a:r>
          </a:p>
          <a:p>
            <a:pPr marL="285750" indent="-285750">
              <a:buFont typeface="Arial" panose="020B0604020202020204" pitchFamily="34" charset="0"/>
              <a:buChar char="•"/>
            </a:pPr>
            <a:r>
              <a:rPr lang="en-US" sz="2400" dirty="0"/>
              <a:t>Preserved in KW, easily updated over time</a:t>
            </a:r>
          </a:p>
          <a:p>
            <a:pPr marL="285750" indent="-285750">
              <a:buFont typeface="Arial" panose="020B0604020202020204" pitchFamily="34" charset="0"/>
              <a:buChar char="•"/>
            </a:pPr>
            <a:r>
              <a:rPr lang="en-US" sz="2400" dirty="0"/>
              <a:t>Expands participant exposure to new opportunities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08517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94E13-9374-4074-A60C-3C0C5A1B358E}"/>
              </a:ext>
            </a:extLst>
          </p:cNvPr>
          <p:cNvSpPr>
            <a:spLocks noGrp="1"/>
          </p:cNvSpPr>
          <p:nvPr>
            <p:ph type="title"/>
          </p:nvPr>
        </p:nvSpPr>
        <p:spPr/>
        <p:txBody>
          <a:bodyPr/>
          <a:lstStyle/>
          <a:p>
            <a:pPr algn="ctr"/>
            <a:r>
              <a:rPr lang="en-US" u="sng" dirty="0"/>
              <a:t>Best Practices</a:t>
            </a:r>
          </a:p>
        </p:txBody>
      </p:sp>
      <p:sp>
        <p:nvSpPr>
          <p:cNvPr id="3" name="Content Placeholder 2">
            <a:extLst>
              <a:ext uri="{FF2B5EF4-FFF2-40B4-BE49-F238E27FC236}">
                <a16:creationId xmlns:a16="http://schemas.microsoft.com/office/drawing/2014/main" id="{37905ACF-515A-4887-BC9B-2CCCAE16FBD4}"/>
              </a:ext>
            </a:extLst>
          </p:cNvPr>
          <p:cNvSpPr>
            <a:spLocks noGrp="1"/>
          </p:cNvSpPr>
          <p:nvPr>
            <p:ph idx="1"/>
          </p:nvPr>
        </p:nvSpPr>
        <p:spPr/>
        <p:txBody>
          <a:bodyPr/>
          <a:lstStyle/>
          <a:p>
            <a:pPr marL="0" indent="0">
              <a:buNone/>
            </a:pPr>
            <a:r>
              <a:rPr lang="en-US" dirty="0"/>
              <a:t>Caseload Increases</a:t>
            </a:r>
          </a:p>
          <a:p>
            <a:pPr marL="0" indent="0">
              <a:buNone/>
            </a:pPr>
            <a:endParaRPr lang="en-US" sz="1600" dirty="0"/>
          </a:p>
          <a:p>
            <a:pPr marL="690563" indent="-457200"/>
            <a:r>
              <a:rPr lang="en-US" dirty="0"/>
              <a:t>Utilization of workforce center staff</a:t>
            </a:r>
          </a:p>
          <a:p>
            <a:pPr marL="1539875" indent="-392113">
              <a:buFontTx/>
              <a:buChar char="-"/>
            </a:pPr>
            <a:r>
              <a:rPr lang="en-US" dirty="0"/>
              <a:t>Resume, job search / applications, interview practice,  WOTC, Federal Bonding</a:t>
            </a:r>
          </a:p>
          <a:p>
            <a:pPr marL="1147762" indent="0">
              <a:buNone/>
            </a:pPr>
            <a:endParaRPr lang="en-US" sz="1600" dirty="0"/>
          </a:p>
          <a:p>
            <a:pPr marL="690563" indent="-457200"/>
            <a:r>
              <a:rPr lang="en-US" dirty="0"/>
              <a:t>Communication</a:t>
            </a:r>
          </a:p>
          <a:p>
            <a:pPr marL="1539875" indent="-392113">
              <a:buNone/>
            </a:pPr>
            <a:r>
              <a:rPr lang="en-US" dirty="0"/>
              <a:t>-   Scheduled, preferred method, reminders, multiple methods, may change once working</a:t>
            </a:r>
          </a:p>
        </p:txBody>
      </p:sp>
    </p:spTree>
    <p:extLst>
      <p:ext uri="{BB962C8B-B14F-4D97-AF65-F5344CB8AC3E}">
        <p14:creationId xmlns:p14="http://schemas.microsoft.com/office/powerpoint/2010/main" val="567571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E422-DCCB-448F-A72F-83678FAC9A9F}"/>
              </a:ext>
            </a:extLst>
          </p:cNvPr>
          <p:cNvSpPr>
            <a:spLocks noGrp="1"/>
          </p:cNvSpPr>
          <p:nvPr>
            <p:ph type="title"/>
          </p:nvPr>
        </p:nvSpPr>
        <p:spPr/>
        <p:txBody>
          <a:bodyPr/>
          <a:lstStyle/>
          <a:p>
            <a:r>
              <a:rPr lang="en-US" u="sng" dirty="0"/>
              <a:t>Where Do We Go From Here?</a:t>
            </a:r>
          </a:p>
        </p:txBody>
      </p:sp>
      <p:sp>
        <p:nvSpPr>
          <p:cNvPr id="3" name="Content Placeholder 2">
            <a:extLst>
              <a:ext uri="{FF2B5EF4-FFF2-40B4-BE49-F238E27FC236}">
                <a16:creationId xmlns:a16="http://schemas.microsoft.com/office/drawing/2014/main" id="{45BC6E55-A129-4ABC-882A-AEA8EB6B4E07}"/>
              </a:ext>
            </a:extLst>
          </p:cNvPr>
          <p:cNvSpPr>
            <a:spLocks noGrp="1"/>
          </p:cNvSpPr>
          <p:nvPr>
            <p:ph idx="1"/>
          </p:nvPr>
        </p:nvSpPr>
        <p:spPr>
          <a:xfrm>
            <a:off x="939452" y="1525000"/>
            <a:ext cx="10414348" cy="4351338"/>
          </a:xfrm>
        </p:spPr>
        <p:txBody>
          <a:bodyPr>
            <a:normAutofit fontScale="55000" lnSpcReduction="20000"/>
          </a:bodyPr>
          <a:lstStyle/>
          <a:p>
            <a:pPr marL="0" marR="0">
              <a:lnSpc>
                <a:spcPct val="120000"/>
              </a:lnSpc>
              <a:spcBef>
                <a:spcPts val="0"/>
              </a:spcBef>
            </a:pPr>
            <a:r>
              <a:rPr lang="en-US" sz="4500" dirty="0">
                <a:effectLst/>
                <a:latin typeface="+mn-lt"/>
                <a:ea typeface="Calibri" panose="020F0502020204030204" pitchFamily="34" charset="0"/>
              </a:rPr>
              <a:t>Goals for yourself</a:t>
            </a:r>
          </a:p>
          <a:p>
            <a:pPr marL="0" marR="0">
              <a:lnSpc>
                <a:spcPct val="120000"/>
              </a:lnSpc>
              <a:spcBef>
                <a:spcPts val="0"/>
              </a:spcBef>
            </a:pPr>
            <a:r>
              <a:rPr lang="en-US" sz="4500" dirty="0">
                <a:effectLst/>
                <a:latin typeface="+mn-lt"/>
                <a:ea typeface="Calibri" panose="020F0502020204030204" pitchFamily="34" charset="0"/>
              </a:rPr>
              <a:t>Goals for your client</a:t>
            </a:r>
          </a:p>
          <a:p>
            <a:pPr marL="0" marR="0">
              <a:lnSpc>
                <a:spcPct val="120000"/>
              </a:lnSpc>
              <a:spcBef>
                <a:spcPts val="0"/>
              </a:spcBef>
            </a:pPr>
            <a:r>
              <a:rPr lang="en-US" sz="4500" dirty="0">
                <a:effectLst/>
                <a:latin typeface="+mn-lt"/>
                <a:ea typeface="Calibri" panose="020F0502020204030204" pitchFamily="34" charset="0"/>
              </a:rPr>
              <a:t>Empower the client</a:t>
            </a:r>
          </a:p>
          <a:p>
            <a:pPr marL="0" marR="0">
              <a:lnSpc>
                <a:spcPct val="120000"/>
              </a:lnSpc>
              <a:spcBef>
                <a:spcPts val="0"/>
              </a:spcBef>
            </a:pPr>
            <a:r>
              <a:rPr lang="en-US" sz="4500" dirty="0">
                <a:effectLst/>
                <a:latin typeface="+mn-lt"/>
                <a:ea typeface="Calibri" panose="020F0502020204030204" pitchFamily="34" charset="0"/>
              </a:rPr>
              <a:t>Success for your client</a:t>
            </a:r>
          </a:p>
          <a:p>
            <a:pPr marL="0" marR="0">
              <a:lnSpc>
                <a:spcPct val="120000"/>
              </a:lnSpc>
              <a:spcBef>
                <a:spcPts val="0"/>
              </a:spcBef>
            </a:pPr>
            <a:r>
              <a:rPr lang="en-US" sz="4500" dirty="0">
                <a:effectLst/>
                <a:latin typeface="+mn-lt"/>
                <a:ea typeface="Calibri" panose="020F0502020204030204" pitchFamily="34" charset="0"/>
              </a:rPr>
              <a:t>Support</a:t>
            </a:r>
          </a:p>
          <a:p>
            <a:pPr>
              <a:lnSpc>
                <a:spcPct val="120000"/>
              </a:lnSpc>
              <a:spcBef>
                <a:spcPts val="0"/>
              </a:spcBef>
            </a:pPr>
            <a:r>
              <a:rPr lang="en-US" sz="4500" dirty="0">
                <a:latin typeface="+mn-lt"/>
              </a:rPr>
              <a:t>TA assistance will be joining a few IEP calls for training and additional CQI improvements-will get with program leads to schedule those times </a:t>
            </a:r>
          </a:p>
          <a:p>
            <a:pPr>
              <a:lnSpc>
                <a:spcPct val="120000"/>
              </a:lnSpc>
              <a:spcBef>
                <a:spcPts val="0"/>
              </a:spcBef>
            </a:pPr>
            <a:r>
              <a:rPr lang="en-US" sz="4500" dirty="0">
                <a:latin typeface="+mn-lt"/>
              </a:rPr>
              <a:t>Assistance or question reach out to your team members and partners </a:t>
            </a:r>
          </a:p>
          <a:p>
            <a:pPr>
              <a:lnSpc>
                <a:spcPct val="120000"/>
              </a:lnSpc>
              <a:spcBef>
                <a:spcPts val="0"/>
              </a:spcBef>
            </a:pPr>
            <a:r>
              <a:rPr lang="en-US" sz="4500" dirty="0">
                <a:latin typeface="+mn-lt"/>
              </a:rPr>
              <a:t>Ask questions</a:t>
            </a:r>
          </a:p>
          <a:p>
            <a:pPr>
              <a:lnSpc>
                <a:spcPct val="120000"/>
              </a:lnSpc>
              <a:spcBef>
                <a:spcPts val="0"/>
              </a:spcBef>
            </a:pPr>
            <a:r>
              <a:rPr lang="en-US" sz="4500" dirty="0">
                <a:latin typeface="+mn-lt"/>
              </a:rPr>
              <a:t>DON’T FORGET this is a program that is making history—and YOU are part of it!</a:t>
            </a:r>
          </a:p>
          <a:p>
            <a:endParaRPr lang="en-US" sz="4400" dirty="0"/>
          </a:p>
        </p:txBody>
      </p:sp>
    </p:spTree>
    <p:extLst>
      <p:ext uri="{BB962C8B-B14F-4D97-AF65-F5344CB8AC3E}">
        <p14:creationId xmlns:p14="http://schemas.microsoft.com/office/powerpoint/2010/main" val="283722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1DCF4-2346-4921-9BB9-784A43F78427}"/>
              </a:ext>
            </a:extLst>
          </p:cNvPr>
          <p:cNvSpPr>
            <a:spLocks noGrp="1"/>
          </p:cNvSpPr>
          <p:nvPr>
            <p:ph type="title"/>
          </p:nvPr>
        </p:nvSpPr>
        <p:spPr/>
        <p:txBody>
          <a:bodyPr/>
          <a:lstStyle/>
          <a:p>
            <a:pPr algn="ctr"/>
            <a:r>
              <a:rPr lang="en-US" dirty="0"/>
              <a:t>Questions</a:t>
            </a:r>
          </a:p>
        </p:txBody>
      </p:sp>
      <p:pic>
        <p:nvPicPr>
          <p:cNvPr id="5" name="Content Placeholder 4" descr="Logo&#10;&#10;Description automatically generated">
            <a:extLst>
              <a:ext uri="{FF2B5EF4-FFF2-40B4-BE49-F238E27FC236}">
                <a16:creationId xmlns:a16="http://schemas.microsoft.com/office/drawing/2014/main" id="{5E651E98-F3FA-400B-B9B4-50136522DBE5}"/>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2831221" y="1825625"/>
            <a:ext cx="6529557" cy="4351338"/>
          </a:xfrm>
        </p:spPr>
      </p:pic>
    </p:spTree>
    <p:extLst>
      <p:ext uri="{BB962C8B-B14F-4D97-AF65-F5344CB8AC3E}">
        <p14:creationId xmlns:p14="http://schemas.microsoft.com/office/powerpoint/2010/main" val="2797176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6DD6-26ED-4506-BABC-95C7C27E899F}"/>
              </a:ext>
            </a:extLst>
          </p:cNvPr>
          <p:cNvSpPr>
            <a:spLocks noGrp="1"/>
          </p:cNvSpPr>
          <p:nvPr>
            <p:ph type="title"/>
          </p:nvPr>
        </p:nvSpPr>
        <p:spPr>
          <a:xfrm>
            <a:off x="838200" y="4198089"/>
            <a:ext cx="10515600" cy="1325563"/>
          </a:xfrm>
        </p:spPr>
        <p:txBody>
          <a:bodyPr>
            <a:noAutofit/>
          </a:bodyPr>
          <a:lstStyle/>
          <a:p>
            <a:pPr algn="ctr"/>
            <a:r>
              <a:rPr lang="en-US" sz="9600" dirty="0">
                <a:solidFill>
                  <a:schemeClr val="accent1">
                    <a:lumMod val="75000"/>
                  </a:schemeClr>
                </a:solidFill>
                <a:latin typeface="Script MT Bold" panose="03040602040607080904" pitchFamily="66" charset="0"/>
              </a:rPr>
              <a:t>Thank You!</a:t>
            </a:r>
          </a:p>
        </p:txBody>
      </p:sp>
      <p:pic>
        <p:nvPicPr>
          <p:cNvPr id="5" name="Content Placeholder 4" descr="A picture containing nature, night sky, cloud, sprinkler system&#10;&#10;Description automatically generated">
            <a:extLst>
              <a:ext uri="{FF2B5EF4-FFF2-40B4-BE49-F238E27FC236}">
                <a16:creationId xmlns:a16="http://schemas.microsoft.com/office/drawing/2014/main" id="{AAAB5E10-0D99-40C9-A0AB-4072BDAF2F31}"/>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2876550" y="787298"/>
            <a:ext cx="6438900" cy="3219450"/>
          </a:xfrm>
        </p:spPr>
      </p:pic>
      <p:sp>
        <p:nvSpPr>
          <p:cNvPr id="6" name="TextBox 5">
            <a:extLst>
              <a:ext uri="{FF2B5EF4-FFF2-40B4-BE49-F238E27FC236}">
                <a16:creationId xmlns:a16="http://schemas.microsoft.com/office/drawing/2014/main" id="{DCDBCF8D-69B4-4D39-A239-238AA7173C32}"/>
              </a:ext>
            </a:extLst>
          </p:cNvPr>
          <p:cNvSpPr txBox="1"/>
          <p:nvPr/>
        </p:nvSpPr>
        <p:spPr>
          <a:xfrm>
            <a:off x="2964232" y="3584575"/>
            <a:ext cx="6438900" cy="230832"/>
          </a:xfrm>
          <a:prstGeom prst="rect">
            <a:avLst/>
          </a:prstGeom>
          <a:noFill/>
        </p:spPr>
        <p:txBody>
          <a:bodyPr wrap="square" rtlCol="0">
            <a:spAutoFit/>
          </a:bodyPr>
          <a:lstStyle/>
          <a:p>
            <a:r>
              <a:rPr lang="en-US" sz="900">
                <a:hlinkClick r:id="rId4" tooltip="https://www.aesdes.org/2020/01/29/upcycle-inspiration-aurora-borealis/"/>
              </a:rPr>
              <a:t>This Photo</a:t>
            </a:r>
            <a:r>
              <a:rPr lang="en-US" sz="900"/>
              <a:t> by Unknown Author is licensed under </a:t>
            </a:r>
            <a:r>
              <a:rPr lang="en-US" sz="900">
                <a:hlinkClick r:id="rId5" tooltip="https://creativecommons.org/licenses/by-nc/3.0/"/>
              </a:rPr>
              <a:t>CC BY-NC</a:t>
            </a:r>
            <a:endParaRPr lang="en-US" sz="900"/>
          </a:p>
        </p:txBody>
      </p:sp>
    </p:spTree>
    <p:extLst>
      <p:ext uri="{BB962C8B-B14F-4D97-AF65-F5344CB8AC3E}">
        <p14:creationId xmlns:p14="http://schemas.microsoft.com/office/powerpoint/2010/main" val="2030948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C5372C-9D94-BA27-154F-A2F4B11062E4}"/>
              </a:ext>
            </a:extLst>
          </p:cNvPr>
          <p:cNvSpPr>
            <a:spLocks noGrp="1"/>
          </p:cNvSpPr>
          <p:nvPr>
            <p:ph idx="1"/>
          </p:nvPr>
        </p:nvSpPr>
        <p:spPr>
          <a:xfrm>
            <a:off x="1077239" y="2950050"/>
            <a:ext cx="5018762" cy="2661816"/>
          </a:xfrm>
        </p:spPr>
        <p:txBody>
          <a:bodyPr>
            <a:normAutofit fontScale="92500" lnSpcReduction="10000"/>
          </a:bodyPr>
          <a:lstStyle/>
          <a:p>
            <a:pPr marL="0" indent="0" algn="ctr">
              <a:lnSpc>
                <a:spcPct val="100000"/>
              </a:lnSpc>
              <a:spcBef>
                <a:spcPts val="0"/>
              </a:spcBef>
              <a:buNone/>
            </a:pPr>
            <a:r>
              <a:rPr lang="en-US" sz="3600" b="1" u="sng" dirty="0">
                <a:latin typeface="+mn-lt"/>
              </a:rPr>
              <a:t>Leanne Garner</a:t>
            </a:r>
          </a:p>
          <a:p>
            <a:pPr marL="0" indent="0" algn="ctr">
              <a:lnSpc>
                <a:spcPct val="100000"/>
              </a:lnSpc>
              <a:spcBef>
                <a:spcPts val="0"/>
              </a:spcBef>
              <a:buNone/>
            </a:pPr>
            <a:r>
              <a:rPr lang="en-US" sz="3600" i="1" dirty="0">
                <a:solidFill>
                  <a:srgbClr val="0070C0"/>
                </a:solidFill>
                <a:effectLst/>
                <a:latin typeface="+mn-lt"/>
                <a:ea typeface="Calibri" panose="020F0502020204030204" pitchFamily="34" charset="0"/>
              </a:rPr>
              <a:t>RETAINWORKS </a:t>
            </a:r>
            <a:r>
              <a:rPr lang="en-US" sz="3600" i="1" dirty="0">
                <a:solidFill>
                  <a:srgbClr val="000D39"/>
                </a:solidFill>
                <a:effectLst/>
                <a:latin typeface="+mn-lt"/>
                <a:ea typeface="Calibri" panose="020F0502020204030204" pitchFamily="34" charset="0"/>
              </a:rPr>
              <a:t>Coordinator</a:t>
            </a:r>
            <a:endParaRPr lang="fr-CA" sz="3600" dirty="0">
              <a:solidFill>
                <a:srgbClr val="000D39"/>
              </a:solidFill>
              <a:effectLst/>
              <a:latin typeface="+mn-lt"/>
              <a:ea typeface="Calibri" panose="020F0502020204030204" pitchFamily="34" charset="0"/>
            </a:endParaRPr>
          </a:p>
          <a:p>
            <a:pPr marL="0" indent="0" algn="ctr">
              <a:lnSpc>
                <a:spcPct val="100000"/>
              </a:lnSpc>
              <a:spcBef>
                <a:spcPts val="0"/>
              </a:spcBef>
              <a:buNone/>
            </a:pPr>
            <a:r>
              <a:rPr lang="fr-CA" sz="3600" dirty="0">
                <a:solidFill>
                  <a:srgbClr val="000D39"/>
                </a:solidFill>
                <a:effectLst/>
                <a:latin typeface="+mn-lt"/>
                <a:ea typeface="Calibri" panose="020F0502020204030204" pitchFamily="34" charset="0"/>
              </a:rPr>
              <a:t>(785) 207-3907</a:t>
            </a:r>
            <a:endParaRPr lang="en-US" sz="3600" dirty="0">
              <a:effectLst/>
              <a:latin typeface="+mn-lt"/>
              <a:ea typeface="Calibri" panose="020F0502020204030204" pitchFamily="34" charset="0"/>
            </a:endParaRPr>
          </a:p>
          <a:p>
            <a:pPr marL="0" indent="0" algn="ctr">
              <a:lnSpc>
                <a:spcPct val="100000"/>
              </a:lnSpc>
              <a:spcBef>
                <a:spcPts val="0"/>
              </a:spcBef>
              <a:buNone/>
            </a:pPr>
            <a:r>
              <a:rPr lang="en-US" sz="3600" dirty="0">
                <a:latin typeface="+mn-lt"/>
                <a:hlinkClick r:id="rId3"/>
              </a:rPr>
              <a:t>leanne.garner@ks.gov</a:t>
            </a:r>
            <a:endParaRPr lang="en-US" sz="3600" dirty="0">
              <a:latin typeface="+mn-lt"/>
            </a:endParaRPr>
          </a:p>
          <a:p>
            <a:pPr marL="0" indent="0">
              <a:buNone/>
            </a:pPr>
            <a:r>
              <a:rPr lang="en-US" sz="3600" dirty="0">
                <a:latin typeface="+mn-lt"/>
              </a:rPr>
              <a:t> </a:t>
            </a:r>
          </a:p>
          <a:p>
            <a:pPr marL="0" indent="0">
              <a:buNone/>
            </a:pPr>
            <a:endParaRPr lang="en-US" sz="3600" dirty="0">
              <a:latin typeface="+mn-lt"/>
            </a:endParaRPr>
          </a:p>
          <a:p>
            <a:pPr marL="0" indent="0">
              <a:buNone/>
            </a:pPr>
            <a:endParaRPr lang="en-US" sz="3600" dirty="0">
              <a:latin typeface="+mn-lt"/>
            </a:endParaRPr>
          </a:p>
        </p:txBody>
      </p:sp>
      <p:sp>
        <p:nvSpPr>
          <p:cNvPr id="7" name="TextBox 6">
            <a:extLst>
              <a:ext uri="{FF2B5EF4-FFF2-40B4-BE49-F238E27FC236}">
                <a16:creationId xmlns:a16="http://schemas.microsoft.com/office/drawing/2014/main" id="{7367F785-5CBF-35F0-BA00-8CC04AD54AF0}"/>
              </a:ext>
            </a:extLst>
          </p:cNvPr>
          <p:cNvSpPr txBox="1"/>
          <p:nvPr/>
        </p:nvSpPr>
        <p:spPr>
          <a:xfrm>
            <a:off x="6563138" y="2954374"/>
            <a:ext cx="5211327" cy="3016210"/>
          </a:xfrm>
          <a:prstGeom prst="rect">
            <a:avLst/>
          </a:prstGeom>
          <a:noFill/>
        </p:spPr>
        <p:txBody>
          <a:bodyPr wrap="square" rtlCol="0">
            <a:spAutoFit/>
          </a:bodyPr>
          <a:lstStyle/>
          <a:p>
            <a:pPr algn="ctr"/>
            <a:r>
              <a:rPr lang="en-US" sz="3600" b="1" u="sng" dirty="0"/>
              <a:t>Kelly Collins</a:t>
            </a:r>
          </a:p>
          <a:p>
            <a:pPr algn="ctr"/>
            <a:r>
              <a:rPr lang="en-US" sz="3200" i="1" dirty="0">
                <a:solidFill>
                  <a:srgbClr val="000D39"/>
                </a:solidFill>
                <a:effectLst/>
                <a:ea typeface="Calibri" panose="020F0502020204030204" pitchFamily="34" charset="0"/>
              </a:rPr>
              <a:t>Employment &amp; Work Incentives Specialist</a:t>
            </a:r>
            <a:endParaRPr lang="en-US" sz="3200" dirty="0">
              <a:effectLst/>
              <a:ea typeface="Calibri" panose="020F0502020204030204" pitchFamily="34" charset="0"/>
            </a:endParaRPr>
          </a:p>
          <a:p>
            <a:pPr algn="ctr"/>
            <a:r>
              <a:rPr lang="en-US" sz="3600" dirty="0"/>
              <a:t>785-250-8985</a:t>
            </a:r>
          </a:p>
          <a:p>
            <a:pPr algn="ctr"/>
            <a:r>
              <a:rPr lang="en-US" sz="3600" dirty="0">
                <a:hlinkClick r:id="rId4"/>
              </a:rPr>
              <a:t>kelly.collins@ks.gov</a:t>
            </a:r>
            <a:endParaRPr lang="en-US" sz="3600" dirty="0"/>
          </a:p>
          <a:p>
            <a:pPr algn="ctr"/>
            <a:endParaRPr lang="en-US" dirty="0"/>
          </a:p>
        </p:txBody>
      </p:sp>
      <p:sp>
        <p:nvSpPr>
          <p:cNvPr id="8" name="TextBox 7">
            <a:extLst>
              <a:ext uri="{FF2B5EF4-FFF2-40B4-BE49-F238E27FC236}">
                <a16:creationId xmlns:a16="http://schemas.microsoft.com/office/drawing/2014/main" id="{471E4731-7E6E-2439-70F1-226A8355B496}"/>
              </a:ext>
            </a:extLst>
          </p:cNvPr>
          <p:cNvSpPr txBox="1"/>
          <p:nvPr/>
        </p:nvSpPr>
        <p:spPr>
          <a:xfrm>
            <a:off x="838200" y="894522"/>
            <a:ext cx="10429461" cy="1015663"/>
          </a:xfrm>
          <a:prstGeom prst="rect">
            <a:avLst/>
          </a:prstGeom>
          <a:noFill/>
        </p:spPr>
        <p:txBody>
          <a:bodyPr wrap="square" rtlCol="0">
            <a:spAutoFit/>
          </a:bodyPr>
          <a:lstStyle/>
          <a:p>
            <a:pPr algn="ctr"/>
            <a:r>
              <a:rPr lang="en-US" sz="6000" b="1" u="sng" dirty="0"/>
              <a:t>Contact Us</a:t>
            </a:r>
          </a:p>
        </p:txBody>
      </p:sp>
    </p:spTree>
    <p:extLst>
      <p:ext uri="{BB962C8B-B14F-4D97-AF65-F5344CB8AC3E}">
        <p14:creationId xmlns:p14="http://schemas.microsoft.com/office/powerpoint/2010/main" val="25567935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ANSASWORKS Powerpoint Template 3" id="{6C407CA1-7779-FD42-968D-A3B023CCD06D}" vid="{5A1F0EDA-ED53-8244-9764-0A40E722A1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E4227E1429D34EAFF3A6B7771988B1" ma:contentTypeVersion="1" ma:contentTypeDescription="Create a new document." ma:contentTypeScope="" ma:versionID="299aff5b7fe868991e6686063b8bb2b4">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5EAACD96-10A2-4240-AC2E-73D8C55C6C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E4E519-9B5B-48C5-81FA-34F37538ED8B}">
  <ds:schemaRefs>
    <ds:schemaRef ds:uri="http://schemas.microsoft.com/sharepoint/v3/contenttype/forms"/>
  </ds:schemaRefs>
</ds:datastoreItem>
</file>

<file path=customXml/itemProps3.xml><?xml version="1.0" encoding="utf-8"?>
<ds:datastoreItem xmlns:ds="http://schemas.openxmlformats.org/officeDocument/2006/customXml" ds:itemID="{EC60AD92-6108-4DD3-BFAE-550D05C6F62A}">
  <ds:schemaRefs>
    <ds:schemaRef ds:uri="http://schemas.openxmlformats.org/package/2006/metadata/core-properties"/>
    <ds:schemaRef ds:uri="http://purl.org/dc/elements/1.1/"/>
    <ds:schemaRef ds:uri="http://schemas.microsoft.com/office/2006/metadata/properties"/>
    <ds:schemaRef ds:uri="http://schemas.microsoft.com/office/2006/documentManagement/types"/>
    <ds:schemaRef ds:uri="http://purl.org/dc/dcmitype/"/>
    <ds:schemaRef ds:uri="http://schemas.microsoft.com/sharepoint/v3"/>
    <ds:schemaRef ds:uri="http://purl.org/dc/term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KANSASWORKS Powerpoint Template 3 (1)</Template>
  <TotalTime>1538</TotalTime>
  <Words>2865</Words>
  <Application>Microsoft Office PowerPoint</Application>
  <PresentationFormat>Widescreen</PresentationFormat>
  <Paragraphs>341</Paragraphs>
  <Slides>35</Slides>
  <Notes>35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Calibri Light</vt:lpstr>
      <vt:lpstr>Script MT Bold</vt:lpstr>
      <vt:lpstr>Symbol</vt:lpstr>
      <vt:lpstr>Times New Roman</vt:lpstr>
      <vt:lpstr>Office Theme</vt:lpstr>
      <vt:lpstr>RETAINWORKS</vt:lpstr>
      <vt:lpstr>Introductions</vt:lpstr>
      <vt:lpstr>Objectives</vt:lpstr>
      <vt:lpstr> The Good, The Bad and the Ugly of IEP’s</vt:lpstr>
      <vt:lpstr>I.E.P.</vt:lpstr>
      <vt:lpstr>But first…The Intake Interview</vt:lpstr>
      <vt:lpstr>IEP Requirements</vt:lpstr>
      <vt:lpstr>IEP Components</vt:lpstr>
      <vt:lpstr>Occupational Assessment and Career Research</vt:lpstr>
      <vt:lpstr>Justification for Employment Goal</vt:lpstr>
      <vt:lpstr>Justification for Vocational Goal:</vt:lpstr>
      <vt:lpstr>Job Seeker Strengths:</vt:lpstr>
      <vt:lpstr>Plan for Overcoming Identified Barriers:</vt:lpstr>
      <vt:lpstr>Assistive Technology Needs for Achieving Goals:</vt:lpstr>
      <vt:lpstr>Job Seeker Responsibilities and Agency Responsibilities</vt:lpstr>
      <vt:lpstr>Economic Need Statement and Planning</vt:lpstr>
      <vt:lpstr>Required Supportive Services During Active Participation</vt:lpstr>
      <vt:lpstr>Post-Employment Needs</vt:lpstr>
      <vt:lpstr>Job Seeker Involvement Statement</vt:lpstr>
      <vt:lpstr>Job Seeker Progress Review</vt:lpstr>
      <vt:lpstr>Additional Notes</vt:lpstr>
      <vt:lpstr>KANSASWORKS IEP Creation</vt:lpstr>
      <vt:lpstr>KANSASWORKS  Template Process</vt:lpstr>
      <vt:lpstr>RETAINWORKS Template Process</vt:lpstr>
      <vt:lpstr>IEP Documentation</vt:lpstr>
      <vt:lpstr>KW Upload</vt:lpstr>
      <vt:lpstr>Completed Upload</vt:lpstr>
      <vt:lpstr>When Should You Update an IEP</vt:lpstr>
      <vt:lpstr>KANSASWORKS Review Trends</vt:lpstr>
      <vt:lpstr>Importance of Resumes</vt:lpstr>
      <vt:lpstr>Best Practices</vt:lpstr>
      <vt:lpstr>Where Do We Go From Here?</vt:lpstr>
      <vt:lpstr>Questions</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Collins [KDC]</dc:creator>
  <cp:lastModifiedBy>Kelly Collins [KDC]</cp:lastModifiedBy>
  <cp:revision>26</cp:revision>
  <cp:lastPrinted>2024-05-15T22:45:00Z</cp:lastPrinted>
  <dcterms:created xsi:type="dcterms:W3CDTF">2024-05-01T20:22:57Z</dcterms:created>
  <dcterms:modified xsi:type="dcterms:W3CDTF">2024-05-16T13:25:17Z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0x010100E7E4227E1429D34EAFF3A6B7771988B1</vt:lpwstr>
  </property>
</Properties>
</file>