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44"/>
  </p:notesMasterIdLst>
  <p:sldIdLst>
    <p:sldId id="256" r:id="rId2"/>
    <p:sldId id="338" r:id="rId3"/>
    <p:sldId id="291" r:id="rId4"/>
    <p:sldId id="324" r:id="rId5"/>
    <p:sldId id="325" r:id="rId6"/>
    <p:sldId id="326" r:id="rId7"/>
    <p:sldId id="327" r:id="rId8"/>
    <p:sldId id="329" r:id="rId9"/>
    <p:sldId id="339" r:id="rId10"/>
    <p:sldId id="298" r:id="rId11"/>
    <p:sldId id="330" r:id="rId12"/>
    <p:sldId id="284" r:id="rId13"/>
    <p:sldId id="292" r:id="rId14"/>
    <p:sldId id="293" r:id="rId15"/>
    <p:sldId id="294" r:id="rId16"/>
    <p:sldId id="323" r:id="rId17"/>
    <p:sldId id="295" r:id="rId18"/>
    <p:sldId id="296" r:id="rId19"/>
    <p:sldId id="340" r:id="rId20"/>
    <p:sldId id="297" r:id="rId21"/>
    <p:sldId id="289" r:id="rId22"/>
    <p:sldId id="264" r:id="rId23"/>
    <p:sldId id="265" r:id="rId24"/>
    <p:sldId id="266" r:id="rId25"/>
    <p:sldId id="267" r:id="rId26"/>
    <p:sldId id="268" r:id="rId27"/>
    <p:sldId id="283" r:id="rId28"/>
    <p:sldId id="334" r:id="rId29"/>
    <p:sldId id="335" r:id="rId30"/>
    <p:sldId id="336" r:id="rId31"/>
    <p:sldId id="337" r:id="rId32"/>
    <p:sldId id="275" r:id="rId33"/>
    <p:sldId id="277" r:id="rId34"/>
    <p:sldId id="278" r:id="rId35"/>
    <p:sldId id="279" r:id="rId36"/>
    <p:sldId id="280" r:id="rId37"/>
    <p:sldId id="290" r:id="rId38"/>
    <p:sldId id="281" r:id="rId39"/>
    <p:sldId id="331" r:id="rId40"/>
    <p:sldId id="332" r:id="rId41"/>
    <p:sldId id="333" r:id="rId42"/>
    <p:sldId id="303"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arlson" initials="a" lastIdx="1" clrIdx="0">
    <p:extLst>
      <p:ext uri="{19B8F6BF-5375-455C-9EA6-DF929625EA0E}">
        <p15:presenceInfo xmlns:p15="http://schemas.microsoft.com/office/powerpoint/2012/main" userId="S-1-5-21-2147825045-3458750132-2942809858-31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8C6D3D-F4F2-4F84-B6D6-F8E3163C3DFE}" v="6" dt="2024-06-03T20:44:08.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83227" autoAdjust="0"/>
  </p:normalViewPr>
  <p:slideViewPr>
    <p:cSldViewPr>
      <p:cViewPr varScale="1">
        <p:scale>
          <a:sx n="94" d="100"/>
          <a:sy n="94" d="100"/>
        </p:scale>
        <p:origin x="213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en Light" userId="7b381187-a70d-444f-b067-4b0be1f6926b" providerId="ADAL" clId="{E88C6D3D-F4F2-4F84-B6D6-F8E3163C3DFE}"/>
    <pc:docChg chg="undo custSel addSld modSld">
      <pc:chgData name="Selen Light" userId="7b381187-a70d-444f-b067-4b0be1f6926b" providerId="ADAL" clId="{E88C6D3D-F4F2-4F84-B6D6-F8E3163C3DFE}" dt="2024-06-03T20:54:51.723" v="1885" actId="20577"/>
      <pc:docMkLst>
        <pc:docMk/>
      </pc:docMkLst>
      <pc:sldChg chg="modSp mod">
        <pc:chgData name="Selen Light" userId="7b381187-a70d-444f-b067-4b0be1f6926b" providerId="ADAL" clId="{E88C6D3D-F4F2-4F84-B6D6-F8E3163C3DFE}" dt="2024-06-03T20:48:39.755" v="1862" actId="207"/>
        <pc:sldMkLst>
          <pc:docMk/>
          <pc:sldMk cId="0" sldId="284"/>
        </pc:sldMkLst>
        <pc:spChg chg="mod">
          <ac:chgData name="Selen Light" userId="7b381187-a70d-444f-b067-4b0be1f6926b" providerId="ADAL" clId="{E88C6D3D-F4F2-4F84-B6D6-F8E3163C3DFE}" dt="2024-06-03T20:48:39.755" v="1862" actId="207"/>
          <ac:spMkLst>
            <pc:docMk/>
            <pc:sldMk cId="0" sldId="284"/>
            <ac:spMk id="4100" creationId="{00000000-0000-0000-0000-000000000000}"/>
          </ac:spMkLst>
        </pc:spChg>
      </pc:sldChg>
      <pc:sldChg chg="modSp mod">
        <pc:chgData name="Selen Light" userId="7b381187-a70d-444f-b067-4b0be1f6926b" providerId="ADAL" clId="{E88C6D3D-F4F2-4F84-B6D6-F8E3163C3DFE}" dt="2024-06-03T20:47:54.625" v="1857" actId="255"/>
        <pc:sldMkLst>
          <pc:docMk/>
          <pc:sldMk cId="0" sldId="291"/>
        </pc:sldMkLst>
        <pc:spChg chg="mod">
          <ac:chgData name="Selen Light" userId="7b381187-a70d-444f-b067-4b0be1f6926b" providerId="ADAL" clId="{E88C6D3D-F4F2-4F84-B6D6-F8E3163C3DFE}" dt="2024-06-03T20:47:54.625" v="1857" actId="255"/>
          <ac:spMkLst>
            <pc:docMk/>
            <pc:sldMk cId="0" sldId="291"/>
            <ac:spMk id="5124" creationId="{00000000-0000-0000-0000-000000000000}"/>
          </ac:spMkLst>
        </pc:spChg>
      </pc:sldChg>
      <pc:sldChg chg="modSp mod">
        <pc:chgData name="Selen Light" userId="7b381187-a70d-444f-b067-4b0be1f6926b" providerId="ADAL" clId="{E88C6D3D-F4F2-4F84-B6D6-F8E3163C3DFE}" dt="2024-06-03T20:26:16.417" v="1677" actId="20577"/>
        <pc:sldMkLst>
          <pc:docMk/>
          <pc:sldMk cId="0" sldId="292"/>
        </pc:sldMkLst>
        <pc:spChg chg="mod">
          <ac:chgData name="Selen Light" userId="7b381187-a70d-444f-b067-4b0be1f6926b" providerId="ADAL" clId="{E88C6D3D-F4F2-4F84-B6D6-F8E3163C3DFE}" dt="2024-06-03T20:26:16.417" v="1677" actId="20577"/>
          <ac:spMkLst>
            <pc:docMk/>
            <pc:sldMk cId="0" sldId="292"/>
            <ac:spMk id="4" creationId="{00000000-0000-0000-0000-000000000000}"/>
          </ac:spMkLst>
        </pc:spChg>
      </pc:sldChg>
      <pc:sldChg chg="modSp mod modShow">
        <pc:chgData name="Selen Light" userId="7b381187-a70d-444f-b067-4b0be1f6926b" providerId="ADAL" clId="{E88C6D3D-F4F2-4F84-B6D6-F8E3163C3DFE}" dt="2024-06-03T20:48:52.439" v="1863" actId="207"/>
        <pc:sldMkLst>
          <pc:docMk/>
          <pc:sldMk cId="0" sldId="293"/>
        </pc:sldMkLst>
        <pc:spChg chg="mod">
          <ac:chgData name="Selen Light" userId="7b381187-a70d-444f-b067-4b0be1f6926b" providerId="ADAL" clId="{E88C6D3D-F4F2-4F84-B6D6-F8E3163C3DFE}" dt="2024-06-03T20:48:52.439" v="1863" actId="207"/>
          <ac:spMkLst>
            <pc:docMk/>
            <pc:sldMk cId="0" sldId="293"/>
            <ac:spMk id="4" creationId="{00000000-0000-0000-0000-000000000000}"/>
          </ac:spMkLst>
        </pc:spChg>
      </pc:sldChg>
      <pc:sldChg chg="modSp mod">
        <pc:chgData name="Selen Light" userId="7b381187-a70d-444f-b067-4b0be1f6926b" providerId="ADAL" clId="{E88C6D3D-F4F2-4F84-B6D6-F8E3163C3DFE}" dt="2024-06-03T20:28:12.690" v="1723" actId="1076"/>
        <pc:sldMkLst>
          <pc:docMk/>
          <pc:sldMk cId="0" sldId="294"/>
        </pc:sldMkLst>
        <pc:spChg chg="mod">
          <ac:chgData name="Selen Light" userId="7b381187-a70d-444f-b067-4b0be1f6926b" providerId="ADAL" clId="{E88C6D3D-F4F2-4F84-B6D6-F8E3163C3DFE}" dt="2024-06-03T20:28:12.690" v="1723" actId="1076"/>
          <ac:spMkLst>
            <pc:docMk/>
            <pc:sldMk cId="0" sldId="294"/>
            <ac:spMk id="9220" creationId="{00000000-0000-0000-0000-000000000000}"/>
          </ac:spMkLst>
        </pc:spChg>
      </pc:sldChg>
      <pc:sldChg chg="modSp mod">
        <pc:chgData name="Selen Light" userId="7b381187-a70d-444f-b067-4b0be1f6926b" providerId="ADAL" clId="{E88C6D3D-F4F2-4F84-B6D6-F8E3163C3DFE}" dt="2024-06-03T20:31:36.606" v="1779" actId="33524"/>
        <pc:sldMkLst>
          <pc:docMk/>
          <pc:sldMk cId="0" sldId="295"/>
        </pc:sldMkLst>
        <pc:spChg chg="mod">
          <ac:chgData name="Selen Light" userId="7b381187-a70d-444f-b067-4b0be1f6926b" providerId="ADAL" clId="{E88C6D3D-F4F2-4F84-B6D6-F8E3163C3DFE}" dt="2024-06-03T20:31:36.606" v="1779" actId="33524"/>
          <ac:spMkLst>
            <pc:docMk/>
            <pc:sldMk cId="0" sldId="295"/>
            <ac:spMk id="6" creationId="{00000000-0000-0000-0000-000000000000}"/>
          </ac:spMkLst>
        </pc:spChg>
      </pc:sldChg>
      <pc:sldChg chg="modSp mod">
        <pc:chgData name="Selen Light" userId="7b381187-a70d-444f-b067-4b0be1f6926b" providerId="ADAL" clId="{E88C6D3D-F4F2-4F84-B6D6-F8E3163C3DFE}" dt="2024-06-03T20:54:51.723" v="1885" actId="20577"/>
        <pc:sldMkLst>
          <pc:docMk/>
          <pc:sldMk cId="0" sldId="303"/>
        </pc:sldMkLst>
        <pc:spChg chg="mod">
          <ac:chgData name="Selen Light" userId="7b381187-a70d-444f-b067-4b0be1f6926b" providerId="ADAL" clId="{E88C6D3D-F4F2-4F84-B6D6-F8E3163C3DFE}" dt="2024-06-03T20:54:51.723" v="1885" actId="20577"/>
          <ac:spMkLst>
            <pc:docMk/>
            <pc:sldMk cId="0" sldId="303"/>
            <ac:spMk id="2" creationId="{2430B30F-983A-6512-3CCB-9F3CA1C19DFE}"/>
          </ac:spMkLst>
        </pc:spChg>
      </pc:sldChg>
      <pc:sldChg chg="modSp mod">
        <pc:chgData name="Selen Light" userId="7b381187-a70d-444f-b067-4b0be1f6926b" providerId="ADAL" clId="{E88C6D3D-F4F2-4F84-B6D6-F8E3163C3DFE}" dt="2024-06-03T20:29:18.337" v="1750" actId="1076"/>
        <pc:sldMkLst>
          <pc:docMk/>
          <pc:sldMk cId="693105760" sldId="323"/>
        </pc:sldMkLst>
        <pc:spChg chg="mod">
          <ac:chgData name="Selen Light" userId="7b381187-a70d-444f-b067-4b0be1f6926b" providerId="ADAL" clId="{E88C6D3D-F4F2-4F84-B6D6-F8E3163C3DFE}" dt="2024-06-03T20:29:18.337" v="1750" actId="1076"/>
          <ac:spMkLst>
            <pc:docMk/>
            <pc:sldMk cId="693105760" sldId="323"/>
            <ac:spMk id="9220" creationId="{00000000-0000-0000-0000-000000000000}"/>
          </ac:spMkLst>
        </pc:spChg>
      </pc:sldChg>
      <pc:sldChg chg="modSp mod">
        <pc:chgData name="Selen Light" userId="7b381187-a70d-444f-b067-4b0be1f6926b" providerId="ADAL" clId="{E88C6D3D-F4F2-4F84-B6D6-F8E3163C3DFE}" dt="2024-06-03T16:06:33.695" v="737" actId="20577"/>
        <pc:sldMkLst>
          <pc:docMk/>
          <pc:sldMk cId="2538700353" sldId="324"/>
        </pc:sldMkLst>
        <pc:spChg chg="mod">
          <ac:chgData name="Selen Light" userId="7b381187-a70d-444f-b067-4b0be1f6926b" providerId="ADAL" clId="{E88C6D3D-F4F2-4F84-B6D6-F8E3163C3DFE}" dt="2024-06-03T16:00:42.230" v="596" actId="20577"/>
          <ac:spMkLst>
            <pc:docMk/>
            <pc:sldMk cId="2538700353" sldId="324"/>
            <ac:spMk id="5" creationId="{00000000-0000-0000-0000-000000000000}"/>
          </ac:spMkLst>
        </pc:spChg>
        <pc:spChg chg="mod">
          <ac:chgData name="Selen Light" userId="7b381187-a70d-444f-b067-4b0be1f6926b" providerId="ADAL" clId="{E88C6D3D-F4F2-4F84-B6D6-F8E3163C3DFE}" dt="2024-06-03T16:01:54.673" v="607" actId="20577"/>
          <ac:spMkLst>
            <pc:docMk/>
            <pc:sldMk cId="2538700353" sldId="324"/>
            <ac:spMk id="7" creationId="{00000000-0000-0000-0000-000000000000}"/>
          </ac:spMkLst>
        </pc:spChg>
        <pc:spChg chg="mod">
          <ac:chgData name="Selen Light" userId="7b381187-a70d-444f-b067-4b0be1f6926b" providerId="ADAL" clId="{E88C6D3D-F4F2-4F84-B6D6-F8E3163C3DFE}" dt="2024-06-03T16:05:43.107" v="705" actId="12"/>
          <ac:spMkLst>
            <pc:docMk/>
            <pc:sldMk cId="2538700353" sldId="324"/>
            <ac:spMk id="8" creationId="{00000000-0000-0000-0000-000000000000}"/>
          </ac:spMkLst>
        </pc:spChg>
        <pc:spChg chg="mod">
          <ac:chgData name="Selen Light" userId="7b381187-a70d-444f-b067-4b0be1f6926b" providerId="ADAL" clId="{E88C6D3D-F4F2-4F84-B6D6-F8E3163C3DFE}" dt="2024-06-03T16:05:47.999" v="706"/>
          <ac:spMkLst>
            <pc:docMk/>
            <pc:sldMk cId="2538700353" sldId="324"/>
            <ac:spMk id="9" creationId="{00000000-0000-0000-0000-000000000000}"/>
          </ac:spMkLst>
        </pc:spChg>
        <pc:spChg chg="mod">
          <ac:chgData name="Selen Light" userId="7b381187-a70d-444f-b067-4b0be1f6926b" providerId="ADAL" clId="{E88C6D3D-F4F2-4F84-B6D6-F8E3163C3DFE}" dt="2024-06-03T16:06:33.695" v="737" actId="20577"/>
          <ac:spMkLst>
            <pc:docMk/>
            <pc:sldMk cId="2538700353" sldId="324"/>
            <ac:spMk id="10" creationId="{00000000-0000-0000-0000-000000000000}"/>
          </ac:spMkLst>
        </pc:spChg>
      </pc:sldChg>
      <pc:sldChg chg="modSp mod">
        <pc:chgData name="Selen Light" userId="7b381187-a70d-444f-b067-4b0be1f6926b" providerId="ADAL" clId="{E88C6D3D-F4F2-4F84-B6D6-F8E3163C3DFE}" dt="2024-06-03T16:10:07.918" v="797" actId="20577"/>
        <pc:sldMkLst>
          <pc:docMk/>
          <pc:sldMk cId="1497650800" sldId="325"/>
        </pc:sldMkLst>
        <pc:spChg chg="mod">
          <ac:chgData name="Selen Light" userId="7b381187-a70d-444f-b067-4b0be1f6926b" providerId="ADAL" clId="{E88C6D3D-F4F2-4F84-B6D6-F8E3163C3DFE}" dt="2024-06-03T16:09:39.083" v="792" actId="5793"/>
          <ac:spMkLst>
            <pc:docMk/>
            <pc:sldMk cId="1497650800" sldId="325"/>
            <ac:spMk id="5" creationId="{00000000-0000-0000-0000-000000000000}"/>
          </ac:spMkLst>
        </pc:spChg>
        <pc:spChg chg="mod">
          <ac:chgData name="Selen Light" userId="7b381187-a70d-444f-b067-4b0be1f6926b" providerId="ADAL" clId="{E88C6D3D-F4F2-4F84-B6D6-F8E3163C3DFE}" dt="2024-06-03T16:10:07.918" v="797" actId="20577"/>
          <ac:spMkLst>
            <pc:docMk/>
            <pc:sldMk cId="1497650800" sldId="325"/>
            <ac:spMk id="6" creationId="{00000000-0000-0000-0000-000000000000}"/>
          </ac:spMkLst>
        </pc:spChg>
        <pc:spChg chg="mod">
          <ac:chgData name="Selen Light" userId="7b381187-a70d-444f-b067-4b0be1f6926b" providerId="ADAL" clId="{E88C6D3D-F4F2-4F84-B6D6-F8E3163C3DFE}" dt="2024-06-03T16:07:50.183" v="762" actId="20577"/>
          <ac:spMkLst>
            <pc:docMk/>
            <pc:sldMk cId="1497650800" sldId="325"/>
            <ac:spMk id="7" creationId="{00000000-0000-0000-0000-000000000000}"/>
          </ac:spMkLst>
        </pc:spChg>
        <pc:spChg chg="mod">
          <ac:chgData name="Selen Light" userId="7b381187-a70d-444f-b067-4b0be1f6926b" providerId="ADAL" clId="{E88C6D3D-F4F2-4F84-B6D6-F8E3163C3DFE}" dt="2024-06-03T16:08:06.206" v="772" actId="20577"/>
          <ac:spMkLst>
            <pc:docMk/>
            <pc:sldMk cId="1497650800" sldId="325"/>
            <ac:spMk id="8" creationId="{00000000-0000-0000-0000-000000000000}"/>
          </ac:spMkLst>
        </pc:spChg>
      </pc:sldChg>
      <pc:sldChg chg="modSp mod">
        <pc:chgData name="Selen Light" userId="7b381187-a70d-444f-b067-4b0be1f6926b" providerId="ADAL" clId="{E88C6D3D-F4F2-4F84-B6D6-F8E3163C3DFE}" dt="2024-06-03T16:12:33.621" v="863" actId="20577"/>
        <pc:sldMkLst>
          <pc:docMk/>
          <pc:sldMk cId="3464747714" sldId="326"/>
        </pc:sldMkLst>
        <pc:spChg chg="mod">
          <ac:chgData name="Selen Light" userId="7b381187-a70d-444f-b067-4b0be1f6926b" providerId="ADAL" clId="{E88C6D3D-F4F2-4F84-B6D6-F8E3163C3DFE}" dt="2024-06-03T16:11:54.985" v="854" actId="12"/>
          <ac:spMkLst>
            <pc:docMk/>
            <pc:sldMk cId="3464747714" sldId="326"/>
            <ac:spMk id="5" creationId="{00000000-0000-0000-0000-000000000000}"/>
          </ac:spMkLst>
        </pc:spChg>
        <pc:spChg chg="mod">
          <ac:chgData name="Selen Light" userId="7b381187-a70d-444f-b067-4b0be1f6926b" providerId="ADAL" clId="{E88C6D3D-F4F2-4F84-B6D6-F8E3163C3DFE}" dt="2024-06-03T16:12:33.621" v="863" actId="20577"/>
          <ac:spMkLst>
            <pc:docMk/>
            <pc:sldMk cId="3464747714" sldId="326"/>
            <ac:spMk id="7" creationId="{00000000-0000-0000-0000-000000000000}"/>
          </ac:spMkLst>
        </pc:spChg>
      </pc:sldChg>
      <pc:sldChg chg="modSp mod">
        <pc:chgData name="Selen Light" userId="7b381187-a70d-444f-b067-4b0be1f6926b" providerId="ADAL" clId="{E88C6D3D-F4F2-4F84-B6D6-F8E3163C3DFE}" dt="2024-06-03T16:14:22.850" v="911" actId="12"/>
        <pc:sldMkLst>
          <pc:docMk/>
          <pc:sldMk cId="3348368940" sldId="327"/>
        </pc:sldMkLst>
        <pc:spChg chg="mod">
          <ac:chgData name="Selen Light" userId="7b381187-a70d-444f-b067-4b0be1f6926b" providerId="ADAL" clId="{E88C6D3D-F4F2-4F84-B6D6-F8E3163C3DFE}" dt="2024-06-03T16:14:22.850" v="911" actId="12"/>
          <ac:spMkLst>
            <pc:docMk/>
            <pc:sldMk cId="3348368940" sldId="327"/>
            <ac:spMk id="5" creationId="{00000000-0000-0000-0000-000000000000}"/>
          </ac:spMkLst>
        </pc:spChg>
        <pc:spChg chg="mod">
          <ac:chgData name="Selen Light" userId="7b381187-a70d-444f-b067-4b0be1f6926b" providerId="ADAL" clId="{E88C6D3D-F4F2-4F84-B6D6-F8E3163C3DFE}" dt="2024-06-03T16:13:49.392" v="899" actId="20577"/>
          <ac:spMkLst>
            <pc:docMk/>
            <pc:sldMk cId="3348368940" sldId="327"/>
            <ac:spMk id="6" creationId="{00000000-0000-0000-0000-000000000000}"/>
          </ac:spMkLst>
        </pc:spChg>
        <pc:spChg chg="mod">
          <ac:chgData name="Selen Light" userId="7b381187-a70d-444f-b067-4b0be1f6926b" providerId="ADAL" clId="{E88C6D3D-F4F2-4F84-B6D6-F8E3163C3DFE}" dt="2024-06-03T16:13:59.567" v="909" actId="20577"/>
          <ac:spMkLst>
            <pc:docMk/>
            <pc:sldMk cId="3348368940" sldId="327"/>
            <ac:spMk id="8" creationId="{00000000-0000-0000-0000-000000000000}"/>
          </ac:spMkLst>
        </pc:spChg>
      </pc:sldChg>
      <pc:sldChg chg="modSp mod">
        <pc:chgData name="Selen Light" userId="7b381187-a70d-444f-b067-4b0be1f6926b" providerId="ADAL" clId="{E88C6D3D-F4F2-4F84-B6D6-F8E3163C3DFE}" dt="2024-06-03T16:15:01.582" v="922" actId="20577"/>
        <pc:sldMkLst>
          <pc:docMk/>
          <pc:sldMk cId="651687560" sldId="329"/>
        </pc:sldMkLst>
        <pc:spChg chg="mod">
          <ac:chgData name="Selen Light" userId="7b381187-a70d-444f-b067-4b0be1f6926b" providerId="ADAL" clId="{E88C6D3D-F4F2-4F84-B6D6-F8E3163C3DFE}" dt="2024-06-03T16:15:01.582" v="922" actId="20577"/>
          <ac:spMkLst>
            <pc:docMk/>
            <pc:sldMk cId="651687560" sldId="329"/>
            <ac:spMk id="4" creationId="{00000000-0000-0000-0000-000000000000}"/>
          </ac:spMkLst>
        </pc:spChg>
      </pc:sldChg>
      <pc:sldChg chg="delSp modSp mod">
        <pc:chgData name="Selen Light" userId="7b381187-a70d-444f-b067-4b0be1f6926b" providerId="ADAL" clId="{E88C6D3D-F4F2-4F84-B6D6-F8E3163C3DFE}" dt="2024-06-03T20:25:36.765" v="1676"/>
        <pc:sldMkLst>
          <pc:docMk/>
          <pc:sldMk cId="88548133" sldId="330"/>
        </pc:sldMkLst>
        <pc:spChg chg="mod">
          <ac:chgData name="Selen Light" userId="7b381187-a70d-444f-b067-4b0be1f6926b" providerId="ADAL" clId="{E88C6D3D-F4F2-4F84-B6D6-F8E3163C3DFE}" dt="2024-06-03T20:25:24.535" v="1674" actId="20577"/>
          <ac:spMkLst>
            <pc:docMk/>
            <pc:sldMk cId="88548133" sldId="330"/>
            <ac:spMk id="4" creationId="{00000000-0000-0000-0000-000000000000}"/>
          </ac:spMkLst>
        </pc:spChg>
        <pc:spChg chg="mod">
          <ac:chgData name="Selen Light" userId="7b381187-a70d-444f-b067-4b0be1f6926b" providerId="ADAL" clId="{E88C6D3D-F4F2-4F84-B6D6-F8E3163C3DFE}" dt="2024-06-03T20:25:06.095" v="1670" actId="688"/>
          <ac:spMkLst>
            <pc:docMk/>
            <pc:sldMk cId="88548133" sldId="330"/>
            <ac:spMk id="5" creationId="{00000000-0000-0000-0000-000000000000}"/>
          </ac:spMkLst>
        </pc:spChg>
        <pc:spChg chg="mod">
          <ac:chgData name="Selen Light" userId="7b381187-a70d-444f-b067-4b0be1f6926b" providerId="ADAL" clId="{E88C6D3D-F4F2-4F84-B6D6-F8E3163C3DFE}" dt="2024-06-03T20:25:10.806" v="1671" actId="1076"/>
          <ac:spMkLst>
            <pc:docMk/>
            <pc:sldMk cId="88548133" sldId="330"/>
            <ac:spMk id="6" creationId="{00000000-0000-0000-0000-000000000000}"/>
          </ac:spMkLst>
        </pc:spChg>
        <pc:spChg chg="del mod">
          <ac:chgData name="Selen Light" userId="7b381187-a70d-444f-b067-4b0be1f6926b" providerId="ADAL" clId="{E88C6D3D-F4F2-4F84-B6D6-F8E3163C3DFE}" dt="2024-06-03T20:25:36.765" v="1676"/>
          <ac:spMkLst>
            <pc:docMk/>
            <pc:sldMk cId="88548133" sldId="330"/>
            <ac:spMk id="7" creationId="{00000000-0000-0000-0000-000000000000}"/>
          </ac:spMkLst>
        </pc:spChg>
      </pc:sldChg>
      <pc:sldChg chg="modSp new mod">
        <pc:chgData name="Selen Light" userId="7b381187-a70d-444f-b067-4b0be1f6926b" providerId="ADAL" clId="{E88C6D3D-F4F2-4F84-B6D6-F8E3163C3DFE}" dt="2024-06-03T15:58:12.780" v="566" actId="20577"/>
        <pc:sldMkLst>
          <pc:docMk/>
          <pc:sldMk cId="2151015452" sldId="338"/>
        </pc:sldMkLst>
        <pc:spChg chg="mod">
          <ac:chgData name="Selen Light" userId="7b381187-a70d-444f-b067-4b0be1f6926b" providerId="ADAL" clId="{E88C6D3D-F4F2-4F84-B6D6-F8E3163C3DFE}" dt="2024-06-03T15:03:10.253" v="12" actId="20577"/>
          <ac:spMkLst>
            <pc:docMk/>
            <pc:sldMk cId="2151015452" sldId="338"/>
            <ac:spMk id="2" creationId="{C7BB084A-E792-4A37-9C55-D94EE7CFE1AE}"/>
          </ac:spMkLst>
        </pc:spChg>
        <pc:spChg chg="mod">
          <ac:chgData name="Selen Light" userId="7b381187-a70d-444f-b067-4b0be1f6926b" providerId="ADAL" clId="{E88C6D3D-F4F2-4F84-B6D6-F8E3163C3DFE}" dt="2024-06-03T15:58:12.780" v="566" actId="20577"/>
          <ac:spMkLst>
            <pc:docMk/>
            <pc:sldMk cId="2151015452" sldId="338"/>
            <ac:spMk id="3" creationId="{533F5B42-D540-48EF-B6EE-5AF21E235227}"/>
          </ac:spMkLst>
        </pc:spChg>
      </pc:sldChg>
      <pc:sldChg chg="addSp modSp new mod">
        <pc:chgData name="Selen Light" userId="7b381187-a70d-444f-b067-4b0be1f6926b" providerId="ADAL" clId="{E88C6D3D-F4F2-4F84-B6D6-F8E3163C3DFE}" dt="2024-06-03T16:24:16.716" v="1636" actId="20577"/>
        <pc:sldMkLst>
          <pc:docMk/>
          <pc:sldMk cId="1686493205" sldId="339"/>
        </pc:sldMkLst>
        <pc:spChg chg="mod">
          <ac:chgData name="Selen Light" userId="7b381187-a70d-444f-b067-4b0be1f6926b" providerId="ADAL" clId="{E88C6D3D-F4F2-4F84-B6D6-F8E3163C3DFE}" dt="2024-06-03T16:16:09.483" v="990" actId="20577"/>
          <ac:spMkLst>
            <pc:docMk/>
            <pc:sldMk cId="1686493205" sldId="339"/>
            <ac:spMk id="2" creationId="{CBF86033-C6C7-4DAB-A839-5E1B4DF043F6}"/>
          </ac:spMkLst>
        </pc:spChg>
        <pc:spChg chg="add mod">
          <ac:chgData name="Selen Light" userId="7b381187-a70d-444f-b067-4b0be1f6926b" providerId="ADAL" clId="{E88C6D3D-F4F2-4F84-B6D6-F8E3163C3DFE}" dt="2024-06-03T16:24:16.716" v="1636" actId="20577"/>
          <ac:spMkLst>
            <pc:docMk/>
            <pc:sldMk cId="1686493205" sldId="339"/>
            <ac:spMk id="3" creationId="{1496077C-5B17-4353-BE9B-1768EB5735EE}"/>
          </ac:spMkLst>
        </pc:spChg>
      </pc:sldChg>
      <pc:sldChg chg="addSp modSp new mod">
        <pc:chgData name="Selen Light" userId="7b381187-a70d-444f-b067-4b0be1f6926b" providerId="ADAL" clId="{E88C6D3D-F4F2-4F84-B6D6-F8E3163C3DFE}" dt="2024-06-03T20:44:49.856" v="1854" actId="255"/>
        <pc:sldMkLst>
          <pc:docMk/>
          <pc:sldMk cId="2313365754" sldId="340"/>
        </pc:sldMkLst>
        <pc:spChg chg="mod">
          <ac:chgData name="Selen Light" userId="7b381187-a70d-444f-b067-4b0be1f6926b" providerId="ADAL" clId="{E88C6D3D-F4F2-4F84-B6D6-F8E3163C3DFE}" dt="2024-06-03T20:44:34.461" v="1852" actId="20577"/>
          <ac:spMkLst>
            <pc:docMk/>
            <pc:sldMk cId="2313365754" sldId="340"/>
            <ac:spMk id="2" creationId="{C18F1C10-A71A-4741-86A2-206F384CCDDE}"/>
          </ac:spMkLst>
        </pc:spChg>
        <pc:spChg chg="add mod">
          <ac:chgData name="Selen Light" userId="7b381187-a70d-444f-b067-4b0be1f6926b" providerId="ADAL" clId="{E88C6D3D-F4F2-4F84-B6D6-F8E3163C3DFE}" dt="2024-06-03T20:44:49.856" v="1854" actId="255"/>
          <ac:spMkLst>
            <pc:docMk/>
            <pc:sldMk cId="2313365754" sldId="340"/>
            <ac:spMk id="3" creationId="{24C16101-8E5D-429B-9597-9A7C500DE554}"/>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1-18T13:50:52.779" idx="1">
    <p:pos x="10" y="10"/>
    <p:text/>
    <p:extLst>
      <p:ext uri="{C676402C-5697-4E1C-873F-D02D1690AC5C}">
        <p15:threadingInfo xmlns:p15="http://schemas.microsoft.com/office/powerpoint/2012/main"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6C2DC68-80AA-4677-8A03-149FF7212BD9}" type="datetimeFigureOut">
              <a:rPr lang="en-US"/>
              <a:pPr>
                <a:defRPr/>
              </a:pPr>
              <a:t>6/3/2024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AD2C252-2192-4F85-B1A0-D83E56A0AA5E}" type="slidenum">
              <a:rPr lang="en-US"/>
              <a:pPr>
                <a:defRPr/>
              </a:pPr>
              <a:t>‹#›</a:t>
            </a:fld>
            <a:endParaRPr lang="en-US"/>
          </a:p>
        </p:txBody>
      </p:sp>
    </p:spTree>
    <p:extLst>
      <p:ext uri="{BB962C8B-B14F-4D97-AF65-F5344CB8AC3E}">
        <p14:creationId xmlns:p14="http://schemas.microsoft.com/office/powerpoint/2010/main" val="36264602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businessinsider.com/heres-what-recruiters-look-at-during-the-6-seconds-they-spend-on-your-resume-2012-4?utm_source=twbutton&amp;utm_medium=social&amp;utm_campaign=career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solidFill>
                  <a:srgbClr val="A50021"/>
                </a:solidFill>
              </a:rPr>
              <a:t>Introduce yourself and your expectation for the class. </a:t>
            </a:r>
          </a:p>
          <a:p>
            <a:r>
              <a:rPr lang="en-US" baseline="0" dirty="0">
                <a:solidFill>
                  <a:srgbClr val="A50021"/>
                </a:solidFill>
              </a:rPr>
              <a:t>“What do you hope to get out of the class?” </a:t>
            </a:r>
          </a:p>
          <a:p>
            <a:r>
              <a:rPr lang="en-US" baseline="0" dirty="0">
                <a:solidFill>
                  <a:srgbClr val="A50021"/>
                </a:solidFill>
              </a:rPr>
              <a:t>“What’s your biggest struggle with the resume?”</a:t>
            </a:r>
            <a:endParaRPr lang="en-US" dirty="0">
              <a:solidFill>
                <a:srgbClr val="A50021"/>
              </a:solidFill>
            </a:endParaRPr>
          </a:p>
        </p:txBody>
      </p:sp>
      <p:sp>
        <p:nvSpPr>
          <p:cNvPr id="4" name="Slide Number Placeholder 3"/>
          <p:cNvSpPr>
            <a:spLocks noGrp="1"/>
          </p:cNvSpPr>
          <p:nvPr>
            <p:ph type="sldNum" sz="quarter" idx="10"/>
          </p:nvPr>
        </p:nvSpPr>
        <p:spPr/>
        <p:txBody>
          <a:bodyPr/>
          <a:lstStyle/>
          <a:p>
            <a:pPr>
              <a:defRPr/>
            </a:pPr>
            <a:fld id="{0AD2C252-2192-4F85-B1A0-D83E56A0AA5E}"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a:t>Give handout on different resume formats.</a:t>
            </a:r>
          </a:p>
          <a:p>
            <a:pPr>
              <a:spcBef>
                <a:spcPct val="0"/>
              </a:spcBef>
            </a:pPr>
            <a:endParaRPr lang="en-US" b="1" dirty="0"/>
          </a:p>
          <a:p>
            <a:pPr>
              <a:spcBef>
                <a:spcPct val="0"/>
              </a:spcBef>
            </a:pPr>
            <a:endParaRPr lang="en-US" b="1" dirty="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761A63-A7FA-48DE-9B86-DEDE23205103}" type="slidenum">
              <a:rPr lang="en-US"/>
              <a:pPr fontAlgn="base">
                <a:spcBef>
                  <a:spcPct val="0"/>
                </a:spcBef>
                <a:spcAft>
                  <a:spcPct val="0"/>
                </a:spcAft>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AD2C252-2192-4F85-B1A0-D83E56A0AA5E}" type="slidenum">
              <a:rPr lang="en-US" smtClean="0"/>
              <a:pPr>
                <a:defRPr/>
              </a:pPr>
              <a:t>4</a:t>
            </a:fld>
            <a:endParaRPr lang="en-US"/>
          </a:p>
        </p:txBody>
      </p:sp>
    </p:spTree>
    <p:extLst>
      <p:ext uri="{BB962C8B-B14F-4D97-AF65-F5344CB8AC3E}">
        <p14:creationId xmlns:p14="http://schemas.microsoft.com/office/powerpoint/2010/main" val="914522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 In regards to action verbs, mention tense-if currently employed, present tense,</a:t>
            </a:r>
          </a:p>
          <a:p>
            <a:pPr>
              <a:spcBef>
                <a:spcPct val="0"/>
              </a:spcBef>
            </a:pPr>
            <a:r>
              <a:rPr lang="en-US" dirty="0"/>
              <a:t>if no longer employed, past tense, adding the “</a:t>
            </a:r>
            <a:r>
              <a:rPr lang="en-US" dirty="0" err="1"/>
              <a:t>ed</a:t>
            </a:r>
            <a:r>
              <a:rPr lang="en-US" dirty="0"/>
              <a:t>” to the end of  a word. </a:t>
            </a:r>
          </a:p>
          <a:p>
            <a:pPr>
              <a:spcBef>
                <a:spcPct val="0"/>
              </a:spcBef>
            </a:pPr>
            <a:r>
              <a:rPr lang="en-US" dirty="0"/>
              <a:t>-</a:t>
            </a:r>
            <a:r>
              <a:rPr lang="en-US" baseline="0" dirty="0"/>
              <a:t> </a:t>
            </a:r>
            <a:r>
              <a:rPr lang="en-US" dirty="0"/>
              <a:t>Start each sentence with a good, descriptive action verb. Ex. Designed the company’s new marketing flyer. </a:t>
            </a:r>
          </a:p>
          <a:p>
            <a:pPr>
              <a:spcBef>
                <a:spcPct val="0"/>
              </a:spcBef>
            </a:pPr>
            <a:r>
              <a:rPr lang="en-US" dirty="0"/>
              <a:t>- Action verbs have a strong impact and help the employer visualize you in a productive way. (Hand out action verbs at this time.) </a:t>
            </a:r>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E1803C-53CB-457D-9D68-B83A40DDBBF7}" type="slidenum">
              <a:rPr lang="en-US"/>
              <a:pPr fontAlgn="base">
                <a:spcBef>
                  <a:spcPct val="0"/>
                </a:spcBef>
                <a:spcAft>
                  <a:spcPct val="0"/>
                </a:spcAft>
              </a:pPr>
              <a:t>8</a:t>
            </a:fld>
            <a:endParaRPr lang="en-US"/>
          </a:p>
        </p:txBody>
      </p:sp>
    </p:spTree>
    <p:extLst>
      <p:ext uri="{BB962C8B-B14F-4D97-AF65-F5344CB8AC3E}">
        <p14:creationId xmlns:p14="http://schemas.microsoft.com/office/powerpoint/2010/main" val="1746441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 “Resume speak” is just</a:t>
            </a:r>
            <a:r>
              <a:rPr lang="en-US" baseline="0" dirty="0"/>
              <a:t> a professional way of stating the obvious.</a:t>
            </a:r>
          </a:p>
          <a:p>
            <a:pPr>
              <a:spcBef>
                <a:spcPct val="0"/>
              </a:spcBef>
              <a:buFont typeface="Arial" charset="0"/>
              <a:buNone/>
            </a:pPr>
            <a:r>
              <a:rPr lang="en-US" b="1" baseline="0" dirty="0"/>
              <a:t>- Microsoft Word, PDF, or Plain Text</a:t>
            </a:r>
            <a:endParaRPr lang="en-US" b="1" dirty="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66E9DA-91D4-4B67-B87C-AA6997115D6A}" type="slidenum">
              <a:rPr lang="en-US"/>
              <a:pPr fontAlgn="base">
                <a:spcBef>
                  <a:spcPct val="0"/>
                </a:spcBef>
                <a:spcAft>
                  <a:spcPct val="0"/>
                </a:spcAft>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Both may be required to</a:t>
            </a:r>
            <a:r>
              <a:rPr lang="en-US" baseline="0" dirty="0"/>
              <a:t> apply.  Be sure to spend equal time completing the application and resume.</a:t>
            </a:r>
          </a:p>
          <a:p>
            <a:r>
              <a:rPr lang="en-US" b="1" baseline="0" dirty="0"/>
              <a:t>- Application will ask for information that might be left off the resume, i.e. high school diploma</a:t>
            </a:r>
            <a:endParaRPr lang="en-US" b="1" dirty="0"/>
          </a:p>
        </p:txBody>
      </p:sp>
      <p:sp>
        <p:nvSpPr>
          <p:cNvPr id="4" name="Slide Number Placeholder 3"/>
          <p:cNvSpPr>
            <a:spLocks noGrp="1"/>
          </p:cNvSpPr>
          <p:nvPr>
            <p:ph type="sldNum" sz="quarter" idx="10"/>
          </p:nvPr>
        </p:nvSpPr>
        <p:spPr/>
        <p:txBody>
          <a:bodyPr/>
          <a:lstStyle/>
          <a:p>
            <a:pPr>
              <a:defRPr/>
            </a:pPr>
            <a:fld id="{0AD2C252-2192-4F85-B1A0-D83E56A0AA5E}" type="slidenum">
              <a:rPr lang="en-US" smtClean="0"/>
              <a:pPr>
                <a:defRPr/>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-Arial or Times New Roman font is easy to read, scans well, and is common among different versions of Microsoft Word. </a:t>
            </a:r>
          </a:p>
          <a:p>
            <a:pPr>
              <a:spcBef>
                <a:spcPct val="0"/>
              </a:spcBef>
            </a:pPr>
            <a:r>
              <a:rPr lang="en-US" b="1" dirty="0"/>
              <a:t>- Spell check does not catch grammar</a:t>
            </a:r>
            <a:r>
              <a:rPr lang="en-US" b="1" baseline="0" dirty="0"/>
              <a:t> , from vs. form, too  vs. two vs. to</a:t>
            </a:r>
            <a:endParaRPr lang="en-US" b="1" dirty="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A21379-FADD-4166-A106-F254270DC444}" type="slidenum">
              <a:rPr lang="en-US"/>
              <a:pPr fontAlgn="base">
                <a:spcBef>
                  <a:spcPct val="0"/>
                </a:spcBef>
                <a:spcAft>
                  <a:spcPct val="0"/>
                </a:spcAft>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 In regards to action verbs, mention tense-if currently employed, present tense,</a:t>
            </a:r>
          </a:p>
          <a:p>
            <a:pPr>
              <a:spcBef>
                <a:spcPct val="0"/>
              </a:spcBef>
            </a:pPr>
            <a:r>
              <a:rPr lang="en-US" dirty="0"/>
              <a:t>if no longer employed, past tense, adding the “</a:t>
            </a:r>
            <a:r>
              <a:rPr lang="en-US" dirty="0" err="1"/>
              <a:t>ed</a:t>
            </a:r>
            <a:r>
              <a:rPr lang="en-US" dirty="0"/>
              <a:t>” to the end of  a word. </a:t>
            </a:r>
          </a:p>
          <a:p>
            <a:pPr>
              <a:spcBef>
                <a:spcPct val="0"/>
              </a:spcBef>
            </a:pPr>
            <a:r>
              <a:rPr lang="en-US" dirty="0"/>
              <a:t>-</a:t>
            </a:r>
            <a:r>
              <a:rPr lang="en-US" baseline="0" dirty="0"/>
              <a:t> </a:t>
            </a:r>
            <a:r>
              <a:rPr lang="en-US" dirty="0"/>
              <a:t>Start each sentence with a good, descriptive action verb. Ex. Designed the company’s new marketing flyer. </a:t>
            </a:r>
          </a:p>
          <a:p>
            <a:pPr>
              <a:spcBef>
                <a:spcPct val="0"/>
              </a:spcBef>
            </a:pPr>
            <a:r>
              <a:rPr lang="en-US" dirty="0"/>
              <a:t>- Action verbs have a strong impact and help the employer visualize you in a productive way. (Hand out action verbs at this time.) </a:t>
            </a:r>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E1803C-53CB-457D-9D68-B83A40DDBBF7}" type="slidenum">
              <a:rPr lang="en-US"/>
              <a:pPr fontAlgn="base">
                <a:spcBef>
                  <a:spcPct val="0"/>
                </a:spcBef>
                <a:spcAft>
                  <a:spcPct val="0"/>
                </a:spcAft>
              </a:pPr>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b="1" dirty="0"/>
              <a:t> Building master resume</a:t>
            </a:r>
          </a:p>
          <a:p>
            <a:pPr>
              <a:spcBef>
                <a:spcPct val="0"/>
              </a:spcBef>
              <a:buFontTx/>
              <a:buChar char="-"/>
            </a:pPr>
            <a:r>
              <a:rPr lang="en-US" b="1" dirty="0"/>
              <a:t> Wage and</a:t>
            </a:r>
            <a:r>
              <a:rPr lang="en-US" b="1" baseline="0" dirty="0"/>
              <a:t> salary on master resume for application purposes</a:t>
            </a:r>
            <a:endParaRPr lang="en-US" b="1" dirty="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B460B2C-D503-41C9-AA5F-CB9E32F83B2D}" type="slidenum">
              <a:rPr lang="en-US"/>
              <a:pPr fontAlgn="base">
                <a:spcBef>
                  <a:spcPct val="0"/>
                </a:spcBef>
                <a:spcAft>
                  <a:spcPct val="0"/>
                </a:spcAft>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b="1" dirty="0"/>
              <a:t> Building master resume</a:t>
            </a:r>
          </a:p>
          <a:p>
            <a:pPr>
              <a:spcBef>
                <a:spcPct val="0"/>
              </a:spcBef>
              <a:buFontTx/>
              <a:buChar char="-"/>
            </a:pPr>
            <a:r>
              <a:rPr lang="en-US" b="1" dirty="0"/>
              <a:t> Wage and</a:t>
            </a:r>
            <a:r>
              <a:rPr lang="en-US" b="1" baseline="0" dirty="0"/>
              <a:t> salary on master resume for application purposes</a:t>
            </a:r>
            <a:endParaRPr lang="en-US" b="1" dirty="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B460B2C-D503-41C9-AA5F-CB9E32F83B2D}" type="slidenum">
              <a:rPr lang="en-US"/>
              <a:pPr fontAlgn="base">
                <a:spcBef>
                  <a:spcPct val="0"/>
                </a:spcBef>
                <a:spcAft>
                  <a:spcPct val="0"/>
                </a:spcAft>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-Companies that use searchable databases use software to search those databases for specific keywords that relate to the job posting.</a:t>
            </a:r>
          </a:p>
          <a:p>
            <a:pPr>
              <a:spcBef>
                <a:spcPct val="0"/>
              </a:spcBef>
            </a:pPr>
            <a:r>
              <a:rPr lang="en-US" dirty="0"/>
              <a:t>-Pat Kendall, President of the National Resume Writers Association states that, “more than 80% of resumes are searched for job-specific keywords.”</a:t>
            </a:r>
          </a:p>
          <a:p>
            <a:pPr>
              <a:spcBef>
                <a:spcPct val="0"/>
              </a:spcBef>
            </a:pPr>
            <a:r>
              <a:rPr lang="en-US" dirty="0"/>
              <a:t>-You do not want to emphasize keywords that relates to jobs you do not want.</a:t>
            </a:r>
          </a:p>
          <a:p>
            <a:pPr>
              <a:spcBef>
                <a:spcPct val="0"/>
              </a:spcBef>
            </a:pPr>
            <a:r>
              <a:rPr lang="en-US" baseline="0" dirty="0"/>
              <a:t>-Human Resource staff screening resumes are not always familiar with industry jargon/abbreviations versus the direct supervisor for the position.</a:t>
            </a: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5E11F4-8296-41B4-B601-4AA3FC0CDEFC}" type="slidenum">
              <a:rPr lang="en-US"/>
              <a:pPr fontAlgn="base">
                <a:spcBef>
                  <a:spcPct val="0"/>
                </a:spcBef>
                <a:spcAft>
                  <a:spcPct val="0"/>
                </a:spcAft>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The</a:t>
            </a:r>
            <a:r>
              <a:rPr lang="en-US" baseline="0" dirty="0"/>
              <a:t> companies Mission and Vision statements are helpful places for keywords also.</a:t>
            </a:r>
          </a:p>
          <a:p>
            <a:pPr>
              <a:spcBef>
                <a:spcPct val="0"/>
              </a:spcBef>
            </a:pPr>
            <a:endParaRPr lang="en-US" baseline="0" dirty="0"/>
          </a:p>
          <a:p>
            <a:pPr>
              <a:spcBef>
                <a:spcPct val="0"/>
              </a:spcBef>
            </a:pPr>
            <a:r>
              <a:rPr lang="en-US" baseline="0" dirty="0"/>
              <a:t>Show the “Human Resource Hot Spots on Resumes” link:</a:t>
            </a:r>
          </a:p>
          <a:p>
            <a:pPr marL="0" marR="0" indent="0" algn="l" defTabSz="914400" rtl="0" eaLnBrk="1" fontAlgn="base" latinLnBrk="0" hangingPunct="1">
              <a:lnSpc>
                <a:spcPct val="100000"/>
              </a:lnSpc>
              <a:spcBef>
                <a:spcPct val="0"/>
              </a:spcBef>
              <a:spcAft>
                <a:spcPct val="0"/>
              </a:spcAft>
              <a:buClrTx/>
              <a:buSzTx/>
              <a:buFontTx/>
              <a:buNone/>
              <a:tabLst/>
              <a:defRPr/>
            </a:pPr>
            <a:r>
              <a:rPr lang="en-US" sz="1200" u="sng" kern="1200" dirty="0">
                <a:solidFill>
                  <a:schemeClr val="tx1"/>
                </a:solidFill>
                <a:latin typeface="+mn-lt"/>
                <a:ea typeface="+mn-ea"/>
                <a:cs typeface="+mn-cs"/>
                <a:hlinkClick r:id="rId3"/>
              </a:rPr>
              <a:t>http://www.businessinsider.com/heres-what-recruiters-look-at-during-the-6-seconds-they-spend-on-your-resume-2012-4?utm_source=twbutton&amp;utm_medium=social&amp;utm_campaign=careers</a:t>
            </a:r>
            <a:endParaRPr lang="en-US" sz="1200" kern="1200" dirty="0">
              <a:solidFill>
                <a:schemeClr val="tx1"/>
              </a:solidFill>
              <a:latin typeface="+mn-lt"/>
              <a:ea typeface="+mn-ea"/>
              <a:cs typeface="+mn-cs"/>
            </a:endParaRPr>
          </a:p>
          <a:p>
            <a:pPr>
              <a:spcBef>
                <a:spcPct val="0"/>
              </a:spcBef>
            </a:pPr>
            <a:endParaRPr lang="en-US" dirty="0"/>
          </a:p>
          <a:p>
            <a:pPr>
              <a:spcBef>
                <a:spcPct val="0"/>
              </a:spcBef>
            </a:pPr>
            <a:endParaRPr lang="en-US" dirty="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F8E007-D2E4-4F32-8B1E-7DAF03CF1742}" type="slidenum">
              <a:rPr lang="en-US"/>
              <a:pPr fontAlgn="base">
                <a:spcBef>
                  <a:spcPct val="0"/>
                </a:spcBef>
                <a:spcAft>
                  <a:spcPct val="0"/>
                </a:spcAft>
              </a:pPr>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Utilizing sites like </a:t>
            </a:r>
            <a:r>
              <a:rPr lang="en-US" dirty="0" err="1"/>
              <a:t>Wordle</a:t>
            </a:r>
            <a:r>
              <a:rPr lang="en-US" baseline="0" dirty="0"/>
              <a:t> can help to pinpoint keywords to get you pointed in the right direction</a:t>
            </a:r>
          </a:p>
          <a:p>
            <a:pPr>
              <a:spcBef>
                <a:spcPct val="0"/>
              </a:spcBef>
            </a:pPr>
            <a:r>
              <a:rPr lang="en-US" b="1" baseline="0" dirty="0"/>
              <a:t>- Website shows highest number of words uploaded from a document</a:t>
            </a:r>
            <a:endParaRPr lang="en-US" b="1" dirty="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F8E007-D2E4-4F32-8B1E-7DAF03CF1742}" type="slidenum">
              <a:rPr lang="en-US"/>
              <a:pPr fontAlgn="base">
                <a:spcBef>
                  <a:spcPct val="0"/>
                </a:spcBef>
                <a:spcAft>
                  <a:spcPct val="0"/>
                </a:spcAft>
              </a:pPr>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b="1" dirty="0"/>
              <a:t>Professional Resume</a:t>
            </a:r>
            <a:r>
              <a:rPr lang="en-US" b="1" baseline="0" dirty="0"/>
              <a:t> speak</a:t>
            </a:r>
          </a:p>
          <a:p>
            <a:pPr>
              <a:spcBef>
                <a:spcPct val="0"/>
              </a:spcBef>
              <a:buFontTx/>
              <a:buChar char="-"/>
            </a:pPr>
            <a:r>
              <a:rPr lang="en-US" b="1" baseline="0" dirty="0"/>
              <a:t>Give yourself more credit for the work you have done</a:t>
            </a:r>
            <a:endParaRPr lang="en-US" b="1" dirty="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66E9DA-91D4-4B67-B87C-AA6997115D6A}" type="slidenum">
              <a:rPr lang="en-US"/>
              <a:pPr fontAlgn="base">
                <a:spcBef>
                  <a:spcPct val="0"/>
                </a:spcBef>
                <a:spcAft>
                  <a:spcPct val="0"/>
                </a:spcAft>
              </a:pPr>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-Definition of transferable skills-skills acquired during an activity in one’s life that are transferable and applicable to the position you are applying for.</a:t>
            </a:r>
          </a:p>
          <a:p>
            <a:pPr>
              <a:spcBef>
                <a:spcPct val="0"/>
              </a:spcBef>
            </a:pPr>
            <a:r>
              <a:rPr lang="en-US"/>
              <a:t>--There are 5 broad categories of transferable skills and each category can be broken down into specific skills.</a:t>
            </a:r>
          </a:p>
          <a:p>
            <a:pPr>
              <a:spcBef>
                <a:spcPct val="0"/>
              </a:spcBef>
            </a:pPr>
            <a:r>
              <a:rPr lang="en-US"/>
              <a:t>-Listing your transferable skills are a key factor in your resume, cover letter and interview.</a:t>
            </a:r>
          </a:p>
          <a:p>
            <a:pPr>
              <a:spcBef>
                <a:spcPct val="0"/>
              </a:spcBef>
            </a:pPr>
            <a:endParaRPr lang="en-US"/>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66E9DA-91D4-4B67-B87C-AA6997115D6A}" type="slidenum">
              <a:rPr lang="en-US"/>
              <a:pPr fontAlgn="base">
                <a:spcBef>
                  <a:spcPct val="0"/>
                </a:spcBef>
                <a:spcAft>
                  <a:spcPct val="0"/>
                </a:spcAft>
              </a:pPr>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332E417-50C9-4FF1-9FB0-72960555FFAF}" type="slidenum">
              <a:rPr lang="en-US"/>
              <a:pPr fontAlgn="base">
                <a:spcBef>
                  <a:spcPct val="0"/>
                </a:spcBef>
                <a:spcAft>
                  <a:spcPct val="0"/>
                </a:spcAft>
              </a:pPr>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-#2- a resume that has consistent formatting shows your attention to detail </a:t>
            </a:r>
          </a:p>
          <a:p>
            <a:pPr>
              <a:spcBef>
                <a:spcPct val="0"/>
              </a:spcBef>
            </a:pPr>
            <a:r>
              <a:rPr lang="en-US" dirty="0"/>
              <a:t>-#3- colored or patterned paper do not scan, fax or copy well </a:t>
            </a:r>
          </a:p>
          <a:p>
            <a:pPr>
              <a:spcBef>
                <a:spcPct val="0"/>
              </a:spcBef>
            </a:pPr>
            <a:endParaRPr lang="en-US" dirty="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4C8106-12F2-412F-BFE6-AC813176A06F}" type="slidenum">
              <a:rPr lang="en-US"/>
              <a:pPr fontAlgn="base">
                <a:spcBef>
                  <a:spcPct val="0"/>
                </a:spcBef>
                <a:spcAft>
                  <a:spcPct val="0"/>
                </a:spcAft>
              </a:pPr>
              <a:t>32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-#6- listing accomplishments/contributions can be listed alone or included in the job duty description. After listing your job duty, list an accomplishment for that particular job duty. Strive to list accomplishments that can be quantified (example on next slide)</a:t>
            </a:r>
          </a:p>
          <a:p>
            <a:pPr>
              <a:spcBef>
                <a:spcPct val="0"/>
              </a:spcBef>
            </a:pPr>
            <a:endParaRPr lang="en-US"/>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51BD15F-B031-46EA-956D-6B59904CAEE8}" type="slidenum">
              <a:rPr lang="en-US"/>
              <a:pPr fontAlgn="base">
                <a:spcBef>
                  <a:spcPct val="0"/>
                </a:spcBef>
                <a:spcAft>
                  <a:spcPct val="0"/>
                </a:spcAft>
              </a:pPr>
              <a:t>33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AD2C252-2192-4F85-B1A0-D83E56A0AA5E}" type="slidenum">
              <a:rPr lang="en-US" smtClean="0"/>
              <a:pPr>
                <a:defRPr/>
              </a:pPr>
              <a:t>34</a:t>
            </a:fld>
            <a:endParaRPr lang="en-US"/>
          </a:p>
        </p:txBody>
      </p:sp>
    </p:spTree>
    <p:extLst>
      <p:ext uri="{BB962C8B-B14F-4D97-AF65-F5344CB8AC3E}">
        <p14:creationId xmlns:p14="http://schemas.microsoft.com/office/powerpoint/2010/main" val="2130410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a:solidFill>
                  <a:schemeClr val="tx1"/>
                </a:solidFill>
                <a:latin typeface="+mn-lt"/>
                <a:ea typeface="+mn-ea"/>
                <a:cs typeface="+mn-cs"/>
              </a:rPr>
              <a:t>* List references on a separate sheet of paper; same format (font style/size) as resume</a:t>
            </a:r>
          </a:p>
          <a:p>
            <a:pPr lvl="0"/>
            <a:r>
              <a:rPr lang="en-US" sz="1200" kern="1200" dirty="0">
                <a:solidFill>
                  <a:schemeClr val="tx1"/>
                </a:solidFill>
                <a:latin typeface="+mn-lt"/>
                <a:ea typeface="+mn-ea"/>
                <a:cs typeface="+mn-cs"/>
              </a:rPr>
              <a:t>* Have a least 3 references</a:t>
            </a:r>
          </a:p>
          <a:p>
            <a:pPr lvl="0"/>
            <a:r>
              <a:rPr lang="en-US" sz="1200" kern="1200" dirty="0">
                <a:solidFill>
                  <a:schemeClr val="tx1"/>
                </a:solidFill>
                <a:latin typeface="+mn-lt"/>
                <a:ea typeface="+mn-ea"/>
                <a:cs typeface="+mn-cs"/>
              </a:rPr>
              <a:t>* Know references current contact info: name, job title, how long you have known them, phone number, address (work or home) and email address</a:t>
            </a:r>
          </a:p>
          <a:p>
            <a:pPr lvl="0">
              <a:buFont typeface="Arial" charset="0"/>
              <a:buChar char="•"/>
            </a:pPr>
            <a:r>
              <a:rPr lang="en-US" sz="1200" kern="1200" dirty="0">
                <a:solidFill>
                  <a:schemeClr val="tx1"/>
                </a:solidFill>
                <a:latin typeface="+mn-lt"/>
                <a:ea typeface="+mn-ea"/>
                <a:cs typeface="+mn-cs"/>
              </a:rPr>
              <a:t>Send your references a copy of your latest resume and the job description you interviewed for (if possible)</a:t>
            </a:r>
          </a:p>
          <a:p>
            <a:pPr lvl="0">
              <a:buFont typeface="Arial" charset="0"/>
              <a:buNone/>
            </a:pPr>
            <a:r>
              <a:rPr lang="en-US" sz="1200" b="1" kern="1200" dirty="0">
                <a:solidFill>
                  <a:schemeClr val="tx1"/>
                </a:solidFill>
                <a:latin typeface="+mn-lt"/>
                <a:ea typeface="+mn-ea"/>
                <a:cs typeface="+mn-cs"/>
              </a:rPr>
              <a:t>*</a:t>
            </a:r>
            <a:r>
              <a:rPr lang="en-US" sz="1200" b="1" kern="1200" baseline="0" dirty="0">
                <a:solidFill>
                  <a:schemeClr val="tx1"/>
                </a:solidFill>
                <a:latin typeface="+mn-lt"/>
                <a:ea typeface="+mn-ea"/>
                <a:cs typeface="+mn-cs"/>
              </a:rPr>
              <a:t> Know what time reference can be reached/contacted .</a:t>
            </a:r>
            <a:endParaRPr lang="en-US" sz="12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AD2C252-2192-4F85-B1A0-D83E56A0AA5E}" type="slidenum">
              <a:rPr lang="en-US" smtClean="0"/>
              <a:pPr>
                <a:defRPr/>
              </a:pPr>
              <a:t>37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A2E353-5CBE-4F27-A949-DF6CF1300B8D}"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pPr>
              <a:defRPr/>
            </a:pPr>
            <a:fld id="{2CBC2837-36B6-483F-A2A8-7E781641C281}" type="datetimeFigureOut">
              <a:rPr lang="en-US" smtClean="0"/>
              <a:pPr>
                <a:defRPr/>
              </a:pPr>
              <a:t>6/3/2024</a:t>
            </a:fld>
            <a:endParaRPr lang="en-US"/>
          </a:p>
        </p:txBody>
      </p:sp>
      <p:sp>
        <p:nvSpPr>
          <p:cNvPr id="5" name="Footer Placeholder 4"/>
          <p:cNvSpPr>
            <a:spLocks noGrp="1"/>
          </p:cNvSpPr>
          <p:nvPr>
            <p:ph type="ftr" sz="quarter" idx="11"/>
          </p:nvPr>
        </p:nvSpPr>
        <p:spPr>
          <a:xfrm>
            <a:off x="533401" y="5936189"/>
            <a:ext cx="4021666" cy="365125"/>
          </a:xfrm>
        </p:spPr>
        <p:txBody>
          <a:bodyPr/>
          <a:lstStyle/>
          <a:p>
            <a:pPr>
              <a:defRPr/>
            </a:pPr>
            <a:endParaRPr lang="en-US"/>
          </a:p>
        </p:txBody>
      </p:sp>
      <p:sp>
        <p:nvSpPr>
          <p:cNvPr id="6" name="Slide Number Placeholder 5"/>
          <p:cNvSpPr>
            <a:spLocks noGrp="1"/>
          </p:cNvSpPr>
          <p:nvPr>
            <p:ph type="sldNum" sz="quarter" idx="12"/>
          </p:nvPr>
        </p:nvSpPr>
        <p:spPr>
          <a:xfrm>
            <a:off x="7010399" y="2750337"/>
            <a:ext cx="1370293" cy="1356442"/>
          </a:xfrm>
        </p:spPr>
        <p:txBody>
          <a:bodyPr/>
          <a:lstStyle/>
          <a:p>
            <a:pPr>
              <a:defRPr/>
            </a:pPr>
            <a:fld id="{D2698688-102A-4D78-88FD-D784AD93AB95}" type="slidenum">
              <a:rPr lang="en-US" smtClean="0"/>
              <a:pPr>
                <a:defRPr/>
              </a:pPr>
              <a:t>‹#›</a:t>
            </a:fld>
            <a:endParaRPr lang="en-US"/>
          </a:p>
        </p:txBody>
      </p:sp>
    </p:spTree>
    <p:extLst>
      <p:ext uri="{BB962C8B-B14F-4D97-AF65-F5344CB8AC3E}">
        <p14:creationId xmlns:p14="http://schemas.microsoft.com/office/powerpoint/2010/main" val="3535727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BFC783A-B49A-46C2-8E54-63E60FA356AA}" type="datetimeFigureOut">
              <a:rPr lang="en-US" smtClean="0"/>
              <a:pPr>
                <a:defRPr/>
              </a:pPr>
              <a:t>6/3/2024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0BC60B2-591C-4EA0-94D3-98E4BB9464E3}" type="slidenum">
              <a:rPr lang="en-US" smtClean="0"/>
              <a:pPr>
                <a:defRPr/>
              </a:pPr>
              <a:t>‹#›</a:t>
            </a:fld>
            <a:endParaRPr lang="en-US"/>
          </a:p>
        </p:txBody>
      </p:sp>
    </p:spTree>
    <p:extLst>
      <p:ext uri="{BB962C8B-B14F-4D97-AF65-F5344CB8AC3E}">
        <p14:creationId xmlns:p14="http://schemas.microsoft.com/office/powerpoint/2010/main" val="3363402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65810" y="5936188"/>
            <a:ext cx="2057400" cy="365125"/>
          </a:xfrm>
        </p:spPr>
        <p:txBody>
          <a:bodyPr/>
          <a:lstStyle/>
          <a:p>
            <a:pPr>
              <a:defRPr/>
            </a:pPr>
            <a:fld id="{A7E10B5B-8192-4713-B264-F53818BAD8CD}" type="datetimeFigureOut">
              <a:rPr lang="en-US" smtClean="0"/>
              <a:pPr>
                <a:defRPr/>
              </a:pPr>
              <a:t>6/3/2024</a:t>
            </a:fld>
            <a:endParaRPr lang="en-US"/>
          </a:p>
        </p:txBody>
      </p:sp>
      <p:sp>
        <p:nvSpPr>
          <p:cNvPr id="5" name="Footer Placeholder 4"/>
          <p:cNvSpPr>
            <a:spLocks noGrp="1"/>
          </p:cNvSpPr>
          <p:nvPr>
            <p:ph type="ftr" sz="quarter" idx="11"/>
          </p:nvPr>
        </p:nvSpPr>
        <p:spPr>
          <a:xfrm>
            <a:off x="533400" y="5936189"/>
            <a:ext cx="4834673" cy="365125"/>
          </a:xfrm>
        </p:spPr>
        <p:txBody>
          <a:bodyPr/>
          <a:lstStyle/>
          <a:p>
            <a:pPr>
              <a:defRPr/>
            </a:pPr>
            <a:endParaRPr lang="en-US"/>
          </a:p>
        </p:txBody>
      </p:sp>
      <p:sp>
        <p:nvSpPr>
          <p:cNvPr id="6" name="Slide Number Placeholder 5"/>
          <p:cNvSpPr>
            <a:spLocks noGrp="1"/>
          </p:cNvSpPr>
          <p:nvPr>
            <p:ph type="sldNum" sz="quarter" idx="12"/>
          </p:nvPr>
        </p:nvSpPr>
        <p:spPr>
          <a:xfrm>
            <a:off x="7856438" y="2869896"/>
            <a:ext cx="1149836" cy="1090789"/>
          </a:xfrm>
        </p:spPr>
        <p:txBody>
          <a:bodyPr/>
          <a:lstStyle/>
          <a:p>
            <a:pPr>
              <a:defRPr/>
            </a:pPr>
            <a:fld id="{344571C1-E3D0-42B7-90E2-F04AF13C9A39}" type="slidenum">
              <a:rPr lang="en-US" smtClean="0"/>
              <a:pPr>
                <a:defRPr/>
              </a:pPr>
              <a:t>‹#›</a:t>
            </a:fld>
            <a:endParaRPr lang="en-US"/>
          </a:p>
        </p:txBody>
      </p:sp>
    </p:spTree>
    <p:extLst>
      <p:ext uri="{BB962C8B-B14F-4D97-AF65-F5344CB8AC3E}">
        <p14:creationId xmlns:p14="http://schemas.microsoft.com/office/powerpoint/2010/main" val="423383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831E75B-5A41-4F34-B659-AA0F921EFD48}" type="datetimeFigureOut">
              <a:rPr lang="en-US" smtClean="0"/>
              <a:pPr>
                <a:defRPr/>
              </a:pPr>
              <a:t>6/3/2024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4F2AA53-5956-4D5E-AE5A-14F563581774}" type="slidenum">
              <a:rPr lang="en-US" smtClean="0"/>
              <a:pPr>
                <a:defRPr/>
              </a:pPr>
              <a:t>‹#›</a:t>
            </a:fld>
            <a:endParaRPr lang="en-US"/>
          </a:p>
        </p:txBody>
      </p:sp>
    </p:spTree>
    <p:extLst>
      <p:ext uri="{BB962C8B-B14F-4D97-AF65-F5344CB8AC3E}">
        <p14:creationId xmlns:p14="http://schemas.microsoft.com/office/powerpoint/2010/main" val="32574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6CF2E9E-4A04-4109-BDA4-3E4FF4DF62A1}" type="datetimeFigureOut">
              <a:rPr lang="en-US" smtClean="0"/>
              <a:pPr>
                <a:defRPr/>
              </a:pPr>
              <a:t>6/3/2024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ED8BD1F-586F-4575-A7B0-AF2D64DD86B9}" type="slidenum">
              <a:rPr lang="en-US" smtClean="0"/>
              <a:pPr>
                <a:defRPr/>
              </a:pPr>
              <a:t>‹#›</a:t>
            </a:fld>
            <a:endParaRPr lang="en-US"/>
          </a:p>
        </p:txBody>
      </p:sp>
    </p:spTree>
    <p:extLst>
      <p:ext uri="{BB962C8B-B14F-4D97-AF65-F5344CB8AC3E}">
        <p14:creationId xmlns:p14="http://schemas.microsoft.com/office/powerpoint/2010/main" val="2006476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9C3BBE2-02B8-46E2-A683-7C7893F8F0B2}" type="datetimeFigureOut">
              <a:rPr lang="en-US" smtClean="0"/>
              <a:pPr>
                <a:defRPr/>
              </a:pPr>
              <a:t>6/3/2024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4E2A1E5-E5DE-4C70-9B07-489DF490222B}" type="slidenum">
              <a:rPr lang="en-US" smtClean="0"/>
              <a:pPr>
                <a:defRPr/>
              </a:pPr>
              <a:t>‹#›</a:t>
            </a:fld>
            <a:endParaRPr lang="en-US"/>
          </a:p>
        </p:txBody>
      </p:sp>
    </p:spTree>
    <p:extLst>
      <p:ext uri="{BB962C8B-B14F-4D97-AF65-F5344CB8AC3E}">
        <p14:creationId xmlns:p14="http://schemas.microsoft.com/office/powerpoint/2010/main" val="2412005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fld id="{C45BF4FE-F46F-4ABC-AC18-A66896FDCA0D}" type="datetimeFigureOut">
              <a:rPr lang="en-US" smtClean="0"/>
              <a:pPr>
                <a:defRPr/>
              </a:pPr>
              <a:t>6/3/2024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8DFA8DF-18DF-4CB1-818C-DB5EF8666FB8}" type="slidenum">
              <a:rPr lang="en-US" smtClean="0"/>
              <a:pPr>
                <a:defRPr/>
              </a:pPr>
              <a:t>‹#›</a:t>
            </a:fld>
            <a:endParaRPr lang="en-US"/>
          </a:p>
        </p:txBody>
      </p:sp>
    </p:spTree>
    <p:extLst>
      <p:ext uri="{BB962C8B-B14F-4D97-AF65-F5344CB8AC3E}">
        <p14:creationId xmlns:p14="http://schemas.microsoft.com/office/powerpoint/2010/main" val="2166281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26B14521-625C-4141-ACB8-3DD57E980B28}" type="datetimeFigureOut">
              <a:rPr lang="en-US" smtClean="0"/>
              <a:pPr>
                <a:defRPr/>
              </a:pPr>
              <a:t>6/3/2024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B639155-787C-443B-8BF8-821014CE95C4}" type="slidenum">
              <a:rPr lang="en-US" smtClean="0"/>
              <a:pPr>
                <a:defRPr/>
              </a:pPr>
              <a:t>‹#›</a:t>
            </a:fld>
            <a:endParaRPr lang="en-US"/>
          </a:p>
        </p:txBody>
      </p:sp>
    </p:spTree>
    <p:extLst>
      <p:ext uri="{BB962C8B-B14F-4D97-AF65-F5344CB8AC3E}">
        <p14:creationId xmlns:p14="http://schemas.microsoft.com/office/powerpoint/2010/main" val="1694259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F4DE75C4-372A-4777-90DB-31DDB975FD67}" type="datetimeFigureOut">
              <a:rPr lang="en-US" smtClean="0"/>
              <a:pPr>
                <a:defRPr/>
              </a:pPr>
              <a:t>6/3/2024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C139EB9-9784-4F5A-ACB8-8A41C8A3F47B}" type="slidenum">
              <a:rPr lang="en-US" smtClean="0"/>
              <a:pPr>
                <a:defRPr/>
              </a:pPr>
              <a:t>‹#›</a:t>
            </a:fld>
            <a:endParaRPr lang="en-US"/>
          </a:p>
        </p:txBody>
      </p:sp>
    </p:spTree>
    <p:extLst>
      <p:ext uri="{BB962C8B-B14F-4D97-AF65-F5344CB8AC3E}">
        <p14:creationId xmlns:p14="http://schemas.microsoft.com/office/powerpoint/2010/main" val="707360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4FC34E3-279A-40AB-B405-77C2956C23C9}" type="datetimeFigureOut">
              <a:rPr lang="en-US" smtClean="0"/>
              <a:pPr>
                <a:defRPr/>
              </a:pPr>
              <a:t>6/3/2024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310"/>
            <a:ext cx="1149836" cy="1090789"/>
          </a:xfrm>
        </p:spPr>
        <p:txBody>
          <a:bodyPr/>
          <a:lstStyle/>
          <a:p>
            <a:pPr>
              <a:defRPr/>
            </a:pPr>
            <a:fld id="{040E2AE0-C3C0-4D90-9893-648E4E44D45A}" type="slidenum">
              <a:rPr lang="en-US" smtClean="0"/>
              <a:pPr>
                <a:defRPr/>
              </a:pPr>
              <a:t>‹#›</a:t>
            </a:fld>
            <a:endParaRPr lang="en-US"/>
          </a:p>
        </p:txBody>
      </p:sp>
    </p:spTree>
    <p:extLst>
      <p:ext uri="{BB962C8B-B14F-4D97-AF65-F5344CB8AC3E}">
        <p14:creationId xmlns:p14="http://schemas.microsoft.com/office/powerpoint/2010/main" val="3116696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4FC34E3-279A-40AB-B405-77C2956C23C9}" type="datetimeFigureOut">
              <a:rPr lang="en-US" smtClean="0"/>
              <a:pPr>
                <a:defRPr/>
              </a:pPr>
              <a:t>6/3/2024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616"/>
            <a:ext cx="1149836" cy="1090789"/>
          </a:xfrm>
        </p:spPr>
        <p:txBody>
          <a:bodyPr/>
          <a:lstStyle/>
          <a:p>
            <a:pPr>
              <a:defRPr/>
            </a:pPr>
            <a:fld id="{040E2AE0-C3C0-4D90-9893-648E4E44D45A}" type="slidenum">
              <a:rPr lang="en-US" smtClean="0"/>
              <a:pPr>
                <a:defRPr/>
              </a:pPr>
              <a:t>‹#›</a:t>
            </a:fld>
            <a:endParaRPr lang="en-US"/>
          </a:p>
        </p:txBody>
      </p:sp>
    </p:spTree>
    <p:extLst>
      <p:ext uri="{BB962C8B-B14F-4D97-AF65-F5344CB8AC3E}">
        <p14:creationId xmlns:p14="http://schemas.microsoft.com/office/powerpoint/2010/main" val="131511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4FC34E3-279A-40AB-B405-77C2956C23C9}" type="datetimeFigureOut">
              <a:rPr lang="en-US" smtClean="0"/>
              <a:pPr>
                <a:defRPr/>
              </a:pPr>
              <a:t>6/3/2024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pPr>
              <a:defRPr/>
            </a:pPr>
            <a:fld id="{040E2AE0-C3C0-4D90-9893-648E4E44D45A}" type="slidenum">
              <a:rPr lang="en-US" smtClean="0"/>
              <a:pPr>
                <a:defRPr/>
              </a:pPr>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889991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4FC34E3-279A-40AB-B405-77C2956C23C9}" type="datetimeFigureOut">
              <a:rPr lang="en-US" smtClean="0"/>
              <a:pPr>
                <a:defRPr/>
              </a:pPr>
              <a:t>6/3/2024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pPr>
              <a:defRPr/>
            </a:pPr>
            <a:fld id="{040E2AE0-C3C0-4D90-9893-648E4E44D45A}" type="slidenum">
              <a:rPr lang="en-US" smtClean="0"/>
              <a:pPr>
                <a:defRPr/>
              </a:pPr>
              <a:t>‹#›</a:t>
            </a:fld>
            <a:endParaRPr lang="en-US"/>
          </a:p>
        </p:txBody>
      </p:sp>
    </p:spTree>
    <p:extLst>
      <p:ext uri="{BB962C8B-B14F-4D97-AF65-F5344CB8AC3E}">
        <p14:creationId xmlns:p14="http://schemas.microsoft.com/office/powerpoint/2010/main" val="466154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fld id="{54FC34E3-279A-40AB-B405-77C2956C23C9}" type="datetimeFigureOut">
              <a:rPr lang="en-US" smtClean="0"/>
              <a:pPr>
                <a:defRPr/>
              </a:pPr>
              <a:t>6/3/2024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40E2AE0-C3C0-4D90-9893-648E4E44D45A}" type="slidenum">
              <a:rPr lang="en-US" smtClean="0"/>
              <a:pPr>
                <a:defRPr/>
              </a:pPr>
              <a:t>‹#›</a:t>
            </a:fld>
            <a:endParaRPr lang="en-US"/>
          </a:p>
        </p:txBody>
      </p:sp>
    </p:spTree>
    <p:extLst>
      <p:ext uri="{BB962C8B-B14F-4D97-AF65-F5344CB8AC3E}">
        <p14:creationId xmlns:p14="http://schemas.microsoft.com/office/powerpoint/2010/main" val="2247671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fld id="{54FC34E3-279A-40AB-B405-77C2956C23C9}" type="datetimeFigureOut">
              <a:rPr lang="en-US" smtClean="0"/>
              <a:pPr>
                <a:defRPr/>
              </a:pPr>
              <a:t>6/3/2024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40E2AE0-C3C0-4D90-9893-648E4E44D45A}" type="slidenum">
              <a:rPr lang="en-US" smtClean="0"/>
              <a:pPr>
                <a:defRPr/>
              </a:pPr>
              <a:t>‹#›</a:t>
            </a:fld>
            <a:endParaRPr lang="en-US"/>
          </a:p>
        </p:txBody>
      </p:sp>
    </p:spTree>
    <p:extLst>
      <p:ext uri="{BB962C8B-B14F-4D97-AF65-F5344CB8AC3E}">
        <p14:creationId xmlns:p14="http://schemas.microsoft.com/office/powerpoint/2010/main" val="970491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B04C7BC-5CC2-48BC-B244-B8C5ACA449E8}" type="datetimeFigureOut">
              <a:rPr lang="en-US" smtClean="0"/>
              <a:pPr>
                <a:defRPr/>
              </a:pPr>
              <a:t>6/3/2024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70FB79A-BBDE-4EF8-A889-4000F9F588B7}" type="slidenum">
              <a:rPr lang="en-US" smtClean="0"/>
              <a:pPr>
                <a:defRPr/>
              </a:pPr>
              <a:t>‹#›</a:t>
            </a:fld>
            <a:endParaRPr lang="en-US"/>
          </a:p>
        </p:txBody>
      </p:sp>
    </p:spTree>
    <p:extLst>
      <p:ext uri="{BB962C8B-B14F-4D97-AF65-F5344CB8AC3E}">
        <p14:creationId xmlns:p14="http://schemas.microsoft.com/office/powerpoint/2010/main" val="1752974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bwMode="ltGray">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pPr>
              <a:defRPr/>
            </a:pPr>
            <a:fld id="{938184E7-CE42-4110-814A-F630FA1D944B}" type="datetimeFigureOut">
              <a:rPr lang="en-US" smtClean="0"/>
              <a:pPr>
                <a:defRPr/>
              </a:pPr>
              <a:t>6/3/2024</a:t>
            </a:fld>
            <a:endParaRPr lang="en-US"/>
          </a:p>
        </p:txBody>
      </p:sp>
      <p:sp>
        <p:nvSpPr>
          <p:cNvPr id="5" name="Footer Placeholder 4"/>
          <p:cNvSpPr>
            <a:spLocks noGrp="1"/>
          </p:cNvSpPr>
          <p:nvPr>
            <p:ph type="ftr" sz="quarter" idx="11"/>
          </p:nvPr>
        </p:nvSpPr>
        <p:spPr>
          <a:xfrm>
            <a:off x="510241" y="5936189"/>
            <a:ext cx="4518959" cy="365125"/>
          </a:xfrm>
        </p:spPr>
        <p:txBody>
          <a:bodyPr/>
          <a:lstStyle/>
          <a:p>
            <a:pPr>
              <a:defRPr/>
            </a:pPr>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pPr>
              <a:defRPr/>
            </a:pPr>
            <a:fld id="{B2183C60-E96C-46D1-BDF0-077A8A5D0545}" type="slidenum">
              <a:rPr lang="en-US" smtClean="0"/>
              <a:pPr>
                <a:defRPr/>
              </a:pPr>
              <a:t>‹#›</a:t>
            </a:fld>
            <a:endParaRPr lang="en-US"/>
          </a:p>
        </p:txBody>
      </p:sp>
    </p:spTree>
    <p:extLst>
      <p:ext uri="{BB962C8B-B14F-4D97-AF65-F5344CB8AC3E}">
        <p14:creationId xmlns:p14="http://schemas.microsoft.com/office/powerpoint/2010/main" val="3759526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54FC34E3-279A-40AB-B405-77C2956C23C9}" type="datetimeFigureOut">
              <a:rPr lang="en-US" smtClean="0"/>
              <a:pPr>
                <a:defRPr/>
              </a:pPr>
              <a:t>6/3/2024</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pPr>
              <a:defRPr/>
            </a:pPr>
            <a:fld id="{040E2AE0-C3C0-4D90-9893-648E4E44D45A}" type="slidenum">
              <a:rPr lang="en-US" smtClean="0"/>
              <a:pPr>
                <a:defRPr/>
              </a:pPr>
              <a:t>‹#›</a:t>
            </a:fld>
            <a:endParaRPr lang="en-US"/>
          </a:p>
        </p:txBody>
      </p:sp>
    </p:spTree>
    <p:extLst>
      <p:ext uri="{BB962C8B-B14F-4D97-AF65-F5344CB8AC3E}">
        <p14:creationId xmlns:p14="http://schemas.microsoft.com/office/powerpoint/2010/main" val="2749263622"/>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hyperlink" Target="https://www.mynextmove.org/explore/ip"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www.businessinsider.com/heres-what-recruiters-look-at-during-the-6-seconds-they-spend-on-your-resume-2012-4?utm_source=twbutton&amp;utm_medium=social&amp;utm_campaign=careers"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skillsyncer.com/" TargetMode="External"/><Relationship Id="rId2" Type="http://schemas.openxmlformats.org/officeDocument/2006/relationships/hyperlink" Target="https://cultivatedculture.com/resume-scanner/" TargetMode="External"/><Relationship Id="rId1" Type="http://schemas.openxmlformats.org/officeDocument/2006/relationships/slideLayout" Target="../slideLayouts/slideLayout6.xml"/><Relationship Id="rId4" Type="http://schemas.openxmlformats.org/officeDocument/2006/relationships/hyperlink" Target="https://www.jobscan.co/"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s://www.wordcloud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google.com/" TargetMode="External"/><Relationship Id="rId2" Type="http://schemas.openxmlformats.org/officeDocument/2006/relationships/hyperlink" Target="http://www.onetonline.org/" TargetMode="External"/><Relationship Id="rId1" Type="http://schemas.openxmlformats.org/officeDocument/2006/relationships/slideLayout" Target="../slideLayouts/slideLayout7.xml"/><Relationship Id="rId4" Type="http://schemas.openxmlformats.org/officeDocument/2006/relationships/hyperlink" Target="http://www.careeronestop.org/"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152401" y="1524000"/>
            <a:ext cx="8839200" cy="990600"/>
          </a:xfrm>
        </p:spPr>
        <p:txBody>
          <a:bodyPr rtlCol="0">
            <a:noAutofit/>
          </a:bodyPr>
          <a:lstStyle/>
          <a:p>
            <a:pPr fontAlgn="auto">
              <a:spcBef>
                <a:spcPts val="0"/>
              </a:spcBef>
              <a:spcAft>
                <a:spcPts val="0"/>
              </a:spcAft>
              <a:defRPr/>
            </a:pPr>
            <a:r>
              <a:rPr lang="en-US" sz="4800" b="1" kern="0" dirty="0"/>
              <a:t>Resume Writing</a:t>
            </a:r>
          </a:p>
        </p:txBody>
      </p:sp>
      <p:sp>
        <p:nvSpPr>
          <p:cNvPr id="5" name="TextBox 4"/>
          <p:cNvSpPr txBox="1"/>
          <p:nvPr/>
        </p:nvSpPr>
        <p:spPr>
          <a:xfrm>
            <a:off x="152400" y="5638800"/>
            <a:ext cx="8686800" cy="584775"/>
          </a:xfrm>
          <a:prstGeom prst="rect">
            <a:avLst/>
          </a:prstGeom>
          <a:noFill/>
        </p:spPr>
        <p:txBody>
          <a:bodyPr wrap="square" rtlCol="0">
            <a:spAutoFit/>
          </a:bodyPr>
          <a:lstStyle/>
          <a:p>
            <a:pPr algn="ctr">
              <a:tabLst>
                <a:tab pos="8229600" algn="r"/>
              </a:tabLst>
            </a:pPr>
            <a:r>
              <a:rPr lang="en-US" sz="800" dirty="0"/>
              <a:t>Equal Opportunity Employer/Program - Auxiliary aids and services are available upon request to individuals with disabilities. Any individual with a disability may request accommodations by contacting the Disability Resource Coordinator at the Workforce Centers, 316-771-6800, TDD: 711 or 1-800-766-3777, (mfink@workforce-ks.com). Requests should be made at least five (5) working days in advance of the event. </a:t>
            </a:r>
          </a:p>
          <a:p>
            <a:pPr algn="ctr">
              <a:tabLst>
                <a:tab pos="8229600" algn="r"/>
              </a:tabLst>
            </a:pPr>
            <a:r>
              <a:rPr lang="en-US" sz="800" dirty="0"/>
              <a:t>	Issued</a:t>
            </a:r>
          </a:p>
        </p:txBody>
      </p:sp>
      <p:pic>
        <p:nvPicPr>
          <p:cNvPr id="3" name="Picture 2"/>
          <p:cNvPicPr>
            <a:picLocks noChangeAspect="1"/>
          </p:cNvPicPr>
          <p:nvPr/>
        </p:nvPicPr>
        <p:blipFill>
          <a:blip r:embed="rId3"/>
          <a:stretch>
            <a:fillRect/>
          </a:stretch>
        </p:blipFill>
        <p:spPr>
          <a:xfrm>
            <a:off x="6934200" y="2667000"/>
            <a:ext cx="2057401" cy="1475638"/>
          </a:xfrm>
          <a:prstGeom prst="rect">
            <a:avLst/>
          </a:prstGeom>
        </p:spPr>
      </p:pic>
      <p:pic>
        <p:nvPicPr>
          <p:cNvPr id="10" name="Picture 9" descr="Text&#10;&#10;Description automatically generated with medium confidence">
            <a:extLst>
              <a:ext uri="{FF2B5EF4-FFF2-40B4-BE49-F238E27FC236}">
                <a16:creationId xmlns:a16="http://schemas.microsoft.com/office/drawing/2014/main" id="{3B8D25F9-CF9F-33D8-B5AB-8F4DE84B6A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079" y="2686810"/>
            <a:ext cx="6251461" cy="14843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B084A-E792-4A37-9C55-D94EE7CFE1AE}"/>
              </a:ext>
            </a:extLst>
          </p:cNvPr>
          <p:cNvSpPr>
            <a:spLocks noGrp="1"/>
          </p:cNvSpPr>
          <p:nvPr>
            <p:ph type="title"/>
          </p:nvPr>
        </p:nvSpPr>
        <p:spPr/>
        <p:txBody>
          <a:bodyPr/>
          <a:lstStyle/>
          <a:p>
            <a:r>
              <a:rPr lang="en-US" dirty="0"/>
              <a:t>Goals </a:t>
            </a:r>
          </a:p>
        </p:txBody>
      </p:sp>
      <p:sp>
        <p:nvSpPr>
          <p:cNvPr id="3" name="Content Placeholder 2">
            <a:extLst>
              <a:ext uri="{FF2B5EF4-FFF2-40B4-BE49-F238E27FC236}">
                <a16:creationId xmlns:a16="http://schemas.microsoft.com/office/drawing/2014/main" id="{533F5B42-D540-48EF-B6EE-5AF21E235227}"/>
              </a:ext>
            </a:extLst>
          </p:cNvPr>
          <p:cNvSpPr>
            <a:spLocks noGrp="1"/>
          </p:cNvSpPr>
          <p:nvPr>
            <p:ph idx="1"/>
          </p:nvPr>
        </p:nvSpPr>
        <p:spPr/>
        <p:txBody>
          <a:bodyPr>
            <a:normAutofit fontScale="92500" lnSpcReduction="10000"/>
          </a:bodyPr>
          <a:lstStyle/>
          <a:p>
            <a:r>
              <a:rPr lang="en-US" dirty="0"/>
              <a:t>To help and facilitate customers with revising, updating, and/or re-writing their resumes.</a:t>
            </a:r>
          </a:p>
          <a:p>
            <a:r>
              <a:rPr lang="en-US" dirty="0"/>
              <a:t>Know what goes in a resume and what does not.</a:t>
            </a:r>
          </a:p>
          <a:p>
            <a:r>
              <a:rPr lang="en-US" dirty="0"/>
              <a:t>Find out what resume format works for what type of work experience </a:t>
            </a:r>
          </a:p>
          <a:p>
            <a:r>
              <a:rPr lang="en-US" dirty="0"/>
              <a:t>The dos and don’ts of resume writing. </a:t>
            </a:r>
          </a:p>
          <a:p>
            <a:r>
              <a:rPr lang="en-US" dirty="0"/>
              <a:t>Introduce yourself and the resources available to your client.</a:t>
            </a:r>
          </a:p>
          <a:p>
            <a:r>
              <a:rPr lang="en-US" dirty="0"/>
              <a:t>Use your Workforce Services staff</a:t>
            </a:r>
          </a:p>
          <a:p>
            <a:r>
              <a:rPr lang="en-US" dirty="0"/>
              <a:t>To help client get a job.</a:t>
            </a:r>
          </a:p>
        </p:txBody>
      </p:sp>
    </p:spTree>
    <p:extLst>
      <p:ext uri="{BB962C8B-B14F-4D97-AF65-F5344CB8AC3E}">
        <p14:creationId xmlns:p14="http://schemas.microsoft.com/office/powerpoint/2010/main" val="2151015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04800" y="988897"/>
            <a:ext cx="7499350" cy="609600"/>
          </a:xfrm>
          <a:prstGeom prst="rect">
            <a:avLst/>
          </a:prstGeom>
        </p:spPr>
        <p:txBody>
          <a:bodyPr anchor="ctr">
            <a:no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Steps to Making a Great Resume</a:t>
            </a:r>
          </a:p>
        </p:txBody>
      </p:sp>
      <p:sp>
        <p:nvSpPr>
          <p:cNvPr id="5124" name="Rectangle 3"/>
          <p:cNvSpPr txBox="1">
            <a:spLocks noChangeArrowheads="1"/>
          </p:cNvSpPr>
          <p:nvPr/>
        </p:nvSpPr>
        <p:spPr bwMode="auto">
          <a:xfrm>
            <a:off x="381000" y="2152650"/>
            <a:ext cx="8172450" cy="4419600"/>
          </a:xfrm>
          <a:prstGeom prst="rect">
            <a:avLst/>
          </a:prstGeom>
          <a:noFill/>
          <a:ln w="9525">
            <a:noFill/>
            <a:miter lim="800000"/>
            <a:headEnd/>
            <a:tailEnd/>
          </a:ln>
        </p:spPr>
        <p:txBody>
          <a:bodyPr/>
          <a:lstStyle/>
          <a:p>
            <a:pPr marL="457200" indent="-457200">
              <a:spcBef>
                <a:spcPts val="600"/>
              </a:spcBef>
              <a:buClr>
                <a:schemeClr val="tx1"/>
              </a:buClr>
              <a:buSzPct val="100000"/>
              <a:buFontTx/>
              <a:buAutoNum type="arabicPeriod"/>
            </a:pPr>
            <a:r>
              <a:rPr lang="en-US" sz="2400" dirty="0">
                <a:latin typeface="+mn-lt"/>
              </a:rPr>
              <a:t>Organize all their information.</a:t>
            </a:r>
          </a:p>
          <a:p>
            <a:pPr marL="457200" indent="-457200">
              <a:spcBef>
                <a:spcPts val="600"/>
              </a:spcBef>
              <a:buClr>
                <a:schemeClr val="tx1"/>
              </a:buClr>
              <a:buSzPct val="100000"/>
              <a:buFontTx/>
              <a:buAutoNum type="arabicPeriod"/>
            </a:pPr>
            <a:endParaRPr lang="en-US" sz="2400" dirty="0">
              <a:latin typeface="+mn-lt"/>
            </a:endParaRPr>
          </a:p>
          <a:p>
            <a:pPr marL="457200" indent="-457200">
              <a:spcBef>
                <a:spcPts val="600"/>
              </a:spcBef>
              <a:buClr>
                <a:schemeClr val="tx1"/>
              </a:buClr>
              <a:buSzPct val="100000"/>
              <a:buFontTx/>
              <a:buAutoNum type="arabicPeriod"/>
            </a:pPr>
            <a:r>
              <a:rPr lang="en-US" sz="2400" dirty="0">
                <a:latin typeface="+mn-lt"/>
              </a:rPr>
              <a:t>Decide what resume format would fit their experience.</a:t>
            </a:r>
          </a:p>
          <a:p>
            <a:pPr marL="457200" indent="-457200">
              <a:spcBef>
                <a:spcPts val="600"/>
              </a:spcBef>
              <a:buClr>
                <a:schemeClr val="tx1"/>
              </a:buClr>
              <a:buSzPct val="100000"/>
              <a:buFontTx/>
              <a:buAutoNum type="arabicPeriod"/>
            </a:pPr>
            <a:endParaRPr lang="en-US" sz="2400" dirty="0">
              <a:latin typeface="+mn-lt"/>
            </a:endParaRPr>
          </a:p>
          <a:p>
            <a:pPr marL="457200" indent="-457200">
              <a:spcBef>
                <a:spcPts val="600"/>
              </a:spcBef>
              <a:buClr>
                <a:schemeClr val="tx1"/>
              </a:buClr>
              <a:buSzPct val="100000"/>
              <a:buFontTx/>
              <a:buAutoNum type="arabicPeriod"/>
            </a:pPr>
            <a:r>
              <a:rPr lang="en-US" sz="2400" dirty="0">
                <a:latin typeface="+mn-lt"/>
              </a:rPr>
              <a:t>Edit their resume for errors.</a:t>
            </a:r>
          </a:p>
          <a:p>
            <a:pPr marL="457200" indent="-457200">
              <a:spcBef>
                <a:spcPts val="600"/>
              </a:spcBef>
              <a:buClr>
                <a:schemeClr val="tx1"/>
              </a:buClr>
              <a:buSzPct val="100000"/>
              <a:buFontTx/>
              <a:buAutoNum type="arabicPeriod"/>
            </a:pPr>
            <a:endParaRPr lang="en-US" sz="2400" dirty="0">
              <a:latin typeface="+mn-lt"/>
            </a:endParaRPr>
          </a:p>
          <a:p>
            <a:pPr marL="457200" indent="-457200">
              <a:spcBef>
                <a:spcPts val="600"/>
              </a:spcBef>
              <a:buClr>
                <a:schemeClr val="tx1"/>
              </a:buClr>
              <a:buSzPct val="100000"/>
              <a:buFontTx/>
              <a:buAutoNum type="arabicPeriod"/>
            </a:pPr>
            <a:r>
              <a:rPr lang="en-US" sz="2400" dirty="0">
                <a:latin typeface="+mn-lt"/>
              </a:rPr>
              <a:t>Use bulleted lists to organize</a:t>
            </a:r>
            <a:br>
              <a:rPr lang="en-US" sz="2400" dirty="0">
                <a:latin typeface="+mn-lt"/>
              </a:rPr>
            </a:br>
            <a:r>
              <a:rPr lang="en-US" sz="2400" dirty="0">
                <a:latin typeface="+mn-lt"/>
              </a:rPr>
              <a:t>job responsibilities.</a:t>
            </a:r>
          </a:p>
          <a:p>
            <a:pPr marL="457200" indent="-457200">
              <a:spcBef>
                <a:spcPts val="600"/>
              </a:spcBef>
              <a:buClr>
                <a:schemeClr val="tx1"/>
              </a:buClr>
              <a:buSzPct val="100000"/>
              <a:buFontTx/>
              <a:buAutoNum type="arabicPeriod"/>
            </a:pPr>
            <a:r>
              <a:rPr lang="en-US" sz="2400" dirty="0">
                <a:latin typeface="+mn-lt"/>
              </a:rPr>
              <a:t>Ask questions</a:t>
            </a:r>
          </a:p>
          <a:p>
            <a:pPr>
              <a:spcBef>
                <a:spcPts val="600"/>
              </a:spcBef>
              <a:buClr>
                <a:schemeClr val="tx1"/>
              </a:buClr>
              <a:buSzPct val="100000"/>
            </a:pPr>
            <a:endParaRPr lang="en-US" dirty="0">
              <a:solidFill>
                <a:srgbClr val="000000"/>
              </a:solidFill>
              <a:latin typeface="+mn-lt"/>
            </a:endParaRPr>
          </a:p>
          <a:p>
            <a:pPr marL="457200" indent="-457200">
              <a:spcBef>
                <a:spcPts val="600"/>
              </a:spcBef>
              <a:buClr>
                <a:schemeClr val="tx1"/>
              </a:buClr>
              <a:buSzPct val="100000"/>
            </a:pPr>
            <a:endParaRPr lang="en-US" sz="3200" dirty="0">
              <a:solidFill>
                <a:srgbClr val="000000"/>
              </a:solidFill>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Basics</a:t>
            </a:r>
          </a:p>
        </p:txBody>
      </p:sp>
      <p:sp>
        <p:nvSpPr>
          <p:cNvPr id="4" name="TextBox 3"/>
          <p:cNvSpPr txBox="1"/>
          <p:nvPr/>
        </p:nvSpPr>
        <p:spPr>
          <a:xfrm>
            <a:off x="0" y="2133600"/>
            <a:ext cx="9197454" cy="523220"/>
          </a:xfrm>
          <a:prstGeom prst="rect">
            <a:avLst/>
          </a:prstGeom>
          <a:noFill/>
        </p:spPr>
        <p:txBody>
          <a:bodyPr wrap="none" rtlCol="0">
            <a:spAutoFit/>
          </a:bodyPr>
          <a:lstStyle/>
          <a:p>
            <a:r>
              <a:rPr lang="en-US" sz="2800" b="1" dirty="0"/>
              <a:t>Create a personal brand to show employers your uniqueness</a:t>
            </a:r>
          </a:p>
        </p:txBody>
      </p:sp>
      <p:sp>
        <p:nvSpPr>
          <p:cNvPr id="5" name="TextBox 4"/>
          <p:cNvSpPr txBox="1"/>
          <p:nvPr/>
        </p:nvSpPr>
        <p:spPr>
          <a:xfrm>
            <a:off x="304800" y="2738054"/>
            <a:ext cx="8489312" cy="646331"/>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Personal branding is about showing what sets your client apart from </a:t>
            </a:r>
          </a:p>
          <a:p>
            <a:r>
              <a:rPr lang="en-US" dirty="0">
                <a:latin typeface="Verdana" panose="020B0604030504040204" pitchFamily="34" charset="0"/>
                <a:ea typeface="Verdana" panose="020B0604030504040204" pitchFamily="34" charset="0"/>
              </a:rPr>
              <a:t>    others in their field.</a:t>
            </a:r>
          </a:p>
        </p:txBody>
      </p:sp>
      <p:sp>
        <p:nvSpPr>
          <p:cNvPr id="7" name="TextBox 6"/>
          <p:cNvSpPr txBox="1"/>
          <p:nvPr/>
        </p:nvSpPr>
        <p:spPr>
          <a:xfrm>
            <a:off x="685800" y="3276600"/>
            <a:ext cx="7901074" cy="584775"/>
          </a:xfrm>
          <a:prstGeom prst="rect">
            <a:avLst/>
          </a:prstGeom>
          <a:noFill/>
        </p:spPr>
        <p:txBody>
          <a:bodyPr wrap="none" rtlCol="0">
            <a:spAutoFit/>
          </a:bodyPr>
          <a:lstStyle/>
          <a:p>
            <a:pPr marL="285750" indent="-285750">
              <a:buFontTx/>
              <a:buChar char="-"/>
            </a:pPr>
            <a:r>
              <a:rPr lang="en-US" sz="1600" b="1" dirty="0">
                <a:latin typeface="Verdana" panose="020B0604030504040204" pitchFamily="34" charset="0"/>
                <a:ea typeface="Verdana" panose="020B0604030504040204" pitchFamily="34" charset="0"/>
              </a:rPr>
              <a:t>It combines the personal with the professional – the brand </a:t>
            </a:r>
          </a:p>
          <a:p>
            <a:r>
              <a:rPr lang="en-US" sz="1600" dirty="0">
                <a:latin typeface="Verdana" panose="020B0604030504040204" pitchFamily="34" charset="0"/>
                <a:ea typeface="Verdana" panose="020B0604030504040204" pitchFamily="34" charset="0"/>
              </a:rPr>
              <a:t>encompasses their skills and talents, along with their personality and style</a:t>
            </a:r>
          </a:p>
        </p:txBody>
      </p:sp>
      <p:sp>
        <p:nvSpPr>
          <p:cNvPr id="8" name="TextBox 7"/>
          <p:cNvSpPr txBox="1"/>
          <p:nvPr/>
        </p:nvSpPr>
        <p:spPr>
          <a:xfrm>
            <a:off x="304800" y="3886455"/>
            <a:ext cx="8590813" cy="1200329"/>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Having a personal brand not only helps showcase their strengths but </a:t>
            </a:r>
          </a:p>
          <a:p>
            <a:r>
              <a:rPr lang="en-US" dirty="0">
                <a:latin typeface="Verdana" panose="020B0604030504040204" pitchFamily="34" charset="0"/>
                <a:ea typeface="Verdana" panose="020B0604030504040204" pitchFamily="34" charset="0"/>
              </a:rPr>
              <a:t>    it can also help bump up their resume to the top of the pile and help </a:t>
            </a:r>
          </a:p>
          <a:p>
            <a:r>
              <a:rPr lang="en-US" dirty="0">
                <a:latin typeface="Verdana" panose="020B0604030504040204" pitchFamily="34" charset="0"/>
                <a:ea typeface="Verdana" panose="020B0604030504040204" pitchFamily="34" charset="0"/>
              </a:rPr>
              <a:t>    them shine in interviews!</a:t>
            </a:r>
          </a:p>
          <a:p>
            <a:pPr marL="285750" indent="-285750">
              <a:buFont typeface="Arial" panose="020B0604020202020204" pitchFamily="34" charset="0"/>
              <a:buChar char="•"/>
            </a:pPr>
            <a:endParaRPr lang="en-US" dirty="0">
              <a:latin typeface="Verdana" panose="020B0604030504040204" pitchFamily="34" charset="0"/>
              <a:ea typeface="Verdana" panose="020B0604030504040204" pitchFamily="34" charset="0"/>
            </a:endParaRPr>
          </a:p>
        </p:txBody>
      </p:sp>
      <p:sp>
        <p:nvSpPr>
          <p:cNvPr id="9" name="TextBox 8"/>
          <p:cNvSpPr txBox="1"/>
          <p:nvPr/>
        </p:nvSpPr>
        <p:spPr>
          <a:xfrm>
            <a:off x="309880" y="4804705"/>
            <a:ext cx="8291822" cy="1200329"/>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Have them take a moment to think of some of their best work </a:t>
            </a:r>
          </a:p>
          <a:p>
            <a:r>
              <a:rPr lang="en-US" dirty="0">
                <a:latin typeface="Verdana" panose="020B0604030504040204" pitchFamily="34" charset="0"/>
                <a:ea typeface="Verdana" panose="020B0604030504040204" pitchFamily="34" charset="0"/>
              </a:rPr>
              <a:t>    experiences.</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What skill or characteristic are reflected in their best work stories? </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How did they use it? What was the result?</a:t>
            </a:r>
          </a:p>
        </p:txBody>
      </p:sp>
      <p:sp>
        <p:nvSpPr>
          <p:cNvPr id="10" name="TextBox 9"/>
          <p:cNvSpPr txBox="1"/>
          <p:nvPr/>
        </p:nvSpPr>
        <p:spPr>
          <a:xfrm>
            <a:off x="304800" y="5943600"/>
            <a:ext cx="6062172" cy="923330"/>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Why do people like to work with your client? </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Why do employers like to employ your clients? </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What do people depend on them for?</a:t>
            </a:r>
          </a:p>
        </p:txBody>
      </p:sp>
    </p:spTree>
    <p:extLst>
      <p:ext uri="{BB962C8B-B14F-4D97-AF65-F5344CB8AC3E}">
        <p14:creationId xmlns:p14="http://schemas.microsoft.com/office/powerpoint/2010/main" val="2538700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Brand cont.</a:t>
            </a:r>
          </a:p>
        </p:txBody>
      </p:sp>
      <p:sp>
        <p:nvSpPr>
          <p:cNvPr id="4" name="TextBox 3"/>
          <p:cNvSpPr txBox="1"/>
          <p:nvPr/>
        </p:nvSpPr>
        <p:spPr>
          <a:xfrm>
            <a:off x="-30480" y="2209800"/>
            <a:ext cx="9174480" cy="830997"/>
          </a:xfrm>
          <a:prstGeom prst="rect">
            <a:avLst/>
          </a:prstGeom>
          <a:noFill/>
        </p:spPr>
        <p:txBody>
          <a:bodyPr wrap="square" rtlCol="0">
            <a:spAutoFit/>
          </a:bodyPr>
          <a:lstStyle/>
          <a:p>
            <a:pPr algn="ctr"/>
            <a:r>
              <a:rPr lang="en-US" sz="2400" dirty="0"/>
              <a:t>Let’s take a moment to practice thinking of a couple of </a:t>
            </a:r>
          </a:p>
          <a:p>
            <a:pPr algn="ctr"/>
            <a:r>
              <a:rPr lang="en-US" sz="2400" dirty="0"/>
              <a:t>“personal brands”</a:t>
            </a:r>
          </a:p>
        </p:txBody>
      </p:sp>
      <p:sp>
        <p:nvSpPr>
          <p:cNvPr id="5" name="TextBox 4"/>
          <p:cNvSpPr txBox="1"/>
          <p:nvPr/>
        </p:nvSpPr>
        <p:spPr>
          <a:xfrm>
            <a:off x="-128433" y="2922839"/>
            <a:ext cx="9370386" cy="646331"/>
          </a:xfrm>
          <a:prstGeom prst="rect">
            <a:avLst/>
          </a:prstGeom>
          <a:noFill/>
        </p:spPr>
        <p:txBody>
          <a:bodyPr wrap="none" rtlCol="0">
            <a:spAutoFit/>
          </a:bodyPr>
          <a:lstStyle/>
          <a:p>
            <a:pPr marL="1257300" lvl="2" indent="-342900" algn="ctr">
              <a:buAutoNum type="arabicPeriod"/>
            </a:pPr>
            <a:r>
              <a:rPr lang="en-US" dirty="0">
                <a:latin typeface="Verdana" panose="020B0604030504040204" pitchFamily="34" charset="0"/>
              </a:rPr>
              <a:t>Does your client take unusual care to ensure details are thoroughly </a:t>
            </a:r>
          </a:p>
          <a:p>
            <a:pPr lvl="2" algn="ctr"/>
            <a:r>
              <a:rPr lang="en-US" dirty="0">
                <a:latin typeface="Verdana" panose="020B0604030504040204" pitchFamily="34" charset="0"/>
              </a:rPr>
              <a:t>thought through, and accurate? </a:t>
            </a:r>
            <a:endParaRPr lang="en-US" dirty="0"/>
          </a:p>
        </p:txBody>
      </p:sp>
      <p:sp>
        <p:nvSpPr>
          <p:cNvPr id="6" name="TextBox 5"/>
          <p:cNvSpPr txBox="1"/>
          <p:nvPr/>
        </p:nvSpPr>
        <p:spPr>
          <a:xfrm>
            <a:off x="685800" y="3709915"/>
            <a:ext cx="8368829" cy="923330"/>
          </a:xfrm>
          <a:prstGeom prst="rect">
            <a:avLst/>
          </a:prstGeom>
          <a:noFill/>
        </p:spPr>
        <p:txBody>
          <a:bodyPr wrap="none" rtlCol="0">
            <a:spAutoFit/>
          </a:bodyPr>
          <a:lstStyle/>
          <a:p>
            <a:r>
              <a:rPr lang="en-US" dirty="0">
                <a:latin typeface="Verdana" panose="020B0604030504040204" pitchFamily="34" charset="0"/>
                <a:ea typeface="Verdana" panose="020B0604030504040204" pitchFamily="34" charset="0"/>
              </a:rPr>
              <a:t>If you answered yes, then their brand could be “willing to take on the </a:t>
            </a:r>
          </a:p>
          <a:p>
            <a:r>
              <a:rPr lang="en-US" dirty="0">
                <a:latin typeface="Verdana" panose="020B0604030504040204" pitchFamily="34" charset="0"/>
                <a:ea typeface="Verdana" panose="020B0604030504040204" pitchFamily="34" charset="0"/>
              </a:rPr>
              <a:t>precision that scares others away.”</a:t>
            </a:r>
          </a:p>
          <a:p>
            <a:endParaRPr lang="en-US" b="1" dirty="0"/>
          </a:p>
        </p:txBody>
      </p:sp>
      <p:sp>
        <p:nvSpPr>
          <p:cNvPr id="7" name="TextBox 6"/>
          <p:cNvSpPr txBox="1"/>
          <p:nvPr/>
        </p:nvSpPr>
        <p:spPr>
          <a:xfrm>
            <a:off x="531639" y="4800600"/>
            <a:ext cx="8576066" cy="369332"/>
          </a:xfrm>
          <a:prstGeom prst="rect">
            <a:avLst/>
          </a:prstGeom>
          <a:noFill/>
        </p:spPr>
        <p:txBody>
          <a:bodyPr wrap="none" rtlCol="0">
            <a:spAutoFit/>
          </a:bodyPr>
          <a:lstStyle/>
          <a:p>
            <a:r>
              <a:rPr lang="en-US" dirty="0">
                <a:latin typeface="Verdana" panose="020B0604030504040204" pitchFamily="34" charset="0"/>
                <a:ea typeface="Verdana" panose="020B0604030504040204" pitchFamily="34" charset="0"/>
              </a:rPr>
              <a:t>2. Is your client an outstanding supervisor who makes operations flow? </a:t>
            </a:r>
          </a:p>
        </p:txBody>
      </p:sp>
      <p:sp>
        <p:nvSpPr>
          <p:cNvPr id="8" name="TextBox 7"/>
          <p:cNvSpPr txBox="1"/>
          <p:nvPr/>
        </p:nvSpPr>
        <p:spPr>
          <a:xfrm>
            <a:off x="685800" y="5249895"/>
            <a:ext cx="8417112" cy="646331"/>
          </a:xfrm>
          <a:prstGeom prst="rect">
            <a:avLst/>
          </a:prstGeom>
          <a:noFill/>
        </p:spPr>
        <p:txBody>
          <a:bodyPr wrap="none" rtlCol="0">
            <a:spAutoFit/>
          </a:bodyPr>
          <a:lstStyle/>
          <a:p>
            <a:r>
              <a:rPr lang="en-US" dirty="0">
                <a:latin typeface="Verdana" panose="020B0604030504040204" pitchFamily="34" charset="0"/>
                <a:ea typeface="Verdana" panose="020B0604030504040204" pitchFamily="34" charset="0"/>
              </a:rPr>
              <a:t>If you answered yes, then their brand could be “a problem solver who </a:t>
            </a:r>
          </a:p>
          <a:p>
            <a:r>
              <a:rPr lang="en-US" dirty="0">
                <a:latin typeface="Verdana" panose="020B0604030504040204" pitchFamily="34" charset="0"/>
                <a:ea typeface="Verdana" panose="020B0604030504040204" pitchFamily="34" charset="0"/>
              </a:rPr>
              <a:t>excels at developing talent”</a:t>
            </a:r>
          </a:p>
        </p:txBody>
      </p:sp>
    </p:spTree>
    <p:extLst>
      <p:ext uri="{BB962C8B-B14F-4D97-AF65-F5344CB8AC3E}">
        <p14:creationId xmlns:p14="http://schemas.microsoft.com/office/powerpoint/2010/main" val="1497650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Sell, Sell, Sell!</a:t>
            </a:r>
          </a:p>
        </p:txBody>
      </p:sp>
      <p:sp>
        <p:nvSpPr>
          <p:cNvPr id="5" name="TextBox 4"/>
          <p:cNvSpPr txBox="1"/>
          <p:nvPr/>
        </p:nvSpPr>
        <p:spPr>
          <a:xfrm>
            <a:off x="202835" y="2239395"/>
            <a:ext cx="8864966"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Take the time to help create a summary of qualifications so that your clients can sell themselves to your potential future employer! </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While your clients have developed skills unique to their past work history and these should be noted, do not forget about their transferrable skills!</a:t>
            </a:r>
          </a:p>
        </p:txBody>
      </p:sp>
      <p:sp>
        <p:nvSpPr>
          <p:cNvPr id="6" name="TextBox 5"/>
          <p:cNvSpPr txBox="1"/>
          <p:nvPr/>
        </p:nvSpPr>
        <p:spPr>
          <a:xfrm>
            <a:off x="0" y="3783096"/>
            <a:ext cx="9144000" cy="523220"/>
          </a:xfrm>
          <a:prstGeom prst="rect">
            <a:avLst/>
          </a:prstGeom>
          <a:noFill/>
        </p:spPr>
        <p:txBody>
          <a:bodyPr wrap="square" rtlCol="0">
            <a:spAutoFit/>
          </a:bodyPr>
          <a:lstStyle/>
          <a:p>
            <a:pPr algn="ctr"/>
            <a:r>
              <a:rPr lang="en-US" sz="2800" dirty="0">
                <a:latin typeface="Verdana" panose="020B0604030504040204" pitchFamily="34" charset="0"/>
                <a:ea typeface="Verdana" panose="020B0604030504040204" pitchFamily="34" charset="0"/>
              </a:rPr>
              <a:t>What are transferrable skills?????</a:t>
            </a:r>
          </a:p>
        </p:txBody>
      </p:sp>
      <p:sp>
        <p:nvSpPr>
          <p:cNvPr id="7" name="TextBox 6"/>
          <p:cNvSpPr txBox="1"/>
          <p:nvPr/>
        </p:nvSpPr>
        <p:spPr>
          <a:xfrm>
            <a:off x="1" y="4495800"/>
            <a:ext cx="9235304" cy="646331"/>
          </a:xfrm>
          <a:prstGeom prst="rect">
            <a:avLst/>
          </a:prstGeom>
          <a:noFill/>
        </p:spPr>
        <p:txBody>
          <a:bodyPr wrap="square" rtlCol="0">
            <a:spAutoFit/>
          </a:bodyPr>
          <a:lstStyle/>
          <a:p>
            <a:pPr marL="285750" indent="-285750" algn="ctr">
              <a:buFont typeface="Arial" panose="020B0604020202020204" pitchFamily="34" charset="0"/>
              <a:buChar char="•"/>
            </a:pPr>
            <a:r>
              <a:rPr lang="en-US" dirty="0">
                <a:latin typeface="Verdana" panose="020B0604030504040204" pitchFamily="34" charset="0"/>
                <a:ea typeface="Verdana" panose="020B0604030504040204" pitchFamily="34" charset="0"/>
              </a:rPr>
              <a:t>Transferrable skills are those that are used in many different careers and help make your client an attractive job candidate. </a:t>
            </a:r>
          </a:p>
        </p:txBody>
      </p:sp>
      <p:sp>
        <p:nvSpPr>
          <p:cNvPr id="8" name="TextBox 7"/>
          <p:cNvSpPr txBox="1"/>
          <p:nvPr/>
        </p:nvSpPr>
        <p:spPr>
          <a:xfrm>
            <a:off x="0" y="5505271"/>
            <a:ext cx="9144000" cy="1200329"/>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If you or your customer would like some assistance coming up with transferrable skills,</a:t>
            </a:r>
          </a:p>
          <a:p>
            <a:r>
              <a:rPr lang="en-US" dirty="0">
                <a:latin typeface="Verdana" panose="020B0604030504040204" pitchFamily="34" charset="0"/>
                <a:ea typeface="Verdana" panose="020B0604030504040204" pitchFamily="34" charset="0"/>
              </a:rPr>
              <a:t>It is encouraged that you take a Skills Assessment. </a:t>
            </a:r>
          </a:p>
          <a:p>
            <a:r>
              <a:rPr lang="en-US" dirty="0">
                <a:latin typeface="Verdana" panose="020B0604030504040204" pitchFamily="34" charset="0"/>
                <a:ea typeface="Verdana" panose="020B0604030504040204" pitchFamily="34" charset="0"/>
              </a:rPr>
              <a:t>You can do so here: </a:t>
            </a:r>
            <a:r>
              <a:rPr lang="en-US" dirty="0">
                <a:latin typeface="Verdana" panose="020B0604030504040204" pitchFamily="34" charset="0"/>
                <a:ea typeface="Verdana" panose="020B0604030504040204" pitchFamily="34" charset="0"/>
                <a:hlinkClick r:id="rId2"/>
              </a:rPr>
              <a:t>O*NET Interest Profiler at My Next Move</a:t>
            </a: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64747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an Accomplishment!</a:t>
            </a:r>
          </a:p>
        </p:txBody>
      </p:sp>
      <p:pic>
        <p:nvPicPr>
          <p:cNvPr id="1026" name="Picture 2" descr="Would Still Like To See Items Earned Through Accomplishments As Well As RNG  : r/thedivis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5150210"/>
            <a:ext cx="2165176" cy="1600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2362200"/>
            <a:ext cx="9067800" cy="400110"/>
          </a:xfrm>
          <a:prstGeom prst="rect">
            <a:avLst/>
          </a:prstGeom>
          <a:noFill/>
        </p:spPr>
        <p:txBody>
          <a:bodyPr wrap="square" rtlCol="0">
            <a:spAutoFit/>
          </a:bodyPr>
          <a:lstStyle/>
          <a:p>
            <a:pPr algn="ctr"/>
            <a:r>
              <a:rPr lang="en-US" sz="2000" dirty="0">
                <a:latin typeface="Verdana" panose="020B0604030504040204" pitchFamily="34" charset="0"/>
                <a:ea typeface="Verdana" panose="020B0604030504040204" pitchFamily="34" charset="0"/>
              </a:rPr>
              <a:t>Promote accomplishments to advertise what you can achieve!</a:t>
            </a:r>
          </a:p>
        </p:txBody>
      </p:sp>
      <p:sp>
        <p:nvSpPr>
          <p:cNvPr id="5" name="TextBox 4"/>
          <p:cNvSpPr txBox="1"/>
          <p:nvPr/>
        </p:nvSpPr>
        <p:spPr>
          <a:xfrm>
            <a:off x="304801" y="3048000"/>
            <a:ext cx="8610600" cy="120032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Employers want to learn quickly how your client will help their organization. </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Your client’s resume should clearly answer this question by including their accomplishments. </a:t>
            </a:r>
          </a:p>
        </p:txBody>
      </p:sp>
      <p:sp>
        <p:nvSpPr>
          <p:cNvPr id="6" name="TextBox 5"/>
          <p:cNvSpPr txBox="1"/>
          <p:nvPr/>
        </p:nvSpPr>
        <p:spPr>
          <a:xfrm>
            <a:off x="457200" y="4343400"/>
            <a:ext cx="3095784" cy="369332"/>
          </a:xfrm>
          <a:prstGeom prst="rect">
            <a:avLst/>
          </a:prstGeom>
          <a:noFill/>
        </p:spPr>
        <p:txBody>
          <a:bodyPr wrap="none" rtlCol="0">
            <a:spAutoFit/>
          </a:bodyPr>
          <a:lstStyle/>
          <a:p>
            <a:r>
              <a:rPr lang="en-US" dirty="0"/>
              <a:t>What problems did they solve?</a:t>
            </a:r>
          </a:p>
        </p:txBody>
      </p:sp>
      <p:sp>
        <p:nvSpPr>
          <p:cNvPr id="8" name="TextBox 7"/>
          <p:cNvSpPr txBox="1"/>
          <p:nvPr/>
        </p:nvSpPr>
        <p:spPr>
          <a:xfrm>
            <a:off x="762000" y="4648200"/>
            <a:ext cx="3862852" cy="369332"/>
          </a:xfrm>
          <a:prstGeom prst="rect">
            <a:avLst/>
          </a:prstGeom>
          <a:noFill/>
        </p:spPr>
        <p:txBody>
          <a:bodyPr wrap="none" rtlCol="0">
            <a:spAutoFit/>
          </a:bodyPr>
          <a:lstStyle/>
          <a:p>
            <a:r>
              <a:rPr lang="en-US" dirty="0"/>
              <a:t>What solutions did they come up with?</a:t>
            </a:r>
          </a:p>
        </p:txBody>
      </p:sp>
      <p:sp>
        <p:nvSpPr>
          <p:cNvPr id="9" name="TextBox 8"/>
          <p:cNvSpPr txBox="1"/>
          <p:nvPr/>
        </p:nvSpPr>
        <p:spPr>
          <a:xfrm>
            <a:off x="1066800" y="4967721"/>
            <a:ext cx="5622308" cy="369332"/>
          </a:xfrm>
          <a:prstGeom prst="rect">
            <a:avLst/>
          </a:prstGeom>
          <a:noFill/>
        </p:spPr>
        <p:txBody>
          <a:bodyPr wrap="none" rtlCol="0">
            <a:spAutoFit/>
          </a:bodyPr>
          <a:lstStyle/>
          <a:p>
            <a:r>
              <a:rPr lang="en-US" dirty="0"/>
              <a:t>How did this benefit the business, customers, employees?</a:t>
            </a:r>
          </a:p>
        </p:txBody>
      </p:sp>
    </p:spTree>
    <p:extLst>
      <p:ext uri="{BB962C8B-B14F-4D97-AF65-F5344CB8AC3E}">
        <p14:creationId xmlns:p14="http://schemas.microsoft.com/office/powerpoint/2010/main" val="3348368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762000"/>
            <a:ext cx="7010400" cy="838200"/>
          </a:xfrm>
          <a:prstGeom prst="rect">
            <a:avLst/>
          </a:prstGeom>
        </p:spPr>
        <p:txBody>
          <a:bodyPr anchor="b">
            <a:noAutofit/>
          </a:bodyPr>
          <a:lstStyle>
            <a:lvl1pPr algn="l" rtl="0" eaLnBrk="0" fontAlgn="base" hangingPunct="0">
              <a:spcBef>
                <a:spcPct val="0"/>
              </a:spcBef>
              <a:spcAft>
                <a:spcPct val="0"/>
              </a:spcAft>
              <a:defRPr sz="3600" b="1" kern="1200">
                <a:solidFill>
                  <a:srgbClr val="7172A7"/>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7172A7"/>
                </a:solidFill>
                <a:latin typeface="Verdana" pitchFamily="34" charset="0"/>
              </a:defRPr>
            </a:lvl2pPr>
            <a:lvl3pPr algn="l" rtl="0" eaLnBrk="0" fontAlgn="base" hangingPunct="0">
              <a:spcBef>
                <a:spcPct val="0"/>
              </a:spcBef>
              <a:spcAft>
                <a:spcPct val="0"/>
              </a:spcAft>
              <a:defRPr sz="3600" b="1">
                <a:solidFill>
                  <a:srgbClr val="7172A7"/>
                </a:solidFill>
                <a:latin typeface="Verdana" pitchFamily="34" charset="0"/>
              </a:defRPr>
            </a:lvl3pPr>
            <a:lvl4pPr algn="l" rtl="0" eaLnBrk="0" fontAlgn="base" hangingPunct="0">
              <a:spcBef>
                <a:spcPct val="0"/>
              </a:spcBef>
              <a:spcAft>
                <a:spcPct val="0"/>
              </a:spcAft>
              <a:defRPr sz="3600" b="1">
                <a:solidFill>
                  <a:srgbClr val="7172A7"/>
                </a:solidFill>
                <a:latin typeface="Verdana" pitchFamily="34" charset="0"/>
              </a:defRPr>
            </a:lvl4pPr>
            <a:lvl5pPr algn="l" rtl="0" eaLnBrk="0" fontAlgn="base" hangingPunct="0">
              <a:spcBef>
                <a:spcPct val="0"/>
              </a:spcBef>
              <a:spcAft>
                <a:spcPct val="0"/>
              </a:spcAft>
              <a:defRPr sz="3600" b="1">
                <a:solidFill>
                  <a:srgbClr val="7172A7"/>
                </a:solidFill>
                <a:latin typeface="Verdana" pitchFamily="34" charset="0"/>
              </a:defRPr>
            </a:lvl5pPr>
            <a:lvl6pPr marL="457200" algn="l" rtl="0" fontAlgn="base">
              <a:spcBef>
                <a:spcPct val="0"/>
              </a:spcBef>
              <a:spcAft>
                <a:spcPct val="0"/>
              </a:spcAft>
              <a:defRPr sz="3600" b="1">
                <a:solidFill>
                  <a:srgbClr val="7172A7"/>
                </a:solidFill>
                <a:latin typeface="Verdana" pitchFamily="34" charset="0"/>
              </a:defRPr>
            </a:lvl6pPr>
            <a:lvl7pPr marL="914400" algn="l" rtl="0" fontAlgn="base">
              <a:spcBef>
                <a:spcPct val="0"/>
              </a:spcBef>
              <a:spcAft>
                <a:spcPct val="0"/>
              </a:spcAft>
              <a:defRPr sz="3600" b="1">
                <a:solidFill>
                  <a:srgbClr val="7172A7"/>
                </a:solidFill>
                <a:latin typeface="Verdana" pitchFamily="34" charset="0"/>
              </a:defRPr>
            </a:lvl7pPr>
            <a:lvl8pPr marL="1371600" algn="l" rtl="0" fontAlgn="base">
              <a:spcBef>
                <a:spcPct val="0"/>
              </a:spcBef>
              <a:spcAft>
                <a:spcPct val="0"/>
              </a:spcAft>
              <a:defRPr sz="3600" b="1">
                <a:solidFill>
                  <a:srgbClr val="7172A7"/>
                </a:solidFill>
                <a:latin typeface="Verdana" pitchFamily="34" charset="0"/>
              </a:defRPr>
            </a:lvl8pPr>
            <a:lvl9pPr marL="1828800" algn="l" rtl="0" fontAlgn="base">
              <a:spcBef>
                <a:spcPct val="0"/>
              </a:spcBef>
              <a:spcAft>
                <a:spcPct val="0"/>
              </a:spcAft>
              <a:defRPr sz="3600" b="1">
                <a:solidFill>
                  <a:srgbClr val="7172A7"/>
                </a:solidFill>
                <a:latin typeface="Verdana" pitchFamily="34" charset="0"/>
              </a:defRPr>
            </a:lvl9pPr>
            <a:extLst/>
          </a:lstStyle>
          <a:p>
            <a:pPr algn="ctr" eaLnBrk="1" fontAlgn="auto" hangingPunct="1">
              <a:spcAft>
                <a:spcPts val="0"/>
              </a:spcAft>
              <a:defRPr/>
            </a:pPr>
            <a:r>
              <a:rPr lang="en-US" sz="4000" dirty="0">
                <a:solidFill>
                  <a:schemeClr val="tx1"/>
                </a:solidFill>
                <a:effectLst/>
              </a:rPr>
              <a:t>Accomplishments Cont.</a:t>
            </a:r>
          </a:p>
        </p:txBody>
      </p:sp>
      <p:sp>
        <p:nvSpPr>
          <p:cNvPr id="4" name="Content Placeholder 2"/>
          <p:cNvSpPr txBox="1">
            <a:spLocks/>
          </p:cNvSpPr>
          <p:nvPr/>
        </p:nvSpPr>
        <p:spPr bwMode="auto">
          <a:xfrm>
            <a:off x="381000" y="2133600"/>
            <a:ext cx="8229600" cy="4038600"/>
          </a:xfrm>
          <a:prstGeom prst="rect">
            <a:avLst/>
          </a:prstGeom>
          <a:noFill/>
          <a:ln w="9525">
            <a:noFill/>
            <a:miter lim="800000"/>
            <a:headEnd/>
            <a:tailEnd/>
          </a:ln>
        </p:spPr>
        <p:txBody>
          <a:bodyPr lIns="182880" tIns="91440">
            <a:noAutofit/>
          </a:bodyPr>
          <a:lst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24051"/>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24051"/>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FFFFF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228600" indent="-228600" eaLnBrk="1" fontAlgn="auto" hangingPunct="1">
              <a:lnSpc>
                <a:spcPct val="120000"/>
              </a:lnSpc>
              <a:spcAft>
                <a:spcPts val="600"/>
              </a:spcAft>
              <a:buClr>
                <a:schemeClr val="tx1"/>
              </a:buClr>
              <a:buFont typeface="Wingdings 2"/>
              <a:buChar char=""/>
              <a:defRPr/>
            </a:pPr>
            <a:r>
              <a:rPr lang="en-US" sz="3000" dirty="0"/>
              <a:t>Focus on accomplishments rather than just job duties.  Make them quantifiable skills by adding numbers to it</a:t>
            </a:r>
          </a:p>
          <a:p>
            <a:pPr marL="511175" lvl="1" indent="-228600" eaLnBrk="1" fontAlgn="auto" hangingPunct="1">
              <a:lnSpc>
                <a:spcPct val="120000"/>
              </a:lnSpc>
              <a:spcAft>
                <a:spcPts val="600"/>
              </a:spcAft>
              <a:buClr>
                <a:schemeClr val="tx1"/>
              </a:buClr>
              <a:buSzPct val="65000"/>
              <a:buFont typeface="Courier New" pitchFamily="49" charset="0"/>
              <a:buChar char="o"/>
              <a:defRPr/>
            </a:pPr>
            <a:r>
              <a:rPr lang="en-US" sz="2600" dirty="0"/>
              <a:t>“Ensured 10% growth in all sales” instead of “Worked on a sales team”</a:t>
            </a:r>
          </a:p>
          <a:p>
            <a:pPr marL="228600" indent="-228600" eaLnBrk="1" fontAlgn="auto" hangingPunct="1">
              <a:lnSpc>
                <a:spcPct val="120000"/>
              </a:lnSpc>
              <a:spcAft>
                <a:spcPts val="600"/>
              </a:spcAft>
              <a:buClr>
                <a:schemeClr val="tx1"/>
              </a:buClr>
              <a:buFont typeface="Wingdings 2"/>
              <a:buChar char=""/>
              <a:defRPr/>
            </a:pPr>
            <a:r>
              <a:rPr lang="en-US" sz="3000" dirty="0"/>
              <a:t>Use action verbs</a:t>
            </a:r>
          </a:p>
          <a:p>
            <a:pPr marL="511175" lvl="1" indent="-228600" eaLnBrk="1" fontAlgn="auto" hangingPunct="1">
              <a:lnSpc>
                <a:spcPct val="120000"/>
              </a:lnSpc>
              <a:spcAft>
                <a:spcPts val="600"/>
              </a:spcAft>
              <a:buClr>
                <a:schemeClr val="tx1"/>
              </a:buClr>
              <a:buSzPct val="65000"/>
              <a:buFont typeface="Courier New" pitchFamily="49" charset="0"/>
              <a:buChar char="o"/>
              <a:defRPr/>
            </a:pPr>
            <a:r>
              <a:rPr lang="en-US" sz="2600" dirty="0"/>
              <a:t>Created, Provided, Managed, Researched, etc…</a:t>
            </a:r>
          </a:p>
        </p:txBody>
      </p:sp>
    </p:spTree>
    <p:extLst>
      <p:ext uri="{BB962C8B-B14F-4D97-AF65-F5344CB8AC3E}">
        <p14:creationId xmlns:p14="http://schemas.microsoft.com/office/powerpoint/2010/main" val="651687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86033-C6C7-4DAB-A839-5E1B4DF043F6}"/>
              </a:ext>
            </a:extLst>
          </p:cNvPr>
          <p:cNvSpPr>
            <a:spLocks noGrp="1"/>
          </p:cNvSpPr>
          <p:nvPr>
            <p:ph type="title"/>
          </p:nvPr>
        </p:nvSpPr>
        <p:spPr/>
        <p:txBody>
          <a:bodyPr/>
          <a:lstStyle/>
          <a:p>
            <a:r>
              <a:rPr lang="en-US" dirty="0"/>
              <a:t>Use the STAR Method to Write Accomplishments </a:t>
            </a:r>
          </a:p>
        </p:txBody>
      </p:sp>
      <p:sp>
        <p:nvSpPr>
          <p:cNvPr id="3" name="TextBox 2">
            <a:extLst>
              <a:ext uri="{FF2B5EF4-FFF2-40B4-BE49-F238E27FC236}">
                <a16:creationId xmlns:a16="http://schemas.microsoft.com/office/drawing/2014/main" id="{1496077C-5B17-4353-BE9B-1768EB5735EE}"/>
              </a:ext>
            </a:extLst>
          </p:cNvPr>
          <p:cNvSpPr txBox="1"/>
          <p:nvPr/>
        </p:nvSpPr>
        <p:spPr>
          <a:xfrm>
            <a:off x="419100" y="2209800"/>
            <a:ext cx="83058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S: Situation (Have your client think of a situation where they performed well.)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 Task (Have your client think about the task they had to accomplish.)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Action (What action did your client take to accomplish their task?)</a:t>
            </a:r>
          </a:p>
          <a:p>
            <a:endParaRPr lang="en-US" dirty="0"/>
          </a:p>
          <a:p>
            <a:pPr marL="285750" indent="-285750">
              <a:buFont typeface="Arial" panose="020B0604020202020204" pitchFamily="34" charset="0"/>
              <a:buChar char="•"/>
            </a:pPr>
            <a:r>
              <a:rPr lang="en-US" dirty="0"/>
              <a:t>R: Result (What was the result after your clients took action?)</a:t>
            </a:r>
          </a:p>
          <a:p>
            <a:pPr marL="285750" indent="-285750">
              <a:buFont typeface="Arial" panose="020B0604020202020204" pitchFamily="34" charset="0"/>
              <a:buChar char="•"/>
            </a:pPr>
            <a:endParaRPr lang="en-US" dirty="0"/>
          </a:p>
          <a:p>
            <a:r>
              <a:rPr lang="en-US" dirty="0"/>
              <a:t>While your client is only thinking about the S (Situation) and the T (Task) in the STAR method, they are only writing down the A (Action) and R (Result). This will produce a bullet point for their resume.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686493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803400" y="802783"/>
            <a:ext cx="7499350" cy="8382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The Basics</a:t>
            </a:r>
          </a:p>
        </p:txBody>
      </p:sp>
      <p:sp>
        <p:nvSpPr>
          <p:cNvPr id="10244" name="Rectangle 3"/>
          <p:cNvSpPr txBox="1">
            <a:spLocks noChangeArrowheads="1"/>
          </p:cNvSpPr>
          <p:nvPr/>
        </p:nvSpPr>
        <p:spPr bwMode="auto">
          <a:xfrm>
            <a:off x="457200" y="2286000"/>
            <a:ext cx="8305800" cy="4191000"/>
          </a:xfrm>
          <a:prstGeom prst="rect">
            <a:avLst/>
          </a:prstGeom>
          <a:noFill/>
          <a:ln w="9525">
            <a:noFill/>
            <a:miter lim="800000"/>
            <a:headEnd/>
            <a:tailEnd/>
          </a:ln>
        </p:spPr>
        <p:txBody>
          <a:bodyPr/>
          <a:lstStyle/>
          <a:p>
            <a:pPr marL="365125" indent="-282575">
              <a:lnSpc>
                <a:spcPct val="80000"/>
              </a:lnSpc>
              <a:spcBef>
                <a:spcPts val="600"/>
              </a:spcBef>
              <a:buClr>
                <a:schemeClr val="tx1"/>
              </a:buClr>
              <a:buSzPct val="100000"/>
              <a:buFont typeface="Arial" pitchFamily="34" charset="0"/>
              <a:buChar char="•"/>
            </a:pPr>
            <a:r>
              <a:rPr lang="en-US" sz="3200" dirty="0">
                <a:latin typeface="+mn-lt"/>
              </a:rPr>
              <a:t>Converting skills to “resume speak”</a:t>
            </a:r>
          </a:p>
          <a:p>
            <a:pPr marL="822325" lvl="1" indent="-282575">
              <a:lnSpc>
                <a:spcPct val="80000"/>
              </a:lnSpc>
              <a:spcBef>
                <a:spcPts val="600"/>
              </a:spcBef>
              <a:buClr>
                <a:schemeClr val="tx1"/>
              </a:buClr>
              <a:buSzPct val="65000"/>
              <a:buFont typeface="Courier New" pitchFamily="49" charset="0"/>
              <a:buChar char="o"/>
            </a:pPr>
            <a:r>
              <a:rPr lang="en-US" sz="2600" dirty="0">
                <a:latin typeface="+mn-lt"/>
              </a:rPr>
              <a:t>Don’t get too fancy</a:t>
            </a:r>
          </a:p>
          <a:p>
            <a:pPr marL="822325" lvl="1" indent="-282575">
              <a:lnSpc>
                <a:spcPct val="80000"/>
              </a:lnSpc>
              <a:spcBef>
                <a:spcPts val="600"/>
              </a:spcBef>
              <a:buClr>
                <a:schemeClr val="tx1"/>
              </a:buClr>
              <a:buSzPct val="65000"/>
              <a:buFont typeface="Courier New" pitchFamily="49" charset="0"/>
              <a:buChar char="o"/>
            </a:pPr>
            <a:r>
              <a:rPr lang="en-US" sz="2600" dirty="0">
                <a:latin typeface="+mn-lt"/>
              </a:rPr>
              <a:t>Keep it specific</a:t>
            </a:r>
          </a:p>
          <a:p>
            <a:pPr marL="822325" lvl="1" indent="-282575">
              <a:lnSpc>
                <a:spcPct val="80000"/>
              </a:lnSpc>
              <a:spcBef>
                <a:spcPts val="600"/>
              </a:spcBef>
              <a:buClr>
                <a:schemeClr val="tx1"/>
              </a:buClr>
              <a:buSzPct val="65000"/>
              <a:buFont typeface="Courier New" pitchFamily="49" charset="0"/>
              <a:buChar char="o"/>
            </a:pPr>
            <a:r>
              <a:rPr lang="en-US" sz="2600" dirty="0">
                <a:latin typeface="+mn-lt"/>
              </a:rPr>
              <a:t>Pay attention to tense</a:t>
            </a:r>
          </a:p>
          <a:p>
            <a:pPr marL="822325" lvl="1" indent="-282575">
              <a:lnSpc>
                <a:spcPct val="80000"/>
              </a:lnSpc>
              <a:spcBef>
                <a:spcPts val="600"/>
              </a:spcBef>
              <a:buClr>
                <a:schemeClr val="tx1"/>
              </a:buClr>
              <a:buSzPct val="65000"/>
              <a:buFont typeface="Courier New" pitchFamily="49" charset="0"/>
              <a:buChar char="o"/>
            </a:pPr>
            <a:r>
              <a:rPr lang="en-US" sz="2600" dirty="0">
                <a:latin typeface="+mn-lt"/>
              </a:rPr>
              <a:t>Action verbs/keywords</a:t>
            </a:r>
          </a:p>
          <a:p>
            <a:pPr marL="365125" indent="-282575">
              <a:lnSpc>
                <a:spcPct val="80000"/>
              </a:lnSpc>
              <a:spcBef>
                <a:spcPts val="600"/>
              </a:spcBef>
              <a:buClr>
                <a:schemeClr val="tx1"/>
              </a:buClr>
              <a:buSzPct val="100000"/>
              <a:buFont typeface="Arial" pitchFamily="34" charset="0"/>
              <a:buChar char="•"/>
            </a:pPr>
            <a:r>
              <a:rPr lang="en-US" sz="3200" dirty="0">
                <a:latin typeface="+mn-lt"/>
              </a:rPr>
              <a:t>Different formats</a:t>
            </a:r>
          </a:p>
          <a:p>
            <a:pPr marL="822325" lvl="1" indent="-282575">
              <a:lnSpc>
                <a:spcPct val="80000"/>
              </a:lnSpc>
              <a:spcBef>
                <a:spcPts val="600"/>
              </a:spcBef>
              <a:buClr>
                <a:schemeClr val="tx1"/>
              </a:buClr>
              <a:buSzPct val="65000"/>
              <a:buFont typeface="Courier New" pitchFamily="49" charset="0"/>
              <a:buChar char="o"/>
            </a:pPr>
            <a:r>
              <a:rPr lang="en-US" sz="2600" dirty="0">
                <a:latin typeface="+mn-lt"/>
              </a:rPr>
              <a:t>Printed hardcopy = Pretty</a:t>
            </a:r>
          </a:p>
          <a:p>
            <a:pPr marL="822325" lvl="1" indent="-282575">
              <a:lnSpc>
                <a:spcPct val="80000"/>
              </a:lnSpc>
              <a:spcBef>
                <a:spcPts val="600"/>
              </a:spcBef>
              <a:buClr>
                <a:schemeClr val="tx1"/>
              </a:buClr>
              <a:buSzPct val="65000"/>
              <a:buFont typeface="Courier New" pitchFamily="49" charset="0"/>
              <a:buChar char="o"/>
            </a:pPr>
            <a:r>
              <a:rPr lang="en-US" sz="2600" dirty="0">
                <a:latin typeface="+mn-lt"/>
              </a:rPr>
              <a:t>Up-loadable/Electronic = Basic</a:t>
            </a:r>
          </a:p>
          <a:p>
            <a:pPr marL="365125" indent="-282575">
              <a:spcBef>
                <a:spcPts val="600"/>
              </a:spcBef>
              <a:buClr>
                <a:srgbClr val="3891A7"/>
              </a:buClr>
              <a:buSzPct val="80000"/>
              <a:buFont typeface="Wingdings 2" pitchFamily="18" charset="2"/>
              <a:buChar char=""/>
            </a:pPr>
            <a:endParaRPr lang="en-US" sz="3200" dirty="0">
              <a:latin typeface="Gill Sans MT" pitchFamily="34" charset="0"/>
            </a:endParaRPr>
          </a:p>
        </p:txBody>
      </p:sp>
      <p:pic>
        <p:nvPicPr>
          <p:cNvPr id="7" name="Picture 6" descr="resume john public.jpg"/>
          <p:cNvPicPr>
            <a:picLocks noChangeAspect="1"/>
          </p:cNvPicPr>
          <p:nvPr/>
        </p:nvPicPr>
        <p:blipFill>
          <a:blip r:embed="rId3" cstate="print"/>
          <a:stretch>
            <a:fillRect/>
          </a:stretch>
        </p:blipFill>
        <p:spPr>
          <a:xfrm>
            <a:off x="5755911" y="3048000"/>
            <a:ext cx="2988039" cy="1981200"/>
          </a:xfrm>
          <a:prstGeom prst="roundRect">
            <a:avLst/>
          </a:prstGeom>
          <a:effectLst>
            <a:outerShdw blurRad="50800" dist="38100" dir="5400000" algn="t" rotWithShape="0">
              <a:prstClr val="black">
                <a:alpha val="40000"/>
              </a:prst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Applicant Tracking Systems (ATS)</a:t>
            </a:r>
          </a:p>
        </p:txBody>
      </p:sp>
      <p:sp>
        <p:nvSpPr>
          <p:cNvPr id="3" name="Rectangle 2"/>
          <p:cNvSpPr/>
          <p:nvPr/>
        </p:nvSpPr>
        <p:spPr>
          <a:xfrm>
            <a:off x="0" y="5105400"/>
            <a:ext cx="9143999" cy="1323439"/>
          </a:xfrm>
          <a:prstGeom prst="rect">
            <a:avLst/>
          </a:prstGeom>
        </p:spPr>
        <p:txBody>
          <a:bodyPr wrap="square">
            <a:spAutoFit/>
          </a:bodyPr>
          <a:lstStyle/>
          <a:p>
            <a:pPr algn="ctr"/>
            <a:r>
              <a:rPr lang="en-US" sz="1600" b="1" dirty="0">
                <a:latin typeface="Verdana" panose="020B0604030504040204" pitchFamily="34" charset="0"/>
              </a:rPr>
              <a:t>The software is likely to reject resumes because:</a:t>
            </a:r>
          </a:p>
          <a:p>
            <a:pPr algn="ctr">
              <a:buFont typeface="Arial" panose="020B0604020202020204" pitchFamily="34" charset="0"/>
              <a:buChar char="•"/>
            </a:pPr>
            <a:r>
              <a:rPr lang="en-US" sz="1600" b="1" dirty="0">
                <a:latin typeface="Verdana" panose="020B0604030504040204" pitchFamily="34" charset="0"/>
              </a:rPr>
              <a:t> Qualified candidates fail to use the employer’s chosen keywords</a:t>
            </a:r>
          </a:p>
          <a:p>
            <a:pPr algn="ctr">
              <a:buFont typeface="Arial" panose="020B0604020202020204" pitchFamily="34" charset="0"/>
              <a:buChar char="•"/>
            </a:pPr>
            <a:r>
              <a:rPr lang="en-US" sz="1600" b="1" dirty="0">
                <a:latin typeface="Verdana" panose="020B0604030504040204" pitchFamily="34" charset="0"/>
              </a:rPr>
              <a:t> The system doesn’t recognize unusual fonts or formatting</a:t>
            </a:r>
          </a:p>
          <a:p>
            <a:pPr algn="ctr">
              <a:buFont typeface="Arial" panose="020B0604020202020204" pitchFamily="34" charset="0"/>
              <a:buChar char="•"/>
            </a:pPr>
            <a:r>
              <a:rPr lang="en-US" sz="1600" b="1" dirty="0">
                <a:latin typeface="Verdana" panose="020B0604030504040204" pitchFamily="34" charset="0"/>
              </a:rPr>
              <a:t> Candidates lack the preferred experience, but may have qualifications that could make up for what’s missing</a:t>
            </a:r>
            <a:endParaRPr lang="en-US" sz="1600" b="1" i="0" dirty="0">
              <a:effectLst/>
              <a:latin typeface="Verdana" panose="020B0604030504040204" pitchFamily="34" charset="0"/>
            </a:endParaRPr>
          </a:p>
        </p:txBody>
      </p:sp>
      <p:sp>
        <p:nvSpPr>
          <p:cNvPr id="4" name="TextBox 3"/>
          <p:cNvSpPr txBox="1"/>
          <p:nvPr/>
        </p:nvSpPr>
        <p:spPr>
          <a:xfrm>
            <a:off x="-1" y="2223492"/>
            <a:ext cx="9143999" cy="313932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Many employers use ATS software to make an initial sort of resumes</a:t>
            </a:r>
            <a:endParaRPr lang="en-US" dirty="0"/>
          </a:p>
          <a:p>
            <a:pPr marL="285750" indent="-285750">
              <a:buFont typeface="Wingdings" panose="05000000000000000000" pitchFamily="2" charset="2"/>
              <a:buChar char="Ø"/>
            </a:pPr>
            <a:r>
              <a:rPr lang="en-US" dirty="0"/>
              <a:t>The software indicates whether or not a resume should move on to HR for further review</a:t>
            </a:r>
          </a:p>
          <a:p>
            <a:endParaRPr lang="en-US" dirty="0"/>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Employers can specify in the ATS skills, education, training, years of </a:t>
            </a:r>
          </a:p>
          <a:p>
            <a:r>
              <a:rPr lang="en-US" dirty="0">
                <a:latin typeface="Verdana" panose="020B0604030504040204" pitchFamily="34" charset="0"/>
                <a:ea typeface="Verdana" panose="020B0604030504040204" pitchFamily="34" charset="0"/>
              </a:rPr>
              <a:t>    experience, and other details needed to qualify candidates for any given</a:t>
            </a:r>
          </a:p>
          <a:p>
            <a:r>
              <a:rPr lang="en-US" dirty="0">
                <a:latin typeface="Verdana" panose="020B0604030504040204" pitchFamily="34" charset="0"/>
                <a:ea typeface="Verdana" panose="020B0604030504040204" pitchFamily="34" charset="0"/>
              </a:rPr>
              <a:t>    position</a:t>
            </a:r>
          </a:p>
          <a:p>
            <a:endParaRPr lang="en-US"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rPr>
              <a:t>As applications are received, ATS scores each one and ranks it in order based on how well it meets the criteria listed</a:t>
            </a:r>
          </a:p>
          <a:p>
            <a:pPr marL="285750" indent="-285750">
              <a:buFont typeface="Arial" panose="020B0604020202020204" pitchFamily="34" charset="0"/>
              <a:buChar char="•"/>
            </a:pPr>
            <a:endParaRPr lang="en-US" dirty="0">
              <a:latin typeface="Verdana" panose="020B0604030504040204" pitchFamily="34" charset="0"/>
              <a:ea typeface="Verdana" panose="020B0604030504040204" pitchFamily="34" charset="0"/>
            </a:endParaRPr>
          </a:p>
          <a:p>
            <a:pPr algn="ctr"/>
            <a:endParaRPr lang="en-US" dirty="0">
              <a:latin typeface="Verdana" panose="020B0604030504040204" pitchFamily="34" charset="0"/>
              <a:ea typeface="Verdana" panose="020B0604030504040204" pitchFamily="34" charset="0"/>
            </a:endParaRPr>
          </a:p>
        </p:txBody>
      </p:sp>
      <p:sp>
        <p:nvSpPr>
          <p:cNvPr id="5" name="TextBox 4"/>
          <p:cNvSpPr txBox="1"/>
          <p:nvPr/>
        </p:nvSpPr>
        <p:spPr>
          <a:xfrm>
            <a:off x="372678" y="2591047"/>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Box 5"/>
          <p:cNvSpPr txBox="1"/>
          <p:nvPr/>
        </p:nvSpPr>
        <p:spPr>
          <a:xfrm>
            <a:off x="15240" y="2833832"/>
            <a:ext cx="8458200" cy="369332"/>
          </a:xfrm>
          <a:prstGeom prst="rect">
            <a:avLst/>
          </a:prstGeom>
          <a:noFill/>
        </p:spPr>
        <p:txBody>
          <a:bodyPr wrap="square" rtlCol="0">
            <a:spAutoFit/>
          </a:bodyPr>
          <a:lstStyle/>
          <a:p>
            <a:endParaRPr lang="en-US" dirty="0">
              <a:latin typeface="Verdana" panose="020B0604030504040204" pitchFamily="34" charset="0"/>
              <a:ea typeface="Verdana" panose="020B0604030504040204" pitchFamily="34" charset="0"/>
            </a:endParaRPr>
          </a:p>
        </p:txBody>
      </p:sp>
      <p:sp>
        <p:nvSpPr>
          <p:cNvPr id="8" name="TextBox 7"/>
          <p:cNvSpPr txBox="1"/>
          <p:nvPr/>
        </p:nvSpPr>
        <p:spPr>
          <a:xfrm>
            <a:off x="762000" y="5486400"/>
            <a:ext cx="184731" cy="369332"/>
          </a:xfrm>
          <a:prstGeom prst="rect">
            <a:avLst/>
          </a:prstGeom>
          <a:noFill/>
        </p:spPr>
        <p:txBody>
          <a:bodyPr wrap="none" rtlCol="0">
            <a:spAutoFit/>
          </a:bodyPr>
          <a:lstStyle/>
          <a:p>
            <a:endParaRPr lang="en-US" dirty="0"/>
          </a:p>
        </p:txBody>
      </p:sp>
      <p:pic>
        <p:nvPicPr>
          <p:cNvPr id="2050" name="Picture 2" descr="Applicant Tracking Systems So hot right now - So hot right now e | Meme  Gener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1103" y="386145"/>
            <a:ext cx="209130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48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762000"/>
            <a:ext cx="7499350" cy="9144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Resume vs. Application</a:t>
            </a:r>
          </a:p>
        </p:txBody>
      </p:sp>
      <p:sp>
        <p:nvSpPr>
          <p:cNvPr id="4100" name="Rectangle 3"/>
          <p:cNvSpPr txBox="1">
            <a:spLocks noChangeArrowheads="1"/>
          </p:cNvSpPr>
          <p:nvPr/>
        </p:nvSpPr>
        <p:spPr bwMode="auto">
          <a:xfrm>
            <a:off x="620484" y="2362200"/>
            <a:ext cx="7924800" cy="3810000"/>
          </a:xfrm>
          <a:prstGeom prst="rect">
            <a:avLst/>
          </a:prstGeom>
          <a:noFill/>
          <a:ln w="9525">
            <a:noFill/>
            <a:miter lim="800000"/>
            <a:headEnd/>
            <a:tailEnd/>
          </a:ln>
        </p:spPr>
        <p:txBody>
          <a:bodyPr/>
          <a:lstStyle/>
          <a:p>
            <a:pPr marL="457200" indent="-457200">
              <a:spcBef>
                <a:spcPts val="600"/>
              </a:spcBef>
              <a:buClr>
                <a:schemeClr val="tx1"/>
              </a:buClr>
              <a:buSzPct val="80000"/>
              <a:buFont typeface="Wingdings 2" pitchFamily="18" charset="2"/>
              <a:buChar char=""/>
            </a:pPr>
            <a:r>
              <a:rPr lang="en-US" sz="2600" dirty="0">
                <a:latin typeface="+mn-lt"/>
              </a:rPr>
              <a:t>The </a:t>
            </a:r>
            <a:r>
              <a:rPr lang="en-US" sz="2600" b="1" dirty="0">
                <a:solidFill>
                  <a:schemeClr val="bg1"/>
                </a:solidFill>
                <a:latin typeface="+mn-lt"/>
              </a:rPr>
              <a:t>resume</a:t>
            </a:r>
            <a:r>
              <a:rPr lang="en-US" sz="2600" dirty="0">
                <a:latin typeface="+mn-lt"/>
              </a:rPr>
              <a:t> highlights the work experience, education and skills that relate to the position.</a:t>
            </a:r>
          </a:p>
          <a:p>
            <a:pPr marL="457200" indent="-457200">
              <a:spcBef>
                <a:spcPts val="600"/>
              </a:spcBef>
              <a:buClr>
                <a:schemeClr val="tx1"/>
              </a:buClr>
              <a:buSzPct val="80000"/>
              <a:buFont typeface="Wingdings 2" pitchFamily="18" charset="2"/>
              <a:buChar char=""/>
            </a:pPr>
            <a:r>
              <a:rPr lang="en-US" sz="2600" dirty="0">
                <a:latin typeface="+mn-lt"/>
              </a:rPr>
              <a:t>The </a:t>
            </a:r>
            <a:r>
              <a:rPr lang="en-US" sz="2600" b="1" dirty="0">
                <a:solidFill>
                  <a:schemeClr val="bg1"/>
                </a:solidFill>
                <a:latin typeface="+mn-lt"/>
              </a:rPr>
              <a:t>application</a:t>
            </a:r>
            <a:r>
              <a:rPr lang="en-US" sz="2600" dirty="0">
                <a:latin typeface="+mn-lt"/>
              </a:rPr>
              <a:t> is used by most companies to perform background checks.</a:t>
            </a:r>
          </a:p>
          <a:p>
            <a:pPr marL="914400" lvl="1" indent="-457200">
              <a:spcBef>
                <a:spcPts val="600"/>
              </a:spcBef>
              <a:buClr>
                <a:schemeClr val="tx1"/>
              </a:buClr>
              <a:buSzPct val="65000"/>
              <a:buFont typeface="Courier New" pitchFamily="49" charset="0"/>
              <a:buChar char="o"/>
            </a:pPr>
            <a:r>
              <a:rPr lang="en-US" sz="2600" dirty="0">
                <a:latin typeface="+mn-lt"/>
              </a:rPr>
              <a:t>The companies listed should have up to date contact information</a:t>
            </a:r>
          </a:p>
          <a:p>
            <a:pPr marL="914400" lvl="1" indent="-457200">
              <a:spcBef>
                <a:spcPts val="600"/>
              </a:spcBef>
              <a:buClr>
                <a:schemeClr val="tx1"/>
              </a:buClr>
              <a:buSzPct val="65000"/>
              <a:buFont typeface="Courier New" pitchFamily="49" charset="0"/>
              <a:buChar char="o"/>
            </a:pPr>
            <a:r>
              <a:rPr lang="en-US" sz="2600" dirty="0">
                <a:latin typeface="+mn-lt"/>
              </a:rPr>
              <a:t>If a company is no longer in business, that should be noted in the entry</a:t>
            </a:r>
          </a:p>
        </p:txBody>
      </p:sp>
      <p:pic>
        <p:nvPicPr>
          <p:cNvPr id="3074" name="Picture 2" descr="9 Memes Any Job Seeker Can Relate 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381000"/>
            <a:ext cx="2530193" cy="1638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762000" y="800100"/>
            <a:ext cx="7391400" cy="762000"/>
          </a:xfrm>
          <a:prstGeom prst="rect">
            <a:avLst/>
          </a:prstGeom>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b="1" dirty="0"/>
              <a:t>Resume Do’s</a:t>
            </a:r>
          </a:p>
        </p:txBody>
      </p:sp>
      <p:sp>
        <p:nvSpPr>
          <p:cNvPr id="4" name="Rectangle 3"/>
          <p:cNvSpPr txBox="1">
            <a:spLocks noChangeArrowheads="1"/>
          </p:cNvSpPr>
          <p:nvPr/>
        </p:nvSpPr>
        <p:spPr bwMode="auto">
          <a:xfrm>
            <a:off x="393032" y="1676400"/>
            <a:ext cx="8382000" cy="4114800"/>
          </a:xfrm>
          <a:prstGeom prst="rect">
            <a:avLst/>
          </a:prstGeom>
          <a:noFill/>
          <a:ln w="9525">
            <a:noFill/>
            <a:miter lim="800000"/>
            <a:headEnd/>
            <a:tailEnd/>
          </a:ln>
        </p:spPr>
        <p:txBody>
          <a:bodyPr lIns="182880" tIns="91440">
            <a:normAutofit/>
          </a:bodyPr>
          <a:lst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24051"/>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24051"/>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FFFFF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265176" indent="-265176" eaLnBrk="1" fontAlgn="auto" hangingPunct="1">
              <a:spcAft>
                <a:spcPts val="0"/>
              </a:spcAft>
              <a:buClr>
                <a:schemeClr val="tx1"/>
              </a:buClr>
              <a:buFont typeface="Wingdings 2"/>
              <a:buNone/>
              <a:defRPr/>
            </a:pPr>
            <a:endParaRPr lang="en-US" sz="1100" dirty="0"/>
          </a:p>
          <a:p>
            <a:pPr marL="265176" indent="-265176" eaLnBrk="1" fontAlgn="auto" hangingPunct="1">
              <a:spcAft>
                <a:spcPts val="0"/>
              </a:spcAft>
              <a:buClr>
                <a:schemeClr val="tx1"/>
              </a:buClr>
              <a:buFont typeface="Wingdings 2"/>
              <a:buNone/>
              <a:defRPr/>
            </a:pPr>
            <a:endParaRPr lang="en-US" sz="1100" dirty="0"/>
          </a:p>
          <a:p>
            <a:pPr marL="265176" indent="-265176" eaLnBrk="1" fontAlgn="auto" hangingPunct="1">
              <a:spcAft>
                <a:spcPts val="0"/>
              </a:spcAft>
              <a:buClr>
                <a:schemeClr val="tx1"/>
              </a:buClr>
              <a:buFont typeface="Wingdings 2"/>
              <a:buChar char=""/>
              <a:defRPr/>
            </a:pPr>
            <a:r>
              <a:rPr lang="en-US" sz="3000" dirty="0"/>
              <a:t>Pick one font style </a:t>
            </a:r>
          </a:p>
          <a:p>
            <a:pPr marL="547751" lvl="1" indent="-265176" eaLnBrk="1" fontAlgn="auto" hangingPunct="1">
              <a:spcAft>
                <a:spcPts val="0"/>
              </a:spcAft>
              <a:buClr>
                <a:schemeClr val="tx1"/>
              </a:buClr>
              <a:buSzPct val="65000"/>
              <a:buFont typeface="Courier New" pitchFamily="49" charset="0"/>
              <a:buChar char="o"/>
              <a:defRPr/>
            </a:pPr>
            <a:r>
              <a:rPr lang="en-US" sz="2600" dirty="0"/>
              <a:t>(ex, </a:t>
            </a:r>
            <a:r>
              <a:rPr lang="en-US" sz="2800" dirty="0">
                <a:latin typeface="Arial" pitchFamily="34" charset="0"/>
                <a:cs typeface="Arial" pitchFamily="34" charset="0"/>
              </a:rPr>
              <a:t>Arial</a:t>
            </a:r>
            <a:r>
              <a:rPr lang="en-US" sz="2600" dirty="0"/>
              <a:t>, </a:t>
            </a:r>
            <a:r>
              <a:rPr lang="en-US" sz="2800" dirty="0">
                <a:latin typeface="Times New Roman" pitchFamily="18" charset="0"/>
                <a:cs typeface="Times New Roman" pitchFamily="18" charset="0"/>
              </a:rPr>
              <a:t>Times New Roman</a:t>
            </a:r>
            <a:r>
              <a:rPr lang="en-US" sz="2600" dirty="0"/>
              <a:t>, </a:t>
            </a:r>
            <a:r>
              <a:rPr lang="en-US" sz="2600" dirty="0">
                <a:latin typeface="Verdana" pitchFamily="34" charset="0"/>
                <a:ea typeface="Verdana" pitchFamily="34" charset="0"/>
                <a:cs typeface="Verdana" pitchFamily="34" charset="0"/>
              </a:rPr>
              <a:t>Verdana</a:t>
            </a:r>
            <a:r>
              <a:rPr lang="en-US" sz="2600" dirty="0"/>
              <a:t>)</a:t>
            </a:r>
          </a:p>
          <a:p>
            <a:pPr marL="265176" indent="-265176" eaLnBrk="1" fontAlgn="auto" hangingPunct="1">
              <a:spcAft>
                <a:spcPts val="0"/>
              </a:spcAft>
              <a:buClr>
                <a:schemeClr val="tx1"/>
              </a:buClr>
              <a:buFont typeface="Wingdings 2"/>
              <a:buChar char=""/>
              <a:defRPr/>
            </a:pPr>
            <a:endParaRPr lang="en-US" sz="2600" dirty="0"/>
          </a:p>
          <a:p>
            <a:pPr marL="265176" indent="-265176" eaLnBrk="1" fontAlgn="auto" hangingPunct="1">
              <a:spcAft>
                <a:spcPts val="0"/>
              </a:spcAft>
              <a:buClr>
                <a:schemeClr val="tx1"/>
              </a:buClr>
              <a:buFont typeface="Wingdings 2"/>
              <a:buChar char=""/>
              <a:defRPr/>
            </a:pPr>
            <a:r>
              <a:rPr lang="en-US" sz="3000" dirty="0"/>
              <a:t>Font size between 11-12 </a:t>
            </a:r>
          </a:p>
          <a:p>
            <a:pPr marL="265176" indent="-265176" eaLnBrk="1" fontAlgn="auto" hangingPunct="1">
              <a:spcAft>
                <a:spcPts val="0"/>
              </a:spcAft>
              <a:buClr>
                <a:schemeClr val="tx1"/>
              </a:buClr>
              <a:buFont typeface="Wingdings 2"/>
              <a:buChar char=""/>
              <a:defRPr/>
            </a:pPr>
            <a:endParaRPr lang="en-US" sz="3000" dirty="0"/>
          </a:p>
          <a:p>
            <a:pPr marL="265176" indent="-265176" eaLnBrk="1" fontAlgn="auto" hangingPunct="1">
              <a:spcAft>
                <a:spcPts val="0"/>
              </a:spcAft>
              <a:buClr>
                <a:schemeClr val="tx1"/>
              </a:buClr>
              <a:buFont typeface="Wingdings 2"/>
              <a:buChar char=""/>
              <a:defRPr/>
            </a:pPr>
            <a:r>
              <a:rPr lang="en-US" sz="3000" dirty="0"/>
              <a:t>Proofread and spell check carefully </a:t>
            </a:r>
            <a:br>
              <a:rPr lang="en-US" sz="3000" dirty="0"/>
            </a:br>
            <a:r>
              <a:rPr lang="en-US" sz="3000" dirty="0"/>
              <a:t>and have a 2</a:t>
            </a:r>
            <a:r>
              <a:rPr lang="en-US" sz="3000" baseline="30000" dirty="0"/>
              <a:t>nd</a:t>
            </a:r>
            <a:r>
              <a:rPr lang="en-US" sz="3000" dirty="0"/>
              <a:t> set of eyes look at it</a:t>
            </a:r>
          </a:p>
          <a:p>
            <a:pPr marL="265176" indent="-265176" eaLnBrk="1" fontAlgn="auto" hangingPunct="1">
              <a:spcAft>
                <a:spcPts val="0"/>
              </a:spcAft>
              <a:buClr>
                <a:schemeClr val="tx1"/>
              </a:buClr>
              <a:buFont typeface="Wingdings 2"/>
              <a:buChar char=""/>
              <a:defRPr/>
            </a:pPr>
            <a:endParaRPr lang="en-US" sz="3000" dirty="0"/>
          </a:p>
          <a:p>
            <a:pPr marL="547751" lvl="1" indent="-265176" eaLnBrk="1" fontAlgn="auto" hangingPunct="1">
              <a:spcAft>
                <a:spcPts val="0"/>
              </a:spcAft>
              <a:buClr>
                <a:schemeClr val="tx1"/>
              </a:buClr>
              <a:buSzPct val="65000"/>
              <a:buFont typeface="Courier New" pitchFamily="49" charset="0"/>
              <a:buChar char="o"/>
              <a:defRPr/>
            </a:pP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762000"/>
            <a:ext cx="7010400" cy="838200"/>
          </a:xfrm>
          <a:prstGeom prst="rect">
            <a:avLst/>
          </a:prstGeom>
        </p:spPr>
        <p:txBody>
          <a:bodyPr anchor="b">
            <a:noAutofit/>
          </a:bodyPr>
          <a:lstStyle>
            <a:lvl1pPr algn="l" rtl="0" eaLnBrk="0" fontAlgn="base" hangingPunct="0">
              <a:spcBef>
                <a:spcPct val="0"/>
              </a:spcBef>
              <a:spcAft>
                <a:spcPct val="0"/>
              </a:spcAft>
              <a:defRPr sz="3600" b="1" kern="1200">
                <a:solidFill>
                  <a:srgbClr val="7172A7"/>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7172A7"/>
                </a:solidFill>
                <a:latin typeface="Verdana" pitchFamily="34" charset="0"/>
              </a:defRPr>
            </a:lvl2pPr>
            <a:lvl3pPr algn="l" rtl="0" eaLnBrk="0" fontAlgn="base" hangingPunct="0">
              <a:spcBef>
                <a:spcPct val="0"/>
              </a:spcBef>
              <a:spcAft>
                <a:spcPct val="0"/>
              </a:spcAft>
              <a:defRPr sz="3600" b="1">
                <a:solidFill>
                  <a:srgbClr val="7172A7"/>
                </a:solidFill>
                <a:latin typeface="Verdana" pitchFamily="34" charset="0"/>
              </a:defRPr>
            </a:lvl3pPr>
            <a:lvl4pPr algn="l" rtl="0" eaLnBrk="0" fontAlgn="base" hangingPunct="0">
              <a:spcBef>
                <a:spcPct val="0"/>
              </a:spcBef>
              <a:spcAft>
                <a:spcPct val="0"/>
              </a:spcAft>
              <a:defRPr sz="3600" b="1">
                <a:solidFill>
                  <a:srgbClr val="7172A7"/>
                </a:solidFill>
                <a:latin typeface="Verdana" pitchFamily="34" charset="0"/>
              </a:defRPr>
            </a:lvl4pPr>
            <a:lvl5pPr algn="l" rtl="0" eaLnBrk="0" fontAlgn="base" hangingPunct="0">
              <a:spcBef>
                <a:spcPct val="0"/>
              </a:spcBef>
              <a:spcAft>
                <a:spcPct val="0"/>
              </a:spcAft>
              <a:defRPr sz="3600" b="1">
                <a:solidFill>
                  <a:srgbClr val="7172A7"/>
                </a:solidFill>
                <a:latin typeface="Verdana" pitchFamily="34" charset="0"/>
              </a:defRPr>
            </a:lvl5pPr>
            <a:lvl6pPr marL="457200" algn="l" rtl="0" fontAlgn="base">
              <a:spcBef>
                <a:spcPct val="0"/>
              </a:spcBef>
              <a:spcAft>
                <a:spcPct val="0"/>
              </a:spcAft>
              <a:defRPr sz="3600" b="1">
                <a:solidFill>
                  <a:srgbClr val="7172A7"/>
                </a:solidFill>
                <a:latin typeface="Verdana" pitchFamily="34" charset="0"/>
              </a:defRPr>
            </a:lvl6pPr>
            <a:lvl7pPr marL="914400" algn="l" rtl="0" fontAlgn="base">
              <a:spcBef>
                <a:spcPct val="0"/>
              </a:spcBef>
              <a:spcAft>
                <a:spcPct val="0"/>
              </a:spcAft>
              <a:defRPr sz="3600" b="1">
                <a:solidFill>
                  <a:srgbClr val="7172A7"/>
                </a:solidFill>
                <a:latin typeface="Verdana" pitchFamily="34" charset="0"/>
              </a:defRPr>
            </a:lvl7pPr>
            <a:lvl8pPr marL="1371600" algn="l" rtl="0" fontAlgn="base">
              <a:spcBef>
                <a:spcPct val="0"/>
              </a:spcBef>
              <a:spcAft>
                <a:spcPct val="0"/>
              </a:spcAft>
              <a:defRPr sz="3600" b="1">
                <a:solidFill>
                  <a:srgbClr val="7172A7"/>
                </a:solidFill>
                <a:latin typeface="Verdana" pitchFamily="34" charset="0"/>
              </a:defRPr>
            </a:lvl8pPr>
            <a:lvl9pPr marL="1828800" algn="l" rtl="0" fontAlgn="base">
              <a:spcBef>
                <a:spcPct val="0"/>
              </a:spcBef>
              <a:spcAft>
                <a:spcPct val="0"/>
              </a:spcAft>
              <a:defRPr sz="3600" b="1">
                <a:solidFill>
                  <a:srgbClr val="7172A7"/>
                </a:solidFill>
                <a:latin typeface="Verdana" pitchFamily="34" charset="0"/>
              </a:defRPr>
            </a:lvl9pPr>
            <a:extLst/>
          </a:lstStyle>
          <a:p>
            <a:pPr algn="ctr" eaLnBrk="1" fontAlgn="auto" hangingPunct="1">
              <a:spcAft>
                <a:spcPts val="0"/>
              </a:spcAft>
              <a:defRPr/>
            </a:pPr>
            <a:r>
              <a:rPr lang="en-US" sz="4000" dirty="0">
                <a:solidFill>
                  <a:schemeClr val="tx1"/>
                </a:solidFill>
                <a:effectLst/>
              </a:rPr>
              <a:t>Resume Do’s (cont.) </a:t>
            </a:r>
          </a:p>
        </p:txBody>
      </p:sp>
      <p:sp>
        <p:nvSpPr>
          <p:cNvPr id="4" name="Content Placeholder 2"/>
          <p:cNvSpPr txBox="1">
            <a:spLocks/>
          </p:cNvSpPr>
          <p:nvPr/>
        </p:nvSpPr>
        <p:spPr bwMode="auto">
          <a:xfrm>
            <a:off x="381000" y="2133600"/>
            <a:ext cx="8229600" cy="4038600"/>
          </a:xfrm>
          <a:prstGeom prst="rect">
            <a:avLst/>
          </a:prstGeom>
          <a:noFill/>
          <a:ln w="9525">
            <a:noFill/>
            <a:miter lim="800000"/>
            <a:headEnd/>
            <a:tailEnd/>
          </a:ln>
        </p:spPr>
        <p:txBody>
          <a:bodyPr lIns="182880" tIns="91440">
            <a:noAutofit/>
          </a:bodyPr>
          <a:lst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24051"/>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24051"/>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FFFFF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228600" indent="-228600" eaLnBrk="1" fontAlgn="auto" hangingPunct="1">
              <a:lnSpc>
                <a:spcPct val="120000"/>
              </a:lnSpc>
              <a:spcAft>
                <a:spcPts val="600"/>
              </a:spcAft>
              <a:buClr>
                <a:schemeClr val="tx1"/>
              </a:buClr>
              <a:buFont typeface="Wingdings 2"/>
              <a:buChar char=""/>
              <a:defRPr/>
            </a:pPr>
            <a:r>
              <a:rPr lang="en-US" sz="3000" dirty="0"/>
              <a:t>Focus on accomplishments rather than just job duties.  Make them quantifiable skills by adding numbers to it</a:t>
            </a:r>
          </a:p>
          <a:p>
            <a:pPr marL="511175" lvl="1" indent="-228600" eaLnBrk="1" fontAlgn="auto" hangingPunct="1">
              <a:lnSpc>
                <a:spcPct val="120000"/>
              </a:lnSpc>
              <a:spcAft>
                <a:spcPts val="600"/>
              </a:spcAft>
              <a:buClr>
                <a:schemeClr val="tx1"/>
              </a:buClr>
              <a:buSzPct val="65000"/>
              <a:buFont typeface="Courier New" pitchFamily="49" charset="0"/>
              <a:buChar char="o"/>
              <a:defRPr/>
            </a:pPr>
            <a:r>
              <a:rPr lang="en-US" sz="2600" dirty="0"/>
              <a:t>“Responsible for 10% growth in all sales” instead of “Worked on a sales team”</a:t>
            </a:r>
          </a:p>
          <a:p>
            <a:pPr marL="228600" indent="-228600" eaLnBrk="1" fontAlgn="auto" hangingPunct="1">
              <a:lnSpc>
                <a:spcPct val="120000"/>
              </a:lnSpc>
              <a:spcAft>
                <a:spcPts val="600"/>
              </a:spcAft>
              <a:buClr>
                <a:schemeClr val="tx1"/>
              </a:buClr>
              <a:buFont typeface="Wingdings 2"/>
              <a:buChar char=""/>
              <a:defRPr/>
            </a:pPr>
            <a:r>
              <a:rPr lang="en-US" sz="3000" dirty="0"/>
              <a:t>Use action verbs</a:t>
            </a:r>
          </a:p>
          <a:p>
            <a:pPr marL="511175" lvl="1" indent="-228600" eaLnBrk="1" fontAlgn="auto" hangingPunct="1">
              <a:lnSpc>
                <a:spcPct val="120000"/>
              </a:lnSpc>
              <a:spcAft>
                <a:spcPts val="600"/>
              </a:spcAft>
              <a:buClr>
                <a:schemeClr val="tx1"/>
              </a:buClr>
              <a:buSzPct val="65000"/>
              <a:buFont typeface="Courier New" pitchFamily="49" charset="0"/>
              <a:buChar char="o"/>
              <a:defRPr/>
            </a:pPr>
            <a:r>
              <a:rPr lang="en-US" sz="2600" dirty="0"/>
              <a:t>Created, Provided, Managed, Researched, etc…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33400" y="685800"/>
            <a:ext cx="7499350" cy="8382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Organize Work History </a:t>
            </a:r>
          </a:p>
        </p:txBody>
      </p:sp>
      <p:sp>
        <p:nvSpPr>
          <p:cNvPr id="9220" name="Rectangle 3"/>
          <p:cNvSpPr txBox="1">
            <a:spLocks noChangeArrowheads="1"/>
          </p:cNvSpPr>
          <p:nvPr/>
        </p:nvSpPr>
        <p:spPr bwMode="auto">
          <a:xfrm>
            <a:off x="457200" y="2209800"/>
            <a:ext cx="8229600" cy="4495800"/>
          </a:xfrm>
          <a:prstGeom prst="rect">
            <a:avLst/>
          </a:prstGeom>
          <a:noFill/>
          <a:ln w="9525">
            <a:noFill/>
            <a:miter lim="800000"/>
            <a:headEnd/>
            <a:tailEnd/>
          </a:ln>
        </p:spPr>
        <p:txBody>
          <a:bodyPr/>
          <a:lstStyle/>
          <a:p>
            <a:pPr marL="457200" indent="-457200">
              <a:lnSpc>
                <a:spcPct val="80000"/>
              </a:lnSpc>
              <a:spcAft>
                <a:spcPts val="300"/>
              </a:spcAft>
              <a:buClr>
                <a:schemeClr val="tx1"/>
              </a:buClr>
              <a:buSzPct val="80000"/>
              <a:buFont typeface="Wingdings 2" pitchFamily="18" charset="2"/>
              <a:buChar char=""/>
            </a:pPr>
            <a:r>
              <a:rPr lang="en-US" sz="2800" dirty="0">
                <a:latin typeface="+mn-lt"/>
              </a:rPr>
              <a:t>Have your clients take a piece of notebook/paper and find a quiet place to concentrate</a:t>
            </a:r>
          </a:p>
          <a:p>
            <a:pPr marL="457200" indent="-457200">
              <a:lnSpc>
                <a:spcPct val="80000"/>
              </a:lnSpc>
              <a:spcAft>
                <a:spcPts val="300"/>
              </a:spcAft>
              <a:buClr>
                <a:schemeClr val="tx1"/>
              </a:buClr>
              <a:buSzPct val="80000"/>
              <a:buFont typeface="Wingdings 2" pitchFamily="18" charset="2"/>
              <a:buChar char=""/>
            </a:pPr>
            <a:r>
              <a:rPr lang="en-US" sz="2800" dirty="0">
                <a:latin typeface="+mn-lt"/>
              </a:rPr>
              <a:t>Have them write down the company name, company location, your job title, and the dates you worked there</a:t>
            </a:r>
          </a:p>
          <a:p>
            <a:pPr marL="457200" indent="-457200">
              <a:lnSpc>
                <a:spcPct val="80000"/>
              </a:lnSpc>
              <a:spcAft>
                <a:spcPts val="300"/>
              </a:spcAft>
              <a:buClr>
                <a:schemeClr val="tx1"/>
              </a:buClr>
              <a:buSzPct val="80000"/>
              <a:buFont typeface="Wingdings 2" pitchFamily="18" charset="2"/>
              <a:buChar char=""/>
            </a:pPr>
            <a:r>
              <a:rPr lang="en-US" sz="2800" dirty="0">
                <a:latin typeface="+mn-lt"/>
              </a:rPr>
              <a:t>Write down their employment history for the last 7-10 years (if making a master resume you will need all of your work history)</a:t>
            </a:r>
          </a:p>
          <a:p>
            <a:pPr marL="457200" indent="-457200">
              <a:lnSpc>
                <a:spcPct val="80000"/>
              </a:lnSpc>
              <a:spcAft>
                <a:spcPts val="300"/>
              </a:spcAft>
              <a:buClr>
                <a:schemeClr val="tx1"/>
              </a:buClr>
              <a:buSzPct val="80000"/>
              <a:buFont typeface="Wingdings 2" pitchFamily="18" charset="2"/>
              <a:buChar char=""/>
            </a:pPr>
            <a:r>
              <a:rPr lang="en-US" sz="2800" dirty="0">
                <a:latin typeface="+mn-lt"/>
              </a:rPr>
              <a:t>Make sure dates, job titles and applicable contact info is accurate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8575" y="752475"/>
            <a:ext cx="7499350" cy="838200"/>
          </a:xfrm>
          <a:prstGeom prst="rect">
            <a:avLst/>
          </a:prstGeom>
        </p:spPr>
        <p:txBody>
          <a:bodyPr anchor="ctr">
            <a:normAutofit fontScale="92500"/>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Organize Work History (cont’d)</a:t>
            </a:r>
          </a:p>
        </p:txBody>
      </p:sp>
      <p:sp>
        <p:nvSpPr>
          <p:cNvPr id="9220" name="Rectangle 3"/>
          <p:cNvSpPr txBox="1">
            <a:spLocks noChangeArrowheads="1"/>
          </p:cNvSpPr>
          <p:nvPr/>
        </p:nvSpPr>
        <p:spPr bwMode="auto">
          <a:xfrm>
            <a:off x="457200" y="2133600"/>
            <a:ext cx="8229600" cy="4495800"/>
          </a:xfrm>
          <a:prstGeom prst="rect">
            <a:avLst/>
          </a:prstGeom>
          <a:noFill/>
          <a:ln w="9525">
            <a:noFill/>
            <a:miter lim="800000"/>
            <a:headEnd/>
            <a:tailEnd/>
          </a:ln>
        </p:spPr>
        <p:txBody>
          <a:bodyPr/>
          <a:lstStyle/>
          <a:p>
            <a:pPr marL="457200" indent="-457200">
              <a:lnSpc>
                <a:spcPct val="80000"/>
              </a:lnSpc>
              <a:spcAft>
                <a:spcPts val="300"/>
              </a:spcAft>
              <a:buClr>
                <a:schemeClr val="tx1"/>
              </a:buClr>
              <a:buSzPct val="80000"/>
              <a:buFont typeface="Wingdings 2" pitchFamily="18" charset="2"/>
              <a:buChar char=""/>
            </a:pPr>
            <a:r>
              <a:rPr lang="en-US" sz="2800" dirty="0">
                <a:latin typeface="+mn-lt"/>
              </a:rPr>
              <a:t>Write down main job responsibilities</a:t>
            </a:r>
          </a:p>
          <a:p>
            <a:pPr marL="914400" lvl="1" indent="-457200">
              <a:lnSpc>
                <a:spcPct val="80000"/>
              </a:lnSpc>
              <a:spcAft>
                <a:spcPts val="300"/>
              </a:spcAft>
              <a:buClr>
                <a:schemeClr val="tx1"/>
              </a:buClr>
              <a:buSzPct val="75000"/>
              <a:buFont typeface="Courier New" pitchFamily="49" charset="0"/>
              <a:buChar char="o"/>
            </a:pPr>
            <a:r>
              <a:rPr lang="en-US" sz="2800" dirty="0">
                <a:latin typeface="+mn-lt"/>
              </a:rPr>
              <a:t>Later you will use this to identify their </a:t>
            </a:r>
            <a:r>
              <a:rPr lang="en-US" sz="2800" u="sng" dirty="0">
                <a:latin typeface="+mn-lt"/>
              </a:rPr>
              <a:t>transferable skills</a:t>
            </a:r>
          </a:p>
          <a:p>
            <a:pPr marL="914400" lvl="1" indent="-457200">
              <a:lnSpc>
                <a:spcPct val="80000"/>
              </a:lnSpc>
              <a:spcAft>
                <a:spcPts val="300"/>
              </a:spcAft>
              <a:buClr>
                <a:schemeClr val="tx1"/>
              </a:buClr>
              <a:buSzPct val="75000"/>
              <a:buFont typeface="Courier New" pitchFamily="49" charset="0"/>
              <a:buChar char="o"/>
            </a:pPr>
            <a:endParaRPr lang="en-US" sz="2800" dirty="0">
              <a:latin typeface="+mn-lt"/>
            </a:endParaRPr>
          </a:p>
          <a:p>
            <a:pPr marL="457200" indent="-457200">
              <a:lnSpc>
                <a:spcPct val="80000"/>
              </a:lnSpc>
              <a:spcAft>
                <a:spcPts val="300"/>
              </a:spcAft>
              <a:buClr>
                <a:schemeClr val="tx1"/>
              </a:buClr>
              <a:buSzPct val="80000"/>
              <a:buFont typeface="Wingdings 2" pitchFamily="18" charset="2"/>
              <a:buChar char=""/>
            </a:pPr>
            <a:r>
              <a:rPr lang="en-US" sz="2800" dirty="0">
                <a:latin typeface="+mn-lt"/>
              </a:rPr>
              <a:t>Write down any accomplishments (awards, honorable mentions or measurable metrics)</a:t>
            </a:r>
          </a:p>
          <a:p>
            <a:pPr marL="457200" indent="-457200">
              <a:lnSpc>
                <a:spcPct val="80000"/>
              </a:lnSpc>
              <a:spcAft>
                <a:spcPts val="300"/>
              </a:spcAft>
              <a:buClr>
                <a:schemeClr val="tx1"/>
              </a:buClr>
              <a:buSzPct val="80000"/>
              <a:buFont typeface="Wingdings 2" pitchFamily="18" charset="2"/>
              <a:buChar char=""/>
            </a:pPr>
            <a:endParaRPr lang="en-US" sz="2800" dirty="0">
              <a:latin typeface="+mn-lt"/>
            </a:endParaRPr>
          </a:p>
          <a:p>
            <a:pPr marL="457200" indent="-457200">
              <a:lnSpc>
                <a:spcPct val="80000"/>
              </a:lnSpc>
              <a:spcAft>
                <a:spcPts val="300"/>
              </a:spcAft>
              <a:buClr>
                <a:schemeClr val="tx1"/>
              </a:buClr>
              <a:buSzPct val="80000"/>
              <a:buFont typeface="Wingdings 2" pitchFamily="18" charset="2"/>
              <a:buChar char=""/>
            </a:pPr>
            <a:r>
              <a:rPr lang="en-US" sz="2800" dirty="0">
                <a:latin typeface="+mn-lt"/>
              </a:rPr>
              <a:t>Write down any new software or skill they have learned</a:t>
            </a:r>
          </a:p>
          <a:p>
            <a:pPr marL="457200" indent="-457200">
              <a:lnSpc>
                <a:spcPct val="80000"/>
              </a:lnSpc>
              <a:spcAft>
                <a:spcPts val="300"/>
              </a:spcAft>
              <a:buClr>
                <a:schemeClr val="tx1"/>
              </a:buClr>
              <a:buSzPct val="80000"/>
              <a:buFont typeface="Wingdings 2" pitchFamily="18" charset="2"/>
              <a:buChar char=""/>
            </a:pPr>
            <a:endParaRPr lang="en-US" sz="2800" dirty="0">
              <a:latin typeface="+mn-lt"/>
            </a:endParaRPr>
          </a:p>
          <a:p>
            <a:pPr marL="457200" indent="-457200">
              <a:lnSpc>
                <a:spcPct val="80000"/>
              </a:lnSpc>
              <a:spcBef>
                <a:spcPts val="600"/>
              </a:spcBef>
              <a:spcAft>
                <a:spcPts val="300"/>
              </a:spcAft>
              <a:buClr>
                <a:schemeClr val="tx1"/>
              </a:buClr>
              <a:buSzPct val="80000"/>
              <a:buFont typeface="Wingdings 2" pitchFamily="18" charset="2"/>
              <a:buChar char=""/>
            </a:pPr>
            <a:r>
              <a:rPr lang="en-US" sz="2800" dirty="0">
                <a:latin typeface="+mn-lt"/>
              </a:rPr>
              <a:t>Write down any training/certifications they have received</a:t>
            </a:r>
          </a:p>
        </p:txBody>
      </p:sp>
    </p:spTree>
    <p:extLst>
      <p:ext uri="{BB962C8B-B14F-4D97-AF65-F5344CB8AC3E}">
        <p14:creationId xmlns:p14="http://schemas.microsoft.com/office/powerpoint/2010/main" val="693105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685800"/>
            <a:ext cx="7499350" cy="8382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Importance of Keywords</a:t>
            </a:r>
          </a:p>
        </p:txBody>
      </p:sp>
      <p:sp>
        <p:nvSpPr>
          <p:cNvPr id="6" name="Rectangle 3"/>
          <p:cNvSpPr txBox="1">
            <a:spLocks noChangeArrowheads="1"/>
          </p:cNvSpPr>
          <p:nvPr/>
        </p:nvSpPr>
        <p:spPr bwMode="auto">
          <a:xfrm>
            <a:off x="348342" y="2057400"/>
            <a:ext cx="8470900" cy="4572000"/>
          </a:xfrm>
          <a:prstGeom prst="rect">
            <a:avLst/>
          </a:prstGeom>
          <a:noFill/>
          <a:ln w="9525">
            <a:noFill/>
            <a:miter lim="800000"/>
            <a:headEnd/>
            <a:tailEnd/>
          </a:ln>
        </p:spPr>
        <p:txBody>
          <a:bodyPr/>
          <a:lst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457200" lvl="1" indent="-457200" eaLnBrk="1" hangingPunct="1">
              <a:buClr>
                <a:schemeClr val="tx1"/>
              </a:buClr>
              <a:buSzPct val="100000"/>
              <a:buFont typeface="Arial" pitchFamily="34" charset="0"/>
              <a:buChar char="•"/>
              <a:defRPr/>
            </a:pPr>
            <a:r>
              <a:rPr lang="en-US" dirty="0"/>
              <a:t>It is important to match their skills and abilities to the requirements of the job.</a:t>
            </a:r>
          </a:p>
          <a:p>
            <a:pPr marL="457200" lvl="1" indent="-457200" eaLnBrk="1" hangingPunct="1">
              <a:buClr>
                <a:schemeClr val="tx1"/>
              </a:buClr>
              <a:buSzPct val="100000"/>
              <a:buFont typeface="Arial" pitchFamily="34" charset="0"/>
              <a:buChar char="•"/>
              <a:defRPr/>
            </a:pPr>
            <a:r>
              <a:rPr lang="en-US" dirty="0"/>
              <a:t>Have them use as many keywords as possible that are applicable in their resume and cover letter </a:t>
            </a:r>
          </a:p>
          <a:p>
            <a:pPr marL="457200" lvl="1" indent="-457200" eaLnBrk="1" hangingPunct="1">
              <a:buClr>
                <a:schemeClr val="tx1"/>
              </a:buClr>
              <a:buSzPct val="100000"/>
              <a:buFont typeface="Arial" pitchFamily="34" charset="0"/>
              <a:buChar char="•"/>
              <a:defRPr/>
            </a:pPr>
            <a:r>
              <a:rPr lang="en-US" dirty="0"/>
              <a:t>Resumes containing the most keywords will be the first to be reviewed.</a:t>
            </a:r>
          </a:p>
          <a:p>
            <a:pPr marL="457200" lvl="1" indent="-374650" algn="ctr" eaLnBrk="1" hangingPunct="1">
              <a:spcBef>
                <a:spcPts val="600"/>
              </a:spcBef>
              <a:buClr>
                <a:schemeClr val="tx1"/>
              </a:buClr>
              <a:buSzPct val="50000"/>
              <a:buFont typeface="Verdana" pitchFamily="34" charset="0"/>
              <a:buNone/>
              <a:defRPr/>
            </a:pPr>
            <a:r>
              <a:rPr lang="en-US" sz="2400" dirty="0"/>
              <a:t>	*</a:t>
            </a:r>
            <a:r>
              <a:rPr lang="en-US" sz="2000" b="1" dirty="0"/>
              <a:t>It is ok to use industry jargon/abbreviations such as hardware/software programs, tools &amp; equipment, degrees, licenses and certifications if it is commonly used in the position you are applying for.</a:t>
            </a:r>
          </a:p>
          <a:p>
            <a:pPr marL="365125" lvl="1" indent="-282575" eaLnBrk="1" hangingPunct="1">
              <a:spcBef>
                <a:spcPts val="600"/>
              </a:spcBef>
              <a:buClr>
                <a:srgbClr val="3891A7"/>
              </a:buClr>
              <a:buSzPct val="125000"/>
              <a:buFont typeface="Verdana" pitchFamily="34" charset="0"/>
              <a:buNone/>
              <a:defRPr/>
            </a:pPr>
            <a:endParaRPr lang="en-US" sz="3200" dirty="0">
              <a:latin typeface="Gill Sans MT"/>
            </a:endParaRPr>
          </a:p>
          <a:p>
            <a:pPr marL="365125" lvl="1" indent="-282575" eaLnBrk="1" hangingPunct="1">
              <a:spcBef>
                <a:spcPts val="600"/>
              </a:spcBef>
              <a:buClr>
                <a:srgbClr val="3891A7"/>
              </a:buClr>
              <a:buSzPct val="125000"/>
              <a:buFont typeface="Verdana" pitchFamily="34" charset="0"/>
              <a:buNone/>
              <a:defRPr/>
            </a:pPr>
            <a:r>
              <a:rPr lang="en-US" sz="3200" dirty="0">
                <a:latin typeface="Gill Sans MT"/>
              </a:rPr>
              <a:t>		</a:t>
            </a:r>
          </a:p>
          <a:p>
            <a:pPr marL="365125" lvl="1" indent="-282575" eaLnBrk="1" hangingPunct="1">
              <a:spcBef>
                <a:spcPts val="600"/>
              </a:spcBef>
              <a:buClr>
                <a:srgbClr val="3891A7"/>
              </a:buClr>
              <a:buSzPct val="80000"/>
              <a:buFont typeface="Verdana" pitchFamily="34" charset="0"/>
              <a:buNone/>
              <a:defRPr/>
            </a:pPr>
            <a:endParaRPr lang="en-US" dirty="0">
              <a:latin typeface="Gill Sans MT"/>
            </a:endParaRPr>
          </a:p>
          <a:p>
            <a:pPr eaLnBrk="1" hangingPunct="1">
              <a:buClr>
                <a:srgbClr val="3891A7"/>
              </a:buClr>
              <a:buFont typeface="Wingdings 2" pitchFamily="18" charset="2"/>
              <a:buNone/>
              <a:defRPr/>
            </a:pPr>
            <a:endParaRPr lang="en-US" dirty="0">
              <a:latin typeface="Gill Sans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746125"/>
            <a:ext cx="7499350" cy="854075"/>
          </a:xfrm>
          <a:prstGeom prst="rect">
            <a:avLst/>
          </a:prstGeom>
        </p:spPr>
        <p:txBody>
          <a:bodyPr anchor="ct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a:defRPr/>
            </a:pPr>
            <a:r>
              <a:rPr lang="en-US" sz="4000" b="1" dirty="0">
                <a:solidFill>
                  <a:schemeClr val="tx1"/>
                </a:solidFill>
                <a:effectLst/>
              </a:rPr>
              <a:t>Where Do You Find Keywords</a:t>
            </a:r>
          </a:p>
        </p:txBody>
      </p:sp>
      <p:sp>
        <p:nvSpPr>
          <p:cNvPr id="7172" name="Content Placeholder 2"/>
          <p:cNvSpPr txBox="1">
            <a:spLocks/>
          </p:cNvSpPr>
          <p:nvPr/>
        </p:nvSpPr>
        <p:spPr bwMode="auto">
          <a:xfrm>
            <a:off x="838200" y="2057400"/>
            <a:ext cx="7499350" cy="4191000"/>
          </a:xfrm>
          <a:prstGeom prst="rect">
            <a:avLst/>
          </a:prstGeom>
          <a:noFill/>
          <a:ln w="9525">
            <a:noFill/>
            <a:miter lim="800000"/>
            <a:headEnd/>
            <a:tailEnd/>
          </a:ln>
        </p:spPr>
        <p:txBody>
          <a:bodyPr/>
          <a:lstStyle/>
          <a:p>
            <a:pPr lvl="1" indent="-457200">
              <a:spcBef>
                <a:spcPts val="550"/>
              </a:spcBef>
              <a:buClr>
                <a:schemeClr val="tx1"/>
              </a:buClr>
              <a:buSzPct val="100000"/>
              <a:buFont typeface="Arial" charset="0"/>
              <a:buChar char="•"/>
            </a:pPr>
            <a:r>
              <a:rPr lang="en-US" sz="2800" dirty="0">
                <a:latin typeface="+mn-lt"/>
              </a:rPr>
              <a:t>Employment Postings/Descriptions</a:t>
            </a:r>
          </a:p>
          <a:p>
            <a:pPr lvl="2" indent="-457200">
              <a:spcBef>
                <a:spcPct val="20000"/>
              </a:spcBef>
              <a:buClr>
                <a:schemeClr val="tx1"/>
              </a:buClr>
              <a:buSzPct val="65000"/>
              <a:buFont typeface="Courier New" pitchFamily="49" charset="0"/>
              <a:buChar char="o"/>
            </a:pPr>
            <a:r>
              <a:rPr lang="en-US" sz="2400" dirty="0">
                <a:latin typeface="+mn-lt"/>
              </a:rPr>
              <a:t>Internet job boards, company websites, trade publications, or internal job postings will be the most useful in obtaining </a:t>
            </a:r>
            <a:r>
              <a:rPr lang="en-US" sz="2400" u="sng" dirty="0">
                <a:latin typeface="+mn-lt"/>
              </a:rPr>
              <a:t>keywords</a:t>
            </a:r>
            <a:r>
              <a:rPr lang="en-US" sz="2400" dirty="0">
                <a:latin typeface="+mn-lt"/>
              </a:rPr>
              <a:t> and job descriptions.</a:t>
            </a:r>
          </a:p>
          <a:p>
            <a:pPr lvl="2" indent="-457200">
              <a:spcBef>
                <a:spcPct val="20000"/>
              </a:spcBef>
              <a:buClr>
                <a:schemeClr val="tx1"/>
              </a:buClr>
              <a:buSzPct val="65000"/>
              <a:buFont typeface="Courier New" pitchFamily="49" charset="0"/>
              <a:buChar char="o"/>
            </a:pPr>
            <a:r>
              <a:rPr lang="en-US" sz="2400" dirty="0">
                <a:latin typeface="+mn-lt"/>
              </a:rPr>
              <a:t>Finding </a:t>
            </a:r>
            <a:r>
              <a:rPr lang="en-US" sz="2400" u="sng" dirty="0">
                <a:latin typeface="+mn-lt"/>
              </a:rPr>
              <a:t>keywords</a:t>
            </a:r>
            <a:r>
              <a:rPr lang="en-US" sz="2400" dirty="0">
                <a:latin typeface="+mn-lt"/>
              </a:rPr>
              <a:t> from the job descriptions can be useful in writing the skills summary and cover letter.</a:t>
            </a:r>
          </a:p>
          <a:p>
            <a:pPr marL="611188" lvl="2" indent="-228600">
              <a:spcBef>
                <a:spcPct val="20000"/>
              </a:spcBef>
              <a:buClr>
                <a:srgbClr val="00B0F0"/>
              </a:buClr>
              <a:buSzPct val="50000"/>
              <a:buFont typeface="Wingdings 2" pitchFamily="18" charset="2"/>
              <a:buNone/>
            </a:pPr>
            <a:endParaRPr lang="en-US" sz="2400" dirty="0">
              <a:latin typeface="Gill Sans MT" pitchFamily="34" charset="0"/>
            </a:endParaRPr>
          </a:p>
        </p:txBody>
      </p:sp>
      <p:sp>
        <p:nvSpPr>
          <p:cNvPr id="2" name="TextBox 1">
            <a:hlinkClick r:id="rId3"/>
          </p:cNvPr>
          <p:cNvSpPr txBox="1"/>
          <p:nvPr/>
        </p:nvSpPr>
        <p:spPr>
          <a:xfrm>
            <a:off x="6477000" y="6107668"/>
            <a:ext cx="2438400" cy="369332"/>
          </a:xfrm>
          <a:prstGeom prst="rect">
            <a:avLst/>
          </a:prstGeom>
          <a:noFill/>
        </p:spPr>
        <p:txBody>
          <a:bodyPr wrap="square" rtlCol="0">
            <a:spAutoFit/>
          </a:bodyPr>
          <a:lstStyle/>
          <a:p>
            <a:r>
              <a:rPr lang="en-US" dirty="0">
                <a:hlinkClick r:id="rId3"/>
              </a:rPr>
              <a:t>Eye-Tracking Webpage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1C10-A71A-4741-86A2-206F384CCDDE}"/>
              </a:ext>
            </a:extLst>
          </p:cNvPr>
          <p:cNvSpPr>
            <a:spLocks noGrp="1"/>
          </p:cNvSpPr>
          <p:nvPr>
            <p:ph type="title"/>
          </p:nvPr>
        </p:nvSpPr>
        <p:spPr/>
        <p:txBody>
          <a:bodyPr/>
          <a:lstStyle/>
          <a:p>
            <a:r>
              <a:rPr lang="en-US" dirty="0"/>
              <a:t>Resume Scanning Software</a:t>
            </a:r>
          </a:p>
        </p:txBody>
      </p:sp>
      <p:sp>
        <p:nvSpPr>
          <p:cNvPr id="3" name="TextBox 2">
            <a:extLst>
              <a:ext uri="{FF2B5EF4-FFF2-40B4-BE49-F238E27FC236}">
                <a16:creationId xmlns:a16="http://schemas.microsoft.com/office/drawing/2014/main" id="{24C16101-8E5D-429B-9597-9A7C500DE554}"/>
              </a:ext>
            </a:extLst>
          </p:cNvPr>
          <p:cNvSpPr txBox="1"/>
          <p:nvPr/>
        </p:nvSpPr>
        <p:spPr>
          <a:xfrm>
            <a:off x="381000" y="2590800"/>
            <a:ext cx="8458200" cy="2800767"/>
          </a:xfrm>
          <a:prstGeom prst="rect">
            <a:avLst/>
          </a:prstGeom>
          <a:noFill/>
        </p:spPr>
        <p:txBody>
          <a:bodyPr wrap="square" rtlCol="0">
            <a:spAutoFit/>
          </a:bodyPr>
          <a:lstStyle/>
          <a:p>
            <a:pPr algn="ctr"/>
            <a:r>
              <a:rPr lang="en-US" sz="2800" dirty="0">
                <a:hlinkClick r:id="rId2"/>
              </a:rPr>
              <a:t>https://cultivatedculture.com/resume-scanner/</a:t>
            </a:r>
            <a:endParaRPr lang="en-US" sz="2800" dirty="0"/>
          </a:p>
          <a:p>
            <a:pPr algn="ctr"/>
            <a:endParaRPr lang="en-US" sz="2800" dirty="0"/>
          </a:p>
          <a:p>
            <a:pPr algn="ctr"/>
            <a:r>
              <a:rPr lang="en-US" sz="2800" dirty="0">
                <a:hlinkClick r:id="rId3"/>
              </a:rPr>
              <a:t>https://skillsyncer.com/</a:t>
            </a:r>
            <a:endParaRPr lang="en-US" sz="2800" dirty="0"/>
          </a:p>
          <a:p>
            <a:pPr algn="ctr"/>
            <a:endParaRPr lang="en-US" sz="2800" dirty="0"/>
          </a:p>
          <a:p>
            <a:pPr algn="ctr"/>
            <a:r>
              <a:rPr lang="en-US" sz="2800" dirty="0">
                <a:hlinkClick r:id="rId4"/>
              </a:rPr>
              <a:t>https://www.jobscan.co/</a:t>
            </a:r>
            <a:endParaRPr lang="en-US" sz="2800" dirty="0"/>
          </a:p>
          <a:p>
            <a:endParaRPr lang="en-US" dirty="0"/>
          </a:p>
          <a:p>
            <a:endParaRPr lang="en-US" dirty="0"/>
          </a:p>
        </p:txBody>
      </p:sp>
    </p:spTree>
    <p:extLst>
      <p:ext uri="{BB962C8B-B14F-4D97-AF65-F5344CB8AC3E}">
        <p14:creationId xmlns:p14="http://schemas.microsoft.com/office/powerpoint/2010/main" val="2313365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3999" y="2057400"/>
            <a:ext cx="5715001" cy="75479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p:cNvSpPr txBox="1">
            <a:spLocks/>
          </p:cNvSpPr>
          <p:nvPr/>
        </p:nvSpPr>
        <p:spPr>
          <a:xfrm>
            <a:off x="-457200" y="762000"/>
            <a:ext cx="7499350" cy="854075"/>
          </a:xfrm>
          <a:prstGeom prst="rect">
            <a:avLst/>
          </a:prstGeom>
        </p:spPr>
        <p:txBody>
          <a:bodyPr anchor="ct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a:defRPr/>
            </a:pPr>
            <a:r>
              <a:rPr lang="en-US" sz="4000" b="1" dirty="0">
                <a:solidFill>
                  <a:schemeClr val="tx1"/>
                </a:solidFill>
                <a:effectLst/>
              </a:rPr>
              <a:t>Identifying Keywords</a:t>
            </a:r>
          </a:p>
        </p:txBody>
      </p:sp>
      <p:pic>
        <p:nvPicPr>
          <p:cNvPr id="5" name="Picture 4" descr="wordle job description.jpg"/>
          <p:cNvPicPr>
            <a:picLocks noChangeAspect="1"/>
          </p:cNvPicPr>
          <p:nvPr/>
        </p:nvPicPr>
        <p:blipFill>
          <a:blip r:embed="rId3" cstate="print"/>
          <a:stretch>
            <a:fillRect/>
          </a:stretch>
        </p:blipFill>
        <p:spPr>
          <a:xfrm>
            <a:off x="1524000" y="2819400"/>
            <a:ext cx="5681663" cy="3648154"/>
          </a:xfrm>
          <a:prstGeom prst="rect">
            <a:avLst/>
          </a:prstGeom>
        </p:spPr>
      </p:pic>
      <p:sp>
        <p:nvSpPr>
          <p:cNvPr id="3" name="Rectangle 2"/>
          <p:cNvSpPr/>
          <p:nvPr/>
        </p:nvSpPr>
        <p:spPr>
          <a:xfrm>
            <a:off x="1523999" y="1981200"/>
            <a:ext cx="5681663" cy="830997"/>
          </a:xfrm>
          <a:prstGeom prst="rect">
            <a:avLst/>
          </a:prstGeom>
        </p:spPr>
        <p:txBody>
          <a:bodyPr wrap="square">
            <a:spAutoFit/>
          </a:bodyPr>
          <a:lstStyle/>
          <a:p>
            <a:r>
              <a:rPr lang="en-US" sz="2400" b="1" dirty="0">
                <a:hlinkClick r:id="rId4"/>
              </a:rPr>
              <a:t>Free online word cloud generator and tag cloud creator - WordClouds.com</a:t>
            </a:r>
            <a:endParaRPr lang="en-US" sz="24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524000" y="733425"/>
            <a:ext cx="7499350" cy="8382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Resume Speak</a:t>
            </a:r>
          </a:p>
        </p:txBody>
      </p:sp>
      <p:sp>
        <p:nvSpPr>
          <p:cNvPr id="10244" name="Rectangle 3"/>
          <p:cNvSpPr txBox="1">
            <a:spLocks noChangeArrowheads="1"/>
          </p:cNvSpPr>
          <p:nvPr/>
        </p:nvSpPr>
        <p:spPr bwMode="auto">
          <a:xfrm>
            <a:off x="457200" y="2286000"/>
            <a:ext cx="8305800" cy="4191000"/>
          </a:xfrm>
          <a:prstGeom prst="rect">
            <a:avLst/>
          </a:prstGeom>
          <a:noFill/>
          <a:ln w="9525">
            <a:noFill/>
            <a:miter lim="800000"/>
            <a:headEnd/>
            <a:tailEnd/>
          </a:ln>
        </p:spPr>
        <p:txBody>
          <a:bodyPr/>
          <a:lstStyle/>
          <a:p>
            <a:pPr marL="365125" indent="-282575">
              <a:spcBef>
                <a:spcPts val="600"/>
              </a:spcBef>
              <a:buClr>
                <a:srgbClr val="3891A7"/>
              </a:buClr>
              <a:buSzPct val="80000"/>
            </a:pPr>
            <a:r>
              <a:rPr lang="en-US" sz="2800" dirty="0">
                <a:latin typeface="+mn-lt"/>
              </a:rPr>
              <a:t>Generic:</a:t>
            </a:r>
          </a:p>
          <a:p>
            <a:pPr marL="596900" indent="-514350">
              <a:spcBef>
                <a:spcPts val="600"/>
              </a:spcBef>
              <a:buClr>
                <a:schemeClr val="tx1"/>
              </a:buClr>
              <a:buSzPct val="100000"/>
              <a:buFont typeface="+mj-lt"/>
              <a:buAutoNum type="arabicPeriod"/>
            </a:pPr>
            <a:r>
              <a:rPr lang="en-US" sz="2800" dirty="0">
                <a:latin typeface="+mn-lt"/>
              </a:rPr>
              <a:t>Screwed in light bulbs</a:t>
            </a:r>
          </a:p>
          <a:p>
            <a:pPr marL="596900" indent="-514350">
              <a:spcBef>
                <a:spcPts val="600"/>
              </a:spcBef>
              <a:buClr>
                <a:schemeClr val="tx1"/>
              </a:buClr>
              <a:buSzPct val="100000"/>
              <a:buFont typeface="+mj-lt"/>
              <a:buAutoNum type="arabicPeriod"/>
            </a:pPr>
            <a:r>
              <a:rPr lang="en-US" sz="2800" dirty="0">
                <a:latin typeface="+mn-lt"/>
              </a:rPr>
              <a:t>Made copies</a:t>
            </a:r>
          </a:p>
          <a:p>
            <a:pPr marL="365125" indent="-282575">
              <a:spcBef>
                <a:spcPts val="600"/>
              </a:spcBef>
              <a:buClr>
                <a:srgbClr val="3891A7"/>
              </a:buClr>
              <a:buSzPct val="80000"/>
              <a:buFont typeface="Wingdings 2" pitchFamily="18" charset="2"/>
              <a:buChar char=""/>
            </a:pPr>
            <a:endParaRPr lang="en-US" sz="2800" dirty="0">
              <a:latin typeface="+mn-lt"/>
            </a:endParaRPr>
          </a:p>
          <a:p>
            <a:pPr marL="365125" indent="-282575">
              <a:spcBef>
                <a:spcPts val="600"/>
              </a:spcBef>
              <a:buClr>
                <a:srgbClr val="3891A7"/>
              </a:buClr>
              <a:buSzPct val="80000"/>
            </a:pPr>
            <a:r>
              <a:rPr lang="en-US" sz="2800" dirty="0">
                <a:latin typeface="+mn-lt"/>
              </a:rPr>
              <a:t>Professional:</a:t>
            </a:r>
          </a:p>
          <a:p>
            <a:pPr marL="596900" indent="-514350">
              <a:spcBef>
                <a:spcPts val="600"/>
              </a:spcBef>
              <a:buClr>
                <a:schemeClr val="tx1"/>
              </a:buClr>
              <a:buSzPct val="100000"/>
              <a:buFont typeface="+mj-lt"/>
              <a:buAutoNum type="arabicPeriod"/>
            </a:pPr>
            <a:r>
              <a:rPr lang="en-US" sz="2800" dirty="0">
                <a:latin typeface="+mn-lt"/>
              </a:rPr>
              <a:t>Installed and maintained lighting implements</a:t>
            </a:r>
          </a:p>
          <a:p>
            <a:pPr marL="596900" indent="-514350">
              <a:spcBef>
                <a:spcPts val="600"/>
              </a:spcBef>
              <a:buClr>
                <a:schemeClr val="tx1"/>
              </a:buClr>
              <a:buSzPct val="100000"/>
              <a:buFont typeface="+mj-lt"/>
              <a:buAutoNum type="arabicPeriod"/>
            </a:pPr>
            <a:r>
              <a:rPr lang="en-US" sz="2800" dirty="0">
                <a:latin typeface="+mn-lt"/>
              </a:rPr>
              <a:t>Photocopied and prepared documentation</a:t>
            </a:r>
          </a:p>
        </p:txBody>
      </p:sp>
      <p:pic>
        <p:nvPicPr>
          <p:cNvPr id="6" name="Picture 5" descr="resume speak.jpg"/>
          <p:cNvPicPr>
            <a:picLocks noChangeAspect="1"/>
          </p:cNvPicPr>
          <p:nvPr/>
        </p:nvPicPr>
        <p:blipFill>
          <a:blip r:embed="rId3" cstate="print"/>
          <a:stretch>
            <a:fillRect/>
          </a:stretch>
        </p:blipFill>
        <p:spPr>
          <a:xfrm>
            <a:off x="5410200" y="2514600"/>
            <a:ext cx="3194158" cy="1990725"/>
          </a:xfrm>
          <a:prstGeom prst="rect">
            <a:avLst/>
          </a:prstGeom>
          <a:effectLst>
            <a:softEdge rad="127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2860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Transferable Skills</a:t>
            </a:r>
          </a:p>
        </p:txBody>
      </p:sp>
      <p:sp>
        <p:nvSpPr>
          <p:cNvPr id="10244" name="Rectangle 3"/>
          <p:cNvSpPr txBox="1">
            <a:spLocks noChangeArrowheads="1"/>
          </p:cNvSpPr>
          <p:nvPr/>
        </p:nvSpPr>
        <p:spPr bwMode="auto">
          <a:xfrm>
            <a:off x="457200" y="2286000"/>
            <a:ext cx="8305800" cy="4191000"/>
          </a:xfrm>
          <a:prstGeom prst="rect">
            <a:avLst/>
          </a:prstGeom>
          <a:noFill/>
          <a:ln w="9525">
            <a:noFill/>
            <a:miter lim="800000"/>
            <a:headEnd/>
            <a:tailEnd/>
          </a:ln>
        </p:spPr>
        <p:txBody>
          <a:bodyPr/>
          <a:lstStyle/>
          <a:p>
            <a:pPr marL="365125" indent="-282575">
              <a:lnSpc>
                <a:spcPct val="80000"/>
              </a:lnSpc>
              <a:spcBef>
                <a:spcPts val="600"/>
              </a:spcBef>
              <a:buClr>
                <a:schemeClr val="tx1"/>
              </a:buClr>
              <a:buSzPct val="80000"/>
              <a:buFont typeface="Wingdings 2" pitchFamily="18" charset="2"/>
              <a:buChar char=""/>
            </a:pPr>
            <a:r>
              <a:rPr lang="en-US" sz="2400" b="1" dirty="0">
                <a:solidFill>
                  <a:srgbClr val="002060"/>
                </a:solidFill>
                <a:latin typeface="+mn-lt"/>
              </a:rPr>
              <a:t>Communication</a:t>
            </a:r>
            <a:r>
              <a:rPr lang="en-US" sz="2400" dirty="0">
                <a:latin typeface="+mn-lt"/>
              </a:rPr>
              <a:t>: the skillful expression, transmission and interpretation of knowledge and ideas.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Speaking effectively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Writing concisely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Facilitating group discussion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Negotiating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Reporting information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Describing feelings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Interviewing </a:t>
            </a:r>
          </a:p>
          <a:p>
            <a:pPr marL="1371600" lvl="4" indent="-457200">
              <a:spcBef>
                <a:spcPct val="20000"/>
              </a:spcBef>
              <a:spcAft>
                <a:spcPts val="480"/>
              </a:spcAft>
              <a:buClr>
                <a:schemeClr val="tx1"/>
              </a:buClr>
              <a:buSzPct val="75000"/>
              <a:buFont typeface="Courier New" pitchFamily="49" charset="0"/>
              <a:buChar char="o"/>
            </a:pPr>
            <a:r>
              <a:rPr lang="en-US" sz="2000" dirty="0">
                <a:latin typeface="+mn-lt"/>
              </a:rPr>
              <a:t>Editing </a:t>
            </a:r>
          </a:p>
          <a:p>
            <a:pPr marL="365125" indent="-282575">
              <a:spcBef>
                <a:spcPts val="600"/>
              </a:spcBef>
              <a:buClr>
                <a:srgbClr val="3891A7"/>
              </a:buClr>
              <a:buSzPct val="80000"/>
              <a:buFont typeface="Wingdings 2" pitchFamily="18" charset="2"/>
              <a:buChar char=""/>
            </a:pPr>
            <a:endParaRPr lang="en-US" sz="3200" dirty="0">
              <a:latin typeface="Gill Sans MT" pitchFamily="34" charset="0"/>
            </a:endParaRPr>
          </a:p>
        </p:txBody>
      </p:sp>
    </p:spTree>
  </p:cSld>
  <p:clrMapOvr>
    <a:masterClrMapping/>
  </p:clrMapOvr>
  <p:transition>
    <p:strips dir="l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txBox="1">
            <a:spLocks noChangeArrowheads="1"/>
          </p:cNvSpPr>
          <p:nvPr/>
        </p:nvSpPr>
        <p:spPr bwMode="auto">
          <a:xfrm>
            <a:off x="381000" y="2209800"/>
            <a:ext cx="8534400" cy="1066800"/>
          </a:xfrm>
          <a:prstGeom prst="rect">
            <a:avLst/>
          </a:prstGeom>
          <a:noFill/>
          <a:ln w="9525">
            <a:noFill/>
            <a:miter lim="800000"/>
            <a:headEnd/>
            <a:tailEnd/>
          </a:ln>
        </p:spPr>
        <p:txBody>
          <a:bodyPr/>
          <a:lstStyle/>
          <a:p>
            <a:pPr marL="365125" indent="-282575">
              <a:lnSpc>
                <a:spcPct val="80000"/>
              </a:lnSpc>
              <a:spcBef>
                <a:spcPts val="600"/>
              </a:spcBef>
              <a:buClr>
                <a:schemeClr val="tx1"/>
              </a:buClr>
              <a:buSzPct val="80000"/>
              <a:buFont typeface="Wingdings 2" pitchFamily="18" charset="2"/>
              <a:buChar char=""/>
            </a:pPr>
            <a:r>
              <a:rPr lang="en-US" sz="2400" b="1" dirty="0">
                <a:solidFill>
                  <a:srgbClr val="002060"/>
                </a:solidFill>
                <a:latin typeface="+mn-lt"/>
              </a:rPr>
              <a:t>Research and Planning: </a:t>
            </a:r>
            <a:r>
              <a:rPr lang="en-US" sz="2400" dirty="0">
                <a:latin typeface="+mn-lt"/>
              </a:rPr>
              <a:t>the search for specific knowledge and the ability to conceptualize future needs and solutions for meeting those needs.</a:t>
            </a:r>
          </a:p>
        </p:txBody>
      </p:sp>
      <p:sp>
        <p:nvSpPr>
          <p:cNvPr id="5" name="Rectangle 2"/>
          <p:cNvSpPr txBox="1">
            <a:spLocks noChangeArrowheads="1"/>
          </p:cNvSpPr>
          <p:nvPr/>
        </p:nvSpPr>
        <p:spPr>
          <a:xfrm>
            <a:off x="22860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Transferable Skills</a:t>
            </a:r>
          </a:p>
        </p:txBody>
      </p:sp>
      <p:sp>
        <p:nvSpPr>
          <p:cNvPr id="6" name="TextBox 5"/>
          <p:cNvSpPr txBox="1"/>
          <p:nvPr/>
        </p:nvSpPr>
        <p:spPr>
          <a:xfrm>
            <a:off x="685800" y="3360098"/>
            <a:ext cx="7848600" cy="2659702"/>
          </a:xfrm>
          <a:prstGeom prst="rect">
            <a:avLst/>
          </a:prstGeom>
          <a:noFill/>
        </p:spPr>
        <p:txBody>
          <a:bodyPr wrap="square" numCol="2" rtlCol="0">
            <a:spAutoFit/>
          </a:bodyPr>
          <a:lstStyle/>
          <a:p>
            <a:pPr marL="548640" lvl="4" indent="-182563">
              <a:lnSpc>
                <a:spcPct val="80000"/>
              </a:lnSpc>
              <a:spcBef>
                <a:spcPct val="20000"/>
              </a:spcBef>
              <a:spcAft>
                <a:spcPts val="480"/>
              </a:spcAft>
              <a:buClr>
                <a:schemeClr val="tx1"/>
              </a:buClr>
              <a:buFont typeface="Wingdings 2" pitchFamily="18" charset="2"/>
              <a:buChar char=""/>
            </a:pPr>
            <a:r>
              <a:rPr lang="en-US" sz="2000" dirty="0"/>
              <a:t>Forecasting, predicting </a:t>
            </a:r>
          </a:p>
          <a:p>
            <a:pPr marL="548640" lvl="4" indent="-182563">
              <a:lnSpc>
                <a:spcPct val="80000"/>
              </a:lnSpc>
              <a:spcBef>
                <a:spcPct val="20000"/>
              </a:spcBef>
              <a:spcAft>
                <a:spcPts val="480"/>
              </a:spcAft>
              <a:buClr>
                <a:schemeClr val="tx1"/>
              </a:buClr>
              <a:buFont typeface="Wingdings 2" pitchFamily="18" charset="2"/>
              <a:buChar char=""/>
            </a:pPr>
            <a:r>
              <a:rPr lang="en-US" sz="2000" dirty="0"/>
              <a:t>Creating ideas </a:t>
            </a:r>
          </a:p>
          <a:p>
            <a:pPr marL="548640" lvl="4" indent="-182563">
              <a:lnSpc>
                <a:spcPct val="80000"/>
              </a:lnSpc>
              <a:spcBef>
                <a:spcPct val="20000"/>
              </a:spcBef>
              <a:spcAft>
                <a:spcPts val="480"/>
              </a:spcAft>
              <a:buClr>
                <a:schemeClr val="tx1"/>
              </a:buClr>
              <a:buFont typeface="Wingdings 2" pitchFamily="18" charset="2"/>
              <a:buChar char=""/>
            </a:pPr>
            <a:r>
              <a:rPr lang="en-US" sz="2000" dirty="0"/>
              <a:t>Identifying problems </a:t>
            </a:r>
          </a:p>
          <a:p>
            <a:pPr marL="548640" lvl="4" indent="-182563">
              <a:lnSpc>
                <a:spcPct val="80000"/>
              </a:lnSpc>
              <a:spcBef>
                <a:spcPct val="20000"/>
              </a:spcBef>
              <a:spcAft>
                <a:spcPts val="480"/>
              </a:spcAft>
              <a:buClr>
                <a:schemeClr val="tx1"/>
              </a:buClr>
              <a:buFont typeface="Wingdings 2" pitchFamily="18" charset="2"/>
              <a:buChar char=""/>
            </a:pPr>
            <a:r>
              <a:rPr lang="en-US" sz="2000" dirty="0"/>
              <a:t>Imagining alternatives </a:t>
            </a:r>
          </a:p>
          <a:p>
            <a:pPr marL="548640" lvl="4" indent="-182563">
              <a:lnSpc>
                <a:spcPct val="80000"/>
              </a:lnSpc>
              <a:spcBef>
                <a:spcPct val="20000"/>
              </a:spcBef>
              <a:spcAft>
                <a:spcPts val="480"/>
              </a:spcAft>
              <a:buClr>
                <a:schemeClr val="tx1"/>
              </a:buClr>
              <a:buFont typeface="Wingdings 2" pitchFamily="18" charset="2"/>
              <a:buChar char=""/>
            </a:pPr>
            <a:r>
              <a:rPr lang="en-US" sz="2000" dirty="0"/>
              <a:t>Identifying resources </a:t>
            </a:r>
          </a:p>
          <a:p>
            <a:pPr marL="548640" lvl="4" indent="-182563">
              <a:lnSpc>
                <a:spcPct val="80000"/>
              </a:lnSpc>
              <a:spcBef>
                <a:spcPct val="20000"/>
              </a:spcBef>
              <a:spcAft>
                <a:spcPts val="480"/>
              </a:spcAft>
              <a:buClr>
                <a:schemeClr val="tx1"/>
              </a:buClr>
              <a:buFont typeface="Wingdings 2" pitchFamily="18" charset="2"/>
              <a:buChar char=""/>
            </a:pPr>
            <a:r>
              <a:rPr lang="en-US" sz="2000" dirty="0"/>
              <a:t>Gathering information </a:t>
            </a:r>
          </a:p>
          <a:p>
            <a:pPr marL="548640" lvl="4" indent="-182563">
              <a:lnSpc>
                <a:spcPct val="80000"/>
              </a:lnSpc>
              <a:spcBef>
                <a:spcPct val="20000"/>
              </a:spcBef>
              <a:spcAft>
                <a:spcPts val="480"/>
              </a:spcAft>
              <a:buClr>
                <a:schemeClr val="tx1"/>
              </a:buClr>
              <a:buFont typeface="Wingdings 2" pitchFamily="18" charset="2"/>
              <a:buChar char=""/>
            </a:pPr>
            <a:r>
              <a:rPr lang="en-US" sz="2000" dirty="0"/>
              <a:t>Solving problems </a:t>
            </a:r>
          </a:p>
          <a:p>
            <a:pPr marL="548640" lvl="4" indent="-182563">
              <a:lnSpc>
                <a:spcPct val="80000"/>
              </a:lnSpc>
              <a:spcBef>
                <a:spcPct val="20000"/>
              </a:spcBef>
              <a:spcAft>
                <a:spcPts val="480"/>
              </a:spcAft>
              <a:buClr>
                <a:schemeClr val="tx1"/>
              </a:buClr>
              <a:buFont typeface="Wingdings 2" pitchFamily="18" charset="2"/>
              <a:buChar char=""/>
            </a:pPr>
            <a:r>
              <a:rPr lang="en-US" sz="2000" dirty="0"/>
              <a:t>Setting goals </a:t>
            </a:r>
          </a:p>
          <a:p>
            <a:pPr marL="548640" lvl="4" indent="-182563">
              <a:lnSpc>
                <a:spcPct val="80000"/>
              </a:lnSpc>
              <a:spcBef>
                <a:spcPct val="20000"/>
              </a:spcBef>
              <a:spcAft>
                <a:spcPts val="480"/>
              </a:spcAft>
              <a:buClr>
                <a:schemeClr val="tx1"/>
              </a:buClr>
              <a:buFont typeface="Wingdings 2" pitchFamily="18" charset="2"/>
              <a:buChar char=""/>
            </a:pPr>
            <a:r>
              <a:rPr lang="en-US" sz="2000" dirty="0"/>
              <a:t>Extracting important information </a:t>
            </a:r>
          </a:p>
          <a:p>
            <a:pPr marL="548640" lvl="4" indent="-182563">
              <a:lnSpc>
                <a:spcPct val="80000"/>
              </a:lnSpc>
              <a:spcBef>
                <a:spcPct val="20000"/>
              </a:spcBef>
              <a:spcAft>
                <a:spcPts val="480"/>
              </a:spcAft>
              <a:buClr>
                <a:schemeClr val="tx1"/>
              </a:buClr>
              <a:buFont typeface="Wingdings 2" pitchFamily="18" charset="2"/>
              <a:buChar char=""/>
            </a:pPr>
            <a:r>
              <a:rPr lang="en-US" sz="2000" dirty="0"/>
              <a:t>Defining needs </a:t>
            </a:r>
          </a:p>
          <a:p>
            <a:pPr marL="548640" lvl="4" indent="-182563">
              <a:lnSpc>
                <a:spcPct val="80000"/>
              </a:lnSpc>
              <a:spcBef>
                <a:spcPct val="20000"/>
              </a:spcBef>
              <a:spcAft>
                <a:spcPts val="480"/>
              </a:spcAft>
              <a:buClr>
                <a:schemeClr val="tx1"/>
              </a:buClr>
              <a:buFont typeface="Wingdings 2" pitchFamily="18" charset="2"/>
              <a:buChar char=""/>
            </a:pPr>
            <a:r>
              <a:rPr lang="en-US" sz="2000" dirty="0"/>
              <a:t>Analyzing </a:t>
            </a:r>
          </a:p>
          <a:p>
            <a:pPr marL="548640" lvl="4" indent="-182563">
              <a:lnSpc>
                <a:spcPct val="80000"/>
              </a:lnSpc>
              <a:spcBef>
                <a:spcPct val="20000"/>
              </a:spcBef>
              <a:spcAft>
                <a:spcPts val="480"/>
              </a:spcAft>
              <a:buClr>
                <a:schemeClr val="tx1"/>
              </a:buClr>
              <a:buFont typeface="Wingdings 2" pitchFamily="18" charset="2"/>
              <a:buChar char=""/>
            </a:pPr>
            <a:r>
              <a:rPr lang="en-US" sz="2000" dirty="0"/>
              <a:t>Developing evaluation strategies </a:t>
            </a:r>
          </a:p>
          <a:p>
            <a:pPr marL="548640">
              <a:spcAft>
                <a:spcPts val="480"/>
              </a:spcAft>
            </a:pPr>
            <a:endParaRPr lang="en-US" dirty="0"/>
          </a:p>
        </p:txBody>
      </p:sp>
    </p:spTree>
  </p:cSld>
  <p:clrMapOvr>
    <a:masterClrMapping/>
  </p:clrMapOvr>
  <p:transition>
    <p:strips dir="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txBox="1">
            <a:spLocks noChangeArrowheads="1"/>
          </p:cNvSpPr>
          <p:nvPr/>
        </p:nvSpPr>
        <p:spPr bwMode="auto">
          <a:xfrm>
            <a:off x="457200" y="2242745"/>
            <a:ext cx="8477250" cy="914400"/>
          </a:xfrm>
          <a:prstGeom prst="rect">
            <a:avLst/>
          </a:prstGeom>
          <a:noFill/>
          <a:ln w="9525">
            <a:noFill/>
            <a:miter lim="800000"/>
            <a:headEnd/>
            <a:tailEnd/>
          </a:ln>
        </p:spPr>
        <p:txBody>
          <a:bodyPr/>
          <a:lstStyle/>
          <a:p>
            <a:pPr marL="365125" indent="-282575">
              <a:lnSpc>
                <a:spcPct val="80000"/>
              </a:lnSpc>
              <a:spcBef>
                <a:spcPts val="600"/>
              </a:spcBef>
              <a:buClr>
                <a:schemeClr val="tx1"/>
              </a:buClr>
              <a:buSzPct val="80000"/>
              <a:buFont typeface="Wingdings 2" pitchFamily="18" charset="2"/>
              <a:buChar char=""/>
            </a:pPr>
            <a:r>
              <a:rPr lang="en-US" sz="2400" b="1" dirty="0">
                <a:solidFill>
                  <a:srgbClr val="002060"/>
                </a:solidFill>
                <a:latin typeface="+mn-lt"/>
              </a:rPr>
              <a:t>Human Relations: </a:t>
            </a:r>
            <a:r>
              <a:rPr lang="en-US" sz="2400" dirty="0">
                <a:latin typeface="+mn-lt"/>
              </a:rPr>
              <a:t>the use of interpersonal skills for resolving conflict, relating to and helping people. </a:t>
            </a:r>
          </a:p>
          <a:p>
            <a:pPr marL="365125" indent="-282575">
              <a:lnSpc>
                <a:spcPct val="80000"/>
              </a:lnSpc>
              <a:spcBef>
                <a:spcPts val="600"/>
              </a:spcBef>
              <a:buClr>
                <a:srgbClr val="3891A7"/>
              </a:buClr>
              <a:buSzPct val="80000"/>
              <a:buFont typeface="Wingdings" pitchFamily="2" charset="2"/>
              <a:buNone/>
            </a:pPr>
            <a:endParaRPr lang="en-US" sz="2400" dirty="0">
              <a:latin typeface="Gill Sans MT" pitchFamily="34" charset="0"/>
            </a:endParaRPr>
          </a:p>
        </p:txBody>
      </p:sp>
      <p:sp>
        <p:nvSpPr>
          <p:cNvPr id="5" name="Rectangle 2"/>
          <p:cNvSpPr txBox="1">
            <a:spLocks noChangeArrowheads="1"/>
          </p:cNvSpPr>
          <p:nvPr/>
        </p:nvSpPr>
        <p:spPr>
          <a:xfrm>
            <a:off x="15240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Transferable Skills</a:t>
            </a:r>
          </a:p>
        </p:txBody>
      </p:sp>
      <p:sp>
        <p:nvSpPr>
          <p:cNvPr id="6" name="TextBox 5"/>
          <p:cNvSpPr txBox="1"/>
          <p:nvPr/>
        </p:nvSpPr>
        <p:spPr>
          <a:xfrm>
            <a:off x="990600" y="3309546"/>
            <a:ext cx="7391400" cy="2634054"/>
          </a:xfrm>
          <a:prstGeom prst="rect">
            <a:avLst/>
          </a:prstGeom>
          <a:noFill/>
        </p:spPr>
        <p:txBody>
          <a:bodyPr wrap="square" numCol="2" rtlCol="0">
            <a:spAutoFit/>
          </a:bodyPr>
          <a:lstStyle/>
          <a:p>
            <a:pPr marL="548640" lvl="4" indent="-182563">
              <a:lnSpc>
                <a:spcPct val="80000"/>
              </a:lnSpc>
              <a:spcBef>
                <a:spcPct val="20000"/>
              </a:spcBef>
              <a:spcAft>
                <a:spcPts val="480"/>
              </a:spcAft>
              <a:buClr>
                <a:schemeClr val="tx1"/>
              </a:buClr>
              <a:buFont typeface="Wingdings 2" pitchFamily="18" charset="2"/>
              <a:buChar char=""/>
            </a:pPr>
            <a:r>
              <a:rPr lang="en-US" sz="2000" dirty="0"/>
              <a:t>Developing rapport </a:t>
            </a:r>
          </a:p>
          <a:p>
            <a:pPr marL="548640" lvl="4" indent="-182563">
              <a:lnSpc>
                <a:spcPct val="80000"/>
              </a:lnSpc>
              <a:spcBef>
                <a:spcPct val="20000"/>
              </a:spcBef>
              <a:spcAft>
                <a:spcPts val="480"/>
              </a:spcAft>
              <a:buClr>
                <a:schemeClr val="tx1"/>
              </a:buClr>
              <a:buFont typeface="Wingdings 2" pitchFamily="18" charset="2"/>
              <a:buChar char=""/>
            </a:pPr>
            <a:r>
              <a:rPr lang="en-US" sz="2000" dirty="0"/>
              <a:t>Being sensitive </a:t>
            </a:r>
          </a:p>
          <a:p>
            <a:pPr marL="548640" lvl="4" indent="-182563">
              <a:lnSpc>
                <a:spcPct val="80000"/>
              </a:lnSpc>
              <a:spcBef>
                <a:spcPct val="20000"/>
              </a:spcBef>
              <a:spcAft>
                <a:spcPts val="480"/>
              </a:spcAft>
              <a:buClr>
                <a:schemeClr val="tx1"/>
              </a:buClr>
              <a:buFont typeface="Wingdings 2" pitchFamily="18" charset="2"/>
              <a:buChar char=""/>
            </a:pPr>
            <a:r>
              <a:rPr lang="en-US" sz="2000" dirty="0"/>
              <a:t>Listening </a:t>
            </a:r>
          </a:p>
          <a:p>
            <a:pPr marL="548640" lvl="4" indent="-182563">
              <a:lnSpc>
                <a:spcPct val="80000"/>
              </a:lnSpc>
              <a:spcBef>
                <a:spcPct val="20000"/>
              </a:spcBef>
              <a:spcAft>
                <a:spcPts val="480"/>
              </a:spcAft>
              <a:buClr>
                <a:schemeClr val="tx1"/>
              </a:buClr>
              <a:buFont typeface="Wingdings 2" pitchFamily="18" charset="2"/>
              <a:buChar char=""/>
            </a:pPr>
            <a:r>
              <a:rPr lang="en-US" sz="2000" dirty="0"/>
              <a:t>Conveying feelings </a:t>
            </a:r>
          </a:p>
          <a:p>
            <a:pPr marL="548640" lvl="4" indent="-182563">
              <a:lnSpc>
                <a:spcPct val="80000"/>
              </a:lnSpc>
              <a:spcBef>
                <a:spcPct val="20000"/>
              </a:spcBef>
              <a:spcAft>
                <a:spcPts val="480"/>
              </a:spcAft>
              <a:buClr>
                <a:schemeClr val="tx1"/>
              </a:buClr>
              <a:buFont typeface="Wingdings 2" pitchFamily="18" charset="2"/>
              <a:buChar char=""/>
            </a:pPr>
            <a:r>
              <a:rPr lang="en-US" sz="2000" dirty="0"/>
              <a:t>Providing support for others </a:t>
            </a:r>
          </a:p>
          <a:p>
            <a:pPr marL="548640" lvl="4" indent="-182563">
              <a:lnSpc>
                <a:spcPct val="80000"/>
              </a:lnSpc>
              <a:spcBef>
                <a:spcPct val="20000"/>
              </a:spcBef>
              <a:spcAft>
                <a:spcPts val="480"/>
              </a:spcAft>
              <a:buClr>
                <a:schemeClr val="tx1"/>
              </a:buClr>
              <a:buFont typeface="Wingdings 2" pitchFamily="18" charset="2"/>
              <a:buChar char=""/>
            </a:pPr>
            <a:r>
              <a:rPr lang="en-US" sz="2000" dirty="0"/>
              <a:t>Motivating </a:t>
            </a:r>
          </a:p>
          <a:p>
            <a:pPr marL="548640" lvl="4" indent="-182563">
              <a:lnSpc>
                <a:spcPct val="80000"/>
              </a:lnSpc>
              <a:spcBef>
                <a:spcPct val="20000"/>
              </a:spcBef>
              <a:spcAft>
                <a:spcPts val="480"/>
              </a:spcAft>
              <a:buClr>
                <a:schemeClr val="tx1"/>
              </a:buClr>
              <a:buFont typeface="Wingdings 2" pitchFamily="18" charset="2"/>
              <a:buChar char=""/>
            </a:pPr>
            <a:r>
              <a:rPr lang="en-US" sz="2000" dirty="0"/>
              <a:t>Sharing credit </a:t>
            </a:r>
          </a:p>
          <a:p>
            <a:pPr marL="548640" lvl="4" indent="-182563">
              <a:lnSpc>
                <a:spcPct val="80000"/>
              </a:lnSpc>
              <a:spcBef>
                <a:spcPct val="20000"/>
              </a:spcBef>
              <a:spcAft>
                <a:spcPts val="480"/>
              </a:spcAft>
              <a:buClr>
                <a:schemeClr val="tx1"/>
              </a:buClr>
              <a:buFont typeface="Wingdings 2" pitchFamily="18" charset="2"/>
              <a:buChar char=""/>
            </a:pPr>
            <a:r>
              <a:rPr lang="en-US" sz="2000" dirty="0"/>
              <a:t>Counseling </a:t>
            </a:r>
          </a:p>
          <a:p>
            <a:pPr marL="548640" lvl="4" indent="-182563">
              <a:lnSpc>
                <a:spcPct val="80000"/>
              </a:lnSpc>
              <a:spcBef>
                <a:spcPct val="20000"/>
              </a:spcBef>
              <a:spcAft>
                <a:spcPts val="480"/>
              </a:spcAft>
              <a:buClr>
                <a:schemeClr val="tx1"/>
              </a:buClr>
              <a:buFont typeface="Wingdings 2" pitchFamily="18" charset="2"/>
              <a:buChar char=""/>
            </a:pPr>
            <a:r>
              <a:rPr lang="en-US" sz="2000" dirty="0"/>
              <a:t>Cooperating </a:t>
            </a:r>
          </a:p>
          <a:p>
            <a:pPr marL="548640" lvl="4" indent="-182563">
              <a:lnSpc>
                <a:spcPct val="80000"/>
              </a:lnSpc>
              <a:spcBef>
                <a:spcPct val="20000"/>
              </a:spcBef>
              <a:spcAft>
                <a:spcPts val="480"/>
              </a:spcAft>
              <a:buClr>
                <a:schemeClr val="tx1"/>
              </a:buClr>
              <a:buFont typeface="Wingdings 2" pitchFamily="18" charset="2"/>
              <a:buChar char=""/>
            </a:pPr>
            <a:r>
              <a:rPr lang="en-US" sz="2000" dirty="0"/>
              <a:t>Delegating with respect </a:t>
            </a:r>
          </a:p>
          <a:p>
            <a:pPr marL="548640" lvl="4" indent="-182563">
              <a:lnSpc>
                <a:spcPct val="80000"/>
              </a:lnSpc>
              <a:spcBef>
                <a:spcPct val="20000"/>
              </a:spcBef>
              <a:spcAft>
                <a:spcPts val="480"/>
              </a:spcAft>
              <a:buClr>
                <a:schemeClr val="tx1"/>
              </a:buClr>
              <a:buFont typeface="Wingdings 2" pitchFamily="18" charset="2"/>
              <a:buChar char=""/>
            </a:pPr>
            <a:r>
              <a:rPr lang="en-US" sz="2000" dirty="0"/>
              <a:t>Representing others </a:t>
            </a:r>
          </a:p>
          <a:p>
            <a:pPr marL="548640" lvl="4" indent="-182563">
              <a:lnSpc>
                <a:spcPct val="80000"/>
              </a:lnSpc>
              <a:spcBef>
                <a:spcPct val="20000"/>
              </a:spcBef>
              <a:spcAft>
                <a:spcPts val="480"/>
              </a:spcAft>
              <a:buClr>
                <a:schemeClr val="tx1"/>
              </a:buClr>
              <a:buFont typeface="Wingdings 2" pitchFamily="18" charset="2"/>
              <a:buChar char=""/>
            </a:pPr>
            <a:r>
              <a:rPr lang="en-US" sz="2000" dirty="0"/>
              <a:t>Perceiving feelings, situations </a:t>
            </a:r>
          </a:p>
          <a:p>
            <a:pPr marL="548640" lvl="4" indent="-182563">
              <a:lnSpc>
                <a:spcPct val="80000"/>
              </a:lnSpc>
              <a:spcBef>
                <a:spcPct val="20000"/>
              </a:spcBef>
              <a:spcAft>
                <a:spcPts val="480"/>
              </a:spcAft>
              <a:buClr>
                <a:schemeClr val="tx1"/>
              </a:buClr>
              <a:buFont typeface="Wingdings 2" pitchFamily="18" charset="2"/>
              <a:buChar char=""/>
            </a:pPr>
            <a:r>
              <a:rPr lang="en-US" sz="2000" dirty="0"/>
              <a:t>Asserting </a:t>
            </a:r>
            <a:endParaRPr lang="en-US" dirty="0"/>
          </a:p>
        </p:txBody>
      </p:sp>
    </p:spTree>
  </p:cSld>
  <p:clrMapOvr>
    <a:masterClrMapping/>
  </p:clrMapOvr>
  <p:transition>
    <p:strips/>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p:cNvSpPr txBox="1">
            <a:spLocks noChangeArrowheads="1"/>
          </p:cNvSpPr>
          <p:nvPr/>
        </p:nvSpPr>
        <p:spPr bwMode="auto">
          <a:xfrm>
            <a:off x="381000" y="2133600"/>
            <a:ext cx="8553450" cy="1143000"/>
          </a:xfrm>
          <a:prstGeom prst="rect">
            <a:avLst/>
          </a:prstGeom>
          <a:noFill/>
          <a:ln w="9525">
            <a:noFill/>
            <a:miter lim="800000"/>
            <a:headEnd/>
            <a:tailEnd/>
          </a:ln>
        </p:spPr>
        <p:txBody>
          <a:bodyPr/>
          <a:lstStyle/>
          <a:p>
            <a:pPr marL="365125" indent="-282575">
              <a:lnSpc>
                <a:spcPct val="80000"/>
              </a:lnSpc>
              <a:spcBef>
                <a:spcPts val="600"/>
              </a:spcBef>
              <a:buClr>
                <a:schemeClr val="tx1"/>
              </a:buClr>
              <a:buSzPct val="80000"/>
              <a:buFont typeface="Wingdings 2" pitchFamily="18" charset="2"/>
              <a:buChar char=""/>
            </a:pPr>
            <a:r>
              <a:rPr lang="en-US" sz="2400" b="1" dirty="0">
                <a:solidFill>
                  <a:srgbClr val="002060"/>
                </a:solidFill>
                <a:latin typeface="+mn-lt"/>
              </a:rPr>
              <a:t>Organization, Management and Leadership:</a:t>
            </a:r>
            <a:r>
              <a:rPr lang="en-US" sz="2400" dirty="0">
                <a:solidFill>
                  <a:srgbClr val="002060"/>
                </a:solidFill>
                <a:latin typeface="+mn-lt"/>
              </a:rPr>
              <a:t> </a:t>
            </a:r>
            <a:r>
              <a:rPr lang="en-US" sz="2400" dirty="0">
                <a:latin typeface="+mn-lt"/>
              </a:rPr>
              <a:t>the ability to supervise, direct and guide individuals and groups in the completion of tasks and fulfillment of goals. </a:t>
            </a:r>
          </a:p>
          <a:p>
            <a:pPr marL="1296988" lvl="4" indent="-182563">
              <a:lnSpc>
                <a:spcPct val="80000"/>
              </a:lnSpc>
              <a:spcBef>
                <a:spcPct val="20000"/>
              </a:spcBef>
              <a:buClr>
                <a:srgbClr val="84AA33"/>
              </a:buClr>
              <a:buFont typeface="Wingdings 2" pitchFamily="18" charset="2"/>
              <a:buChar char=""/>
            </a:pPr>
            <a:endParaRPr lang="en-US" dirty="0">
              <a:latin typeface="Gill Sans MT" pitchFamily="34" charset="0"/>
            </a:endParaRPr>
          </a:p>
        </p:txBody>
      </p:sp>
      <p:sp>
        <p:nvSpPr>
          <p:cNvPr id="5" name="Rectangle 2"/>
          <p:cNvSpPr txBox="1">
            <a:spLocks noChangeArrowheads="1"/>
          </p:cNvSpPr>
          <p:nvPr/>
        </p:nvSpPr>
        <p:spPr>
          <a:xfrm>
            <a:off x="19685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Transferable Skills</a:t>
            </a:r>
          </a:p>
        </p:txBody>
      </p:sp>
      <p:sp>
        <p:nvSpPr>
          <p:cNvPr id="6" name="TextBox 5"/>
          <p:cNvSpPr txBox="1"/>
          <p:nvPr/>
        </p:nvSpPr>
        <p:spPr>
          <a:xfrm>
            <a:off x="838200" y="3429000"/>
            <a:ext cx="7391400" cy="2262158"/>
          </a:xfrm>
          <a:prstGeom prst="rect">
            <a:avLst/>
          </a:prstGeom>
          <a:noFill/>
        </p:spPr>
        <p:txBody>
          <a:bodyPr wrap="square" numCol="2" rtlCol="0">
            <a:spAutoFit/>
          </a:bodyPr>
          <a:lstStyle/>
          <a:p>
            <a:pPr marL="548640" lvl="4" indent="-182563">
              <a:lnSpc>
                <a:spcPct val="80000"/>
              </a:lnSpc>
              <a:spcBef>
                <a:spcPct val="20000"/>
              </a:spcBef>
              <a:spcAft>
                <a:spcPts val="480"/>
              </a:spcAft>
              <a:buClr>
                <a:schemeClr val="tx1"/>
              </a:buClr>
              <a:buFont typeface="Wingdings 2" pitchFamily="18" charset="2"/>
              <a:buChar char=""/>
            </a:pPr>
            <a:r>
              <a:rPr lang="en-US" sz="2000" dirty="0"/>
              <a:t>Initiating new ideas </a:t>
            </a:r>
          </a:p>
          <a:p>
            <a:pPr marL="548640" lvl="4" indent="-182563">
              <a:lnSpc>
                <a:spcPct val="80000"/>
              </a:lnSpc>
              <a:spcBef>
                <a:spcPct val="20000"/>
              </a:spcBef>
              <a:spcAft>
                <a:spcPts val="480"/>
              </a:spcAft>
              <a:buClr>
                <a:schemeClr val="tx1"/>
              </a:buClr>
              <a:buFont typeface="Wingdings 2" pitchFamily="18" charset="2"/>
              <a:buChar char=""/>
            </a:pPr>
            <a:r>
              <a:rPr lang="en-US" sz="2000" dirty="0"/>
              <a:t>Handling details </a:t>
            </a:r>
          </a:p>
          <a:p>
            <a:pPr marL="548640" lvl="4" indent="-182563">
              <a:lnSpc>
                <a:spcPct val="80000"/>
              </a:lnSpc>
              <a:spcBef>
                <a:spcPct val="20000"/>
              </a:spcBef>
              <a:spcAft>
                <a:spcPts val="480"/>
              </a:spcAft>
              <a:buClr>
                <a:schemeClr val="tx1"/>
              </a:buClr>
              <a:buFont typeface="Wingdings 2" pitchFamily="18" charset="2"/>
              <a:buChar char=""/>
            </a:pPr>
            <a:r>
              <a:rPr lang="en-US" sz="2000" dirty="0"/>
              <a:t>Coordinating tasks </a:t>
            </a:r>
          </a:p>
          <a:p>
            <a:pPr marL="548640" lvl="4" indent="-182563">
              <a:lnSpc>
                <a:spcPct val="80000"/>
              </a:lnSpc>
              <a:spcBef>
                <a:spcPct val="20000"/>
              </a:spcBef>
              <a:spcAft>
                <a:spcPts val="480"/>
              </a:spcAft>
              <a:buClr>
                <a:schemeClr val="tx1"/>
              </a:buClr>
              <a:buFont typeface="Wingdings 2" pitchFamily="18" charset="2"/>
              <a:buChar char=""/>
            </a:pPr>
            <a:r>
              <a:rPr lang="en-US" sz="2000" dirty="0"/>
              <a:t>Managing groups </a:t>
            </a:r>
          </a:p>
          <a:p>
            <a:pPr marL="548640" lvl="4" indent="-182563">
              <a:lnSpc>
                <a:spcPct val="80000"/>
              </a:lnSpc>
              <a:spcBef>
                <a:spcPct val="20000"/>
              </a:spcBef>
              <a:spcAft>
                <a:spcPts val="480"/>
              </a:spcAft>
              <a:buClr>
                <a:schemeClr val="tx1"/>
              </a:buClr>
              <a:buFont typeface="Wingdings 2" pitchFamily="18" charset="2"/>
              <a:buChar char=""/>
            </a:pPr>
            <a:r>
              <a:rPr lang="en-US" sz="2000" dirty="0"/>
              <a:t>Delegating responsibility </a:t>
            </a:r>
          </a:p>
          <a:p>
            <a:pPr marL="548640" lvl="4" indent="-182563">
              <a:lnSpc>
                <a:spcPct val="80000"/>
              </a:lnSpc>
              <a:spcBef>
                <a:spcPct val="20000"/>
              </a:spcBef>
              <a:spcAft>
                <a:spcPts val="480"/>
              </a:spcAft>
              <a:buClr>
                <a:schemeClr val="tx1"/>
              </a:buClr>
              <a:buFont typeface="Wingdings 2" pitchFamily="18" charset="2"/>
              <a:buChar char=""/>
            </a:pPr>
            <a:r>
              <a:rPr lang="en-US" sz="2000" dirty="0"/>
              <a:t>Teaching </a:t>
            </a:r>
          </a:p>
          <a:p>
            <a:pPr marL="548640" lvl="4" indent="-182563">
              <a:lnSpc>
                <a:spcPct val="80000"/>
              </a:lnSpc>
              <a:spcBef>
                <a:spcPct val="20000"/>
              </a:spcBef>
              <a:spcAft>
                <a:spcPts val="480"/>
              </a:spcAft>
              <a:buClr>
                <a:schemeClr val="tx1"/>
              </a:buClr>
              <a:buFont typeface="Wingdings 2" pitchFamily="18" charset="2"/>
              <a:buChar char=""/>
            </a:pPr>
            <a:r>
              <a:rPr lang="en-US" sz="2000" dirty="0"/>
              <a:t>Coaching </a:t>
            </a:r>
          </a:p>
          <a:p>
            <a:pPr marL="548640" lvl="4" indent="-182563">
              <a:lnSpc>
                <a:spcPct val="80000"/>
              </a:lnSpc>
              <a:spcBef>
                <a:spcPct val="20000"/>
              </a:spcBef>
              <a:spcAft>
                <a:spcPts val="480"/>
              </a:spcAft>
              <a:buClr>
                <a:schemeClr val="tx1"/>
              </a:buClr>
              <a:buFont typeface="Wingdings 2" pitchFamily="18" charset="2"/>
              <a:buChar char=""/>
            </a:pPr>
            <a:r>
              <a:rPr lang="en-US" sz="2000" dirty="0"/>
              <a:t>Counseling </a:t>
            </a:r>
          </a:p>
          <a:p>
            <a:pPr marL="548640" lvl="4" indent="-182563">
              <a:lnSpc>
                <a:spcPct val="80000"/>
              </a:lnSpc>
              <a:spcBef>
                <a:spcPct val="20000"/>
              </a:spcBef>
              <a:spcAft>
                <a:spcPts val="480"/>
              </a:spcAft>
              <a:buClr>
                <a:schemeClr val="tx1"/>
              </a:buClr>
              <a:buFont typeface="Wingdings 2" pitchFamily="18" charset="2"/>
              <a:buChar char=""/>
            </a:pPr>
            <a:r>
              <a:rPr lang="en-US" sz="2000" dirty="0"/>
              <a:t>Promoting change </a:t>
            </a:r>
          </a:p>
          <a:p>
            <a:pPr marL="548640" lvl="4" indent="-182563">
              <a:lnSpc>
                <a:spcPct val="80000"/>
              </a:lnSpc>
              <a:spcBef>
                <a:spcPct val="20000"/>
              </a:spcBef>
              <a:spcAft>
                <a:spcPts val="480"/>
              </a:spcAft>
              <a:buClr>
                <a:schemeClr val="tx1"/>
              </a:buClr>
              <a:buFont typeface="Wingdings 2" pitchFamily="18" charset="2"/>
              <a:buChar char=""/>
            </a:pPr>
            <a:r>
              <a:rPr lang="en-US" sz="2000" dirty="0"/>
              <a:t>Selling ideas or products </a:t>
            </a:r>
          </a:p>
          <a:p>
            <a:pPr marL="548640" lvl="4" indent="-182563">
              <a:lnSpc>
                <a:spcPct val="80000"/>
              </a:lnSpc>
              <a:spcBef>
                <a:spcPct val="20000"/>
              </a:spcBef>
              <a:spcAft>
                <a:spcPts val="480"/>
              </a:spcAft>
              <a:buClr>
                <a:schemeClr val="tx1"/>
              </a:buClr>
              <a:buFont typeface="Wingdings 2" pitchFamily="18" charset="2"/>
              <a:buChar char=""/>
            </a:pPr>
            <a:r>
              <a:rPr lang="en-US" sz="2000" dirty="0"/>
              <a:t>Decision making with others </a:t>
            </a:r>
          </a:p>
          <a:p>
            <a:pPr marL="548640" lvl="4" indent="-182563">
              <a:lnSpc>
                <a:spcPct val="80000"/>
              </a:lnSpc>
              <a:spcBef>
                <a:spcPct val="20000"/>
              </a:spcBef>
              <a:spcAft>
                <a:spcPts val="480"/>
              </a:spcAft>
              <a:buClr>
                <a:schemeClr val="tx1"/>
              </a:buClr>
              <a:buFont typeface="Wingdings 2" pitchFamily="18" charset="2"/>
              <a:buChar char=""/>
            </a:pPr>
            <a:r>
              <a:rPr lang="en-US" sz="2000" dirty="0"/>
              <a:t>Managing conflict </a:t>
            </a:r>
          </a:p>
        </p:txBody>
      </p:sp>
    </p:spTree>
  </p:cSld>
  <p:clrMapOvr>
    <a:masterClrMapping/>
  </p:clrMapOvr>
  <p:transition>
    <p:strips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txBox="1">
            <a:spLocks noChangeArrowheads="1"/>
          </p:cNvSpPr>
          <p:nvPr/>
        </p:nvSpPr>
        <p:spPr bwMode="auto">
          <a:xfrm>
            <a:off x="457200" y="2209800"/>
            <a:ext cx="8477250" cy="914400"/>
          </a:xfrm>
          <a:prstGeom prst="rect">
            <a:avLst/>
          </a:prstGeom>
          <a:noFill/>
          <a:ln w="9525">
            <a:noFill/>
            <a:miter lim="800000"/>
            <a:headEnd/>
            <a:tailEnd/>
          </a:ln>
        </p:spPr>
        <p:txBody>
          <a:bodyPr/>
          <a:lstStyle/>
          <a:p>
            <a:pPr marL="365125" indent="-282575">
              <a:lnSpc>
                <a:spcPct val="80000"/>
              </a:lnSpc>
              <a:spcBef>
                <a:spcPts val="600"/>
              </a:spcBef>
              <a:buClr>
                <a:schemeClr val="tx1"/>
              </a:buClr>
              <a:buSzPct val="80000"/>
              <a:buFont typeface="Wingdings 2" pitchFamily="18" charset="2"/>
              <a:buChar char=""/>
            </a:pPr>
            <a:r>
              <a:rPr lang="en-US" sz="2400" b="1" dirty="0">
                <a:solidFill>
                  <a:srgbClr val="002060"/>
                </a:solidFill>
                <a:latin typeface="+mn-lt"/>
              </a:rPr>
              <a:t>Work Survival: </a:t>
            </a:r>
            <a:r>
              <a:rPr lang="en-US" sz="2400" dirty="0">
                <a:latin typeface="+mn-lt"/>
              </a:rPr>
              <a:t>the day-to-day skills that assist in promoting effective production and work satisfaction. </a:t>
            </a:r>
          </a:p>
          <a:p>
            <a:pPr marL="1296988" lvl="4" indent="-182563">
              <a:lnSpc>
                <a:spcPct val="90000"/>
              </a:lnSpc>
              <a:spcBef>
                <a:spcPct val="20000"/>
              </a:spcBef>
              <a:buClr>
                <a:schemeClr val="tx1"/>
              </a:buClr>
            </a:pPr>
            <a:endParaRPr lang="en-US" dirty="0">
              <a:latin typeface="+mn-lt"/>
            </a:endParaRPr>
          </a:p>
        </p:txBody>
      </p:sp>
      <p:sp>
        <p:nvSpPr>
          <p:cNvPr id="5" name="Rectangle 2"/>
          <p:cNvSpPr txBox="1">
            <a:spLocks noChangeArrowheads="1"/>
          </p:cNvSpPr>
          <p:nvPr/>
        </p:nvSpPr>
        <p:spPr>
          <a:xfrm>
            <a:off x="838200" y="1295400"/>
            <a:ext cx="7499350" cy="8382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Transferable Skills</a:t>
            </a:r>
          </a:p>
        </p:txBody>
      </p:sp>
      <p:sp>
        <p:nvSpPr>
          <p:cNvPr id="6" name="TextBox 5"/>
          <p:cNvSpPr txBox="1"/>
          <p:nvPr/>
        </p:nvSpPr>
        <p:spPr>
          <a:xfrm>
            <a:off x="762000" y="3246502"/>
            <a:ext cx="7467600" cy="2849498"/>
          </a:xfrm>
          <a:prstGeom prst="rect">
            <a:avLst/>
          </a:prstGeom>
          <a:noFill/>
        </p:spPr>
        <p:txBody>
          <a:bodyPr wrap="square" numCol="2" rtlCol="0">
            <a:spAutoFit/>
          </a:bodyPr>
          <a:lstStyle/>
          <a:p>
            <a:pPr marL="548640" lvl="4" indent="-182563">
              <a:lnSpc>
                <a:spcPct val="90000"/>
              </a:lnSpc>
              <a:spcBef>
                <a:spcPct val="20000"/>
              </a:spcBef>
              <a:spcAft>
                <a:spcPts val="480"/>
              </a:spcAft>
              <a:buClr>
                <a:schemeClr val="tx1"/>
              </a:buClr>
              <a:buFont typeface="Wingdings 2" pitchFamily="18" charset="2"/>
              <a:buChar char=""/>
            </a:pPr>
            <a:r>
              <a:rPr lang="en-US" sz="2000" dirty="0"/>
              <a:t>Implementing decisions </a:t>
            </a:r>
          </a:p>
          <a:p>
            <a:pPr marL="548640" lvl="4" indent="-182563">
              <a:lnSpc>
                <a:spcPct val="90000"/>
              </a:lnSpc>
              <a:spcBef>
                <a:spcPct val="20000"/>
              </a:spcBef>
              <a:spcAft>
                <a:spcPts val="480"/>
              </a:spcAft>
              <a:buClr>
                <a:schemeClr val="tx1"/>
              </a:buClr>
              <a:buFont typeface="Wingdings 2" pitchFamily="18" charset="2"/>
              <a:buChar char=""/>
            </a:pPr>
            <a:r>
              <a:rPr lang="en-US" sz="2000" dirty="0"/>
              <a:t>Cooperating </a:t>
            </a:r>
          </a:p>
          <a:p>
            <a:pPr marL="548640" lvl="4" indent="-182563">
              <a:lnSpc>
                <a:spcPct val="90000"/>
              </a:lnSpc>
              <a:spcBef>
                <a:spcPct val="20000"/>
              </a:spcBef>
              <a:spcAft>
                <a:spcPts val="480"/>
              </a:spcAft>
              <a:buClr>
                <a:schemeClr val="tx1"/>
              </a:buClr>
              <a:buFont typeface="Wingdings 2" pitchFamily="18" charset="2"/>
              <a:buChar char=""/>
            </a:pPr>
            <a:r>
              <a:rPr lang="en-US" sz="2000" dirty="0"/>
              <a:t>Enforcing policies </a:t>
            </a:r>
          </a:p>
          <a:p>
            <a:pPr marL="548640" lvl="4" indent="-182563">
              <a:lnSpc>
                <a:spcPct val="90000"/>
              </a:lnSpc>
              <a:spcBef>
                <a:spcPct val="20000"/>
              </a:spcBef>
              <a:spcAft>
                <a:spcPts val="480"/>
              </a:spcAft>
              <a:buClr>
                <a:schemeClr val="tx1"/>
              </a:buClr>
              <a:buFont typeface="Wingdings 2" pitchFamily="18" charset="2"/>
              <a:buChar char=""/>
            </a:pPr>
            <a:r>
              <a:rPr lang="en-US" sz="2000" dirty="0"/>
              <a:t>Being punctual </a:t>
            </a:r>
          </a:p>
          <a:p>
            <a:pPr marL="548640" lvl="4" indent="-182563">
              <a:lnSpc>
                <a:spcPct val="90000"/>
              </a:lnSpc>
              <a:spcBef>
                <a:spcPct val="20000"/>
              </a:spcBef>
              <a:spcAft>
                <a:spcPts val="480"/>
              </a:spcAft>
              <a:buClr>
                <a:schemeClr val="tx1"/>
              </a:buClr>
              <a:buFont typeface="Wingdings 2" pitchFamily="18" charset="2"/>
              <a:buChar char=""/>
            </a:pPr>
            <a:r>
              <a:rPr lang="en-US" sz="2000" dirty="0"/>
              <a:t>Managing time </a:t>
            </a:r>
          </a:p>
          <a:p>
            <a:pPr marL="548640" lvl="4" indent="-182563">
              <a:lnSpc>
                <a:spcPct val="90000"/>
              </a:lnSpc>
              <a:spcBef>
                <a:spcPct val="20000"/>
              </a:spcBef>
              <a:spcAft>
                <a:spcPts val="480"/>
              </a:spcAft>
              <a:buClr>
                <a:schemeClr val="tx1"/>
              </a:buClr>
              <a:buFont typeface="Wingdings 2" pitchFamily="18" charset="2"/>
              <a:buChar char=""/>
            </a:pPr>
            <a:r>
              <a:rPr lang="en-US" sz="2000" dirty="0"/>
              <a:t>Attending to detail </a:t>
            </a:r>
          </a:p>
          <a:p>
            <a:pPr marL="548640" lvl="4" indent="-182563">
              <a:lnSpc>
                <a:spcPct val="90000"/>
              </a:lnSpc>
              <a:spcBef>
                <a:spcPct val="20000"/>
              </a:spcBef>
              <a:spcAft>
                <a:spcPts val="480"/>
              </a:spcAft>
              <a:buClr>
                <a:schemeClr val="tx1"/>
              </a:buClr>
              <a:buFont typeface="Wingdings 2" pitchFamily="18" charset="2"/>
              <a:buChar char=""/>
            </a:pPr>
            <a:r>
              <a:rPr lang="en-US" sz="2000" dirty="0"/>
              <a:t>Meeting goals </a:t>
            </a:r>
          </a:p>
          <a:p>
            <a:pPr marL="548640" lvl="4" indent="-182563">
              <a:lnSpc>
                <a:spcPct val="90000"/>
              </a:lnSpc>
              <a:spcBef>
                <a:spcPct val="20000"/>
              </a:spcBef>
              <a:spcAft>
                <a:spcPts val="480"/>
              </a:spcAft>
              <a:buClr>
                <a:schemeClr val="tx1"/>
              </a:buClr>
              <a:buFont typeface="Wingdings 2" pitchFamily="18" charset="2"/>
              <a:buChar char=""/>
            </a:pPr>
            <a:r>
              <a:rPr lang="en-US" sz="2000" dirty="0"/>
              <a:t>Enlisting help </a:t>
            </a:r>
          </a:p>
          <a:p>
            <a:pPr marL="548640" lvl="4" indent="-182563">
              <a:lnSpc>
                <a:spcPct val="90000"/>
              </a:lnSpc>
              <a:spcBef>
                <a:spcPct val="20000"/>
              </a:spcBef>
              <a:spcAft>
                <a:spcPts val="480"/>
              </a:spcAft>
              <a:buClr>
                <a:schemeClr val="tx1"/>
              </a:buClr>
              <a:buFont typeface="Wingdings 2" pitchFamily="18" charset="2"/>
              <a:buChar char=""/>
            </a:pPr>
            <a:r>
              <a:rPr lang="en-US" sz="2000" dirty="0"/>
              <a:t>Accepting responsibility </a:t>
            </a:r>
          </a:p>
          <a:p>
            <a:pPr marL="548640" lvl="4" indent="-182563">
              <a:lnSpc>
                <a:spcPct val="90000"/>
              </a:lnSpc>
              <a:spcBef>
                <a:spcPct val="20000"/>
              </a:spcBef>
              <a:spcAft>
                <a:spcPts val="480"/>
              </a:spcAft>
              <a:buClr>
                <a:schemeClr val="tx1"/>
              </a:buClr>
              <a:buFont typeface="Wingdings 2" pitchFamily="18" charset="2"/>
              <a:buChar char=""/>
            </a:pPr>
            <a:r>
              <a:rPr lang="en-US" sz="2000" dirty="0"/>
              <a:t>Setting and meeting deadlines </a:t>
            </a:r>
          </a:p>
          <a:p>
            <a:pPr marL="548640" lvl="4" indent="-182563">
              <a:lnSpc>
                <a:spcPct val="90000"/>
              </a:lnSpc>
              <a:spcBef>
                <a:spcPct val="20000"/>
              </a:spcBef>
              <a:spcAft>
                <a:spcPts val="480"/>
              </a:spcAft>
              <a:buClr>
                <a:schemeClr val="tx1"/>
              </a:buClr>
              <a:buFont typeface="Wingdings 2" pitchFamily="18" charset="2"/>
              <a:buChar char=""/>
            </a:pPr>
            <a:r>
              <a:rPr lang="en-US" sz="2000" dirty="0"/>
              <a:t>Organizing </a:t>
            </a:r>
          </a:p>
          <a:p>
            <a:pPr marL="548640" lvl="4" indent="-182563">
              <a:lnSpc>
                <a:spcPct val="90000"/>
              </a:lnSpc>
              <a:spcBef>
                <a:spcPct val="20000"/>
              </a:spcBef>
              <a:spcAft>
                <a:spcPts val="480"/>
              </a:spcAft>
              <a:buClr>
                <a:schemeClr val="tx1"/>
              </a:buClr>
              <a:buFont typeface="Wingdings 2" pitchFamily="18" charset="2"/>
              <a:buChar char=""/>
            </a:pPr>
            <a:r>
              <a:rPr lang="en-US" sz="2000" dirty="0"/>
              <a:t>Making decisions </a:t>
            </a:r>
          </a:p>
          <a:p>
            <a:pPr marL="548640">
              <a:spcAft>
                <a:spcPts val="480"/>
              </a:spcAft>
            </a:pPr>
            <a:endParaRPr lang="en-US" dirty="0"/>
          </a:p>
        </p:txBody>
      </p:sp>
      <p:sp>
        <p:nvSpPr>
          <p:cNvPr id="7" name="Rectangle 2"/>
          <p:cNvSpPr txBox="1">
            <a:spLocks noChangeArrowheads="1"/>
          </p:cNvSpPr>
          <p:nvPr/>
        </p:nvSpPr>
        <p:spPr>
          <a:xfrm>
            <a:off x="19685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Transferable Skills</a:t>
            </a:r>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838200" y="1371600"/>
            <a:ext cx="7499350" cy="685800"/>
          </a:xfrm>
          <a:prstGeom prst="rect">
            <a:avLst/>
          </a:prstGeom>
        </p:spPr>
        <p:txBody>
          <a:bodyPr anchor="ctr">
            <a:normAutofit lnSpcReduction="10000"/>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Online Resources</a:t>
            </a:r>
          </a:p>
        </p:txBody>
      </p:sp>
      <p:sp>
        <p:nvSpPr>
          <p:cNvPr id="20484" name="Rectangle 3"/>
          <p:cNvSpPr txBox="1">
            <a:spLocks noChangeArrowheads="1"/>
          </p:cNvSpPr>
          <p:nvPr/>
        </p:nvSpPr>
        <p:spPr bwMode="auto">
          <a:xfrm>
            <a:off x="806450" y="1905000"/>
            <a:ext cx="7880350" cy="4572000"/>
          </a:xfrm>
          <a:prstGeom prst="rect">
            <a:avLst/>
          </a:prstGeom>
          <a:noFill/>
          <a:ln w="9525">
            <a:noFill/>
            <a:miter lim="800000"/>
            <a:headEnd/>
            <a:tailEnd/>
          </a:ln>
        </p:spPr>
        <p:txBody>
          <a:bodyPr/>
          <a:lstStyle/>
          <a:p>
            <a:pPr marL="365125" indent="-282575">
              <a:spcBef>
                <a:spcPts val="600"/>
              </a:spcBef>
              <a:buClr>
                <a:schemeClr val="tx1"/>
              </a:buClr>
              <a:buSzPct val="80000"/>
              <a:buFont typeface="Wingdings 2" pitchFamily="18" charset="2"/>
              <a:buChar char=""/>
            </a:pPr>
            <a:r>
              <a:rPr lang="en-US" sz="2800" dirty="0">
                <a:latin typeface="+mn-lt"/>
                <a:hlinkClick r:id="rId2">
                  <a:extLst>
                    <a:ext uri="{A12FA001-AC4F-418D-AE19-62706E023703}">
                      <ahyp:hlinkClr xmlns:ahyp="http://schemas.microsoft.com/office/drawing/2018/hyperlinkcolor" val="tx"/>
                    </a:ext>
                  </a:extLst>
                </a:hlinkClick>
              </a:rPr>
              <a:t>www.onetonline.org</a:t>
            </a:r>
            <a:endParaRPr lang="en-US" sz="2800" dirty="0">
              <a:latin typeface="+mn-lt"/>
            </a:endParaRPr>
          </a:p>
          <a:p>
            <a:pPr marL="822325" lvl="1" indent="-282575">
              <a:spcBef>
                <a:spcPts val="600"/>
              </a:spcBef>
              <a:buClr>
                <a:schemeClr val="tx1"/>
              </a:buClr>
              <a:buSzPct val="65000"/>
              <a:buFont typeface="Courier New" pitchFamily="49" charset="0"/>
              <a:buChar char="o"/>
            </a:pPr>
            <a:r>
              <a:rPr lang="en-US" sz="2400" dirty="0">
                <a:latin typeface="+mn-lt"/>
              </a:rPr>
              <a:t>Research tasks performed, tools, equipment, and soft skills used in past jobs</a:t>
            </a:r>
          </a:p>
          <a:p>
            <a:pPr marL="822325" lvl="1" indent="-282575">
              <a:spcBef>
                <a:spcPts val="600"/>
              </a:spcBef>
              <a:buClr>
                <a:schemeClr val="tx1"/>
              </a:buClr>
              <a:buSzPct val="65000"/>
              <a:buFont typeface="Courier New" pitchFamily="49" charset="0"/>
              <a:buChar char="o"/>
            </a:pPr>
            <a:r>
              <a:rPr lang="en-US" sz="2400" dirty="0">
                <a:latin typeface="+mn-lt"/>
              </a:rPr>
              <a:t>How to write tasks in “resume speak”</a:t>
            </a:r>
          </a:p>
          <a:p>
            <a:pPr marL="365125" indent="-282575">
              <a:spcBef>
                <a:spcPts val="600"/>
              </a:spcBef>
              <a:buClr>
                <a:schemeClr val="tx1"/>
              </a:buClr>
              <a:buSzPct val="80000"/>
              <a:buFont typeface="Wingdings 2" pitchFamily="18" charset="2"/>
              <a:buChar char=""/>
            </a:pPr>
            <a:r>
              <a:rPr lang="en-US" sz="2800" dirty="0">
                <a:latin typeface="+mn-lt"/>
                <a:hlinkClick r:id="rId3">
                  <a:extLst>
                    <a:ext uri="{A12FA001-AC4F-418D-AE19-62706E023703}">
                      <ahyp:hlinkClr xmlns:ahyp="http://schemas.microsoft.com/office/drawing/2018/hyperlinkcolor" val="tx"/>
                    </a:ext>
                  </a:extLst>
                </a:hlinkClick>
              </a:rPr>
              <a:t>www.google.com</a:t>
            </a:r>
            <a:endParaRPr lang="en-US" sz="2800" dirty="0">
              <a:latin typeface="+mn-lt"/>
            </a:endParaRPr>
          </a:p>
          <a:p>
            <a:pPr marL="822325" lvl="1" indent="-282575">
              <a:spcBef>
                <a:spcPts val="600"/>
              </a:spcBef>
              <a:buClr>
                <a:schemeClr val="tx1"/>
              </a:buClr>
              <a:buSzPct val="65000"/>
              <a:buFont typeface="Courier New" pitchFamily="49" charset="0"/>
              <a:buChar char="o"/>
            </a:pPr>
            <a:r>
              <a:rPr lang="en-US" sz="2400" dirty="0">
                <a:latin typeface="+mn-lt"/>
              </a:rPr>
              <a:t>Find information about previous companies worked for such as addresses and telephone numbers</a:t>
            </a:r>
          </a:p>
          <a:p>
            <a:pPr marL="365125" indent="-282575">
              <a:spcBef>
                <a:spcPts val="600"/>
              </a:spcBef>
              <a:buClr>
                <a:schemeClr val="tx1"/>
              </a:buClr>
              <a:buSzPct val="80000"/>
              <a:buFont typeface="Wingdings 2" pitchFamily="18" charset="2"/>
              <a:buChar char=""/>
            </a:pPr>
            <a:r>
              <a:rPr lang="en-US" sz="2800" dirty="0">
                <a:hlinkClick r:id="rId4">
                  <a:extLst>
                    <a:ext uri="{A12FA001-AC4F-418D-AE19-62706E023703}">
                      <ahyp:hlinkClr xmlns:ahyp="http://schemas.microsoft.com/office/drawing/2018/hyperlinkcolor" val="tx"/>
                    </a:ext>
                  </a:extLst>
                </a:hlinkClick>
              </a:rPr>
              <a:t>www.careeronestop.org</a:t>
            </a:r>
            <a:endParaRPr lang="en-US" sz="2800" dirty="0"/>
          </a:p>
          <a:p>
            <a:pPr marL="822325" lvl="1" indent="-282575">
              <a:spcBef>
                <a:spcPts val="600"/>
              </a:spcBef>
              <a:buClr>
                <a:schemeClr val="tx1"/>
              </a:buClr>
              <a:buSzPct val="65000"/>
              <a:buFont typeface="Courier New" pitchFamily="49" charset="0"/>
              <a:buChar char="o"/>
            </a:pPr>
            <a:r>
              <a:rPr lang="en-US" sz="2400" dirty="0"/>
              <a:t>Resume advice and tutorials including a resume creator walk-through and samples</a:t>
            </a:r>
          </a:p>
          <a:p>
            <a:pPr marL="822325" lvl="1" indent="-282575">
              <a:spcBef>
                <a:spcPts val="600"/>
              </a:spcBef>
              <a:buClr>
                <a:schemeClr val="tx1"/>
              </a:buClr>
              <a:buSzPct val="65000"/>
              <a:buFont typeface="Courier New" pitchFamily="49" charset="0"/>
              <a:buChar char="o"/>
            </a:pPr>
            <a:endParaRPr lang="en-US" sz="2600" dirty="0">
              <a:latin typeface="+mn-lt"/>
            </a:endParaRPr>
          </a:p>
        </p:txBody>
      </p:sp>
      <p:sp>
        <p:nvSpPr>
          <p:cNvPr id="5" name="Rectangle 2"/>
          <p:cNvSpPr txBox="1">
            <a:spLocks noChangeArrowheads="1"/>
          </p:cNvSpPr>
          <p:nvPr/>
        </p:nvSpPr>
        <p:spPr>
          <a:xfrm>
            <a:off x="19685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Online Resources</a:t>
            </a:r>
          </a:p>
        </p:txBody>
      </p:sp>
    </p:spTree>
  </p:cSld>
  <p:clrMapOvr>
    <a:masterClrMapping/>
  </p:clrMapOvr>
  <p:transition>
    <p:spli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6896534" cy="1080938"/>
          </a:xfrm>
        </p:spPr>
        <p:txBody>
          <a:bodyPr/>
          <a:lstStyle/>
          <a:p>
            <a:r>
              <a:rPr lang="en-US" dirty="0"/>
              <a:t>Types of Resumes: Chronological</a:t>
            </a:r>
          </a:p>
        </p:txBody>
      </p:sp>
      <p:sp>
        <p:nvSpPr>
          <p:cNvPr id="3" name="TextBox 2"/>
          <p:cNvSpPr txBox="1"/>
          <p:nvPr/>
        </p:nvSpPr>
        <p:spPr>
          <a:xfrm>
            <a:off x="5748556" y="1992124"/>
            <a:ext cx="3352800" cy="1477328"/>
          </a:xfrm>
          <a:prstGeom prst="rect">
            <a:avLst/>
          </a:prstGeom>
          <a:noFill/>
        </p:spPr>
        <p:txBody>
          <a:bodyPr wrap="square" rtlCol="0">
            <a:spAutoFit/>
          </a:bodyPr>
          <a:lstStyle/>
          <a:p>
            <a:r>
              <a:rPr lang="en-US" dirty="0"/>
              <a:t>Emphasizes one’s work history</a:t>
            </a:r>
          </a:p>
          <a:p>
            <a:pPr marL="285750" indent="-285750">
              <a:buFont typeface="Arial" panose="020B0604020202020204" pitchFamily="34" charset="0"/>
              <a:buChar char="•"/>
            </a:pPr>
            <a:r>
              <a:rPr lang="en-US" dirty="0"/>
              <a:t>Easy for employers to scan</a:t>
            </a:r>
          </a:p>
          <a:p>
            <a:pPr marL="285750" indent="-285750">
              <a:buFont typeface="Arial" panose="020B0604020202020204" pitchFamily="34" charset="0"/>
              <a:buChar char="•"/>
            </a:pPr>
            <a:r>
              <a:rPr lang="en-US" dirty="0"/>
              <a:t>Often used by job seekers with steady work experience in their desired career field</a:t>
            </a:r>
          </a:p>
        </p:txBody>
      </p:sp>
      <p:pic>
        <p:nvPicPr>
          <p:cNvPr id="4" name="Picture 3">
            <a:extLst>
              <a:ext uri="{FF2B5EF4-FFF2-40B4-BE49-F238E27FC236}">
                <a16:creationId xmlns:a16="http://schemas.microsoft.com/office/drawing/2014/main" id="{DF390F80-4DE2-45F4-A2A5-A55FE3024F24}"/>
              </a:ext>
            </a:extLst>
          </p:cNvPr>
          <p:cNvPicPr>
            <a:picLocks noChangeAspect="1"/>
          </p:cNvPicPr>
          <p:nvPr/>
        </p:nvPicPr>
        <p:blipFill>
          <a:blip r:embed="rId2"/>
          <a:stretch>
            <a:fillRect/>
          </a:stretch>
        </p:blipFill>
        <p:spPr>
          <a:xfrm>
            <a:off x="228600" y="1287251"/>
            <a:ext cx="5486400" cy="5384925"/>
          </a:xfrm>
          <a:prstGeom prst="rect">
            <a:avLst/>
          </a:prstGeom>
        </p:spPr>
      </p:pic>
    </p:spTree>
    <p:extLst>
      <p:ext uri="{BB962C8B-B14F-4D97-AF65-F5344CB8AC3E}">
        <p14:creationId xmlns:p14="http://schemas.microsoft.com/office/powerpoint/2010/main" val="573588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39" y="381000"/>
            <a:ext cx="6896534" cy="1080938"/>
          </a:xfrm>
        </p:spPr>
        <p:txBody>
          <a:bodyPr/>
          <a:lstStyle/>
          <a:p>
            <a:r>
              <a:rPr lang="en-US" dirty="0"/>
              <a:t>Types of Resumes: Functional</a:t>
            </a:r>
          </a:p>
        </p:txBody>
      </p:sp>
      <p:sp>
        <p:nvSpPr>
          <p:cNvPr id="3" name="TextBox 2"/>
          <p:cNvSpPr txBox="1"/>
          <p:nvPr/>
        </p:nvSpPr>
        <p:spPr>
          <a:xfrm>
            <a:off x="5427223" y="2136338"/>
            <a:ext cx="2978546" cy="3970318"/>
          </a:xfrm>
          <a:prstGeom prst="rect">
            <a:avLst/>
          </a:prstGeom>
          <a:noFill/>
        </p:spPr>
        <p:txBody>
          <a:bodyPr wrap="square" rtlCol="0">
            <a:spAutoFit/>
          </a:bodyPr>
          <a:lstStyle/>
          <a:p>
            <a:r>
              <a:rPr lang="en-US" dirty="0"/>
              <a:t>Groups work experience and skills by skill areas or job function</a:t>
            </a:r>
          </a:p>
          <a:p>
            <a:pPr marL="285750" indent="-285750">
              <a:buFont typeface="Arial" panose="020B0604020202020204" pitchFamily="34" charset="0"/>
              <a:buChar char="•"/>
            </a:pPr>
            <a:r>
              <a:rPr lang="en-US" dirty="0"/>
              <a:t>De-emphasizes lack of experience in a field</a:t>
            </a:r>
          </a:p>
          <a:p>
            <a:pPr marL="285750" indent="-285750">
              <a:buFont typeface="Arial" panose="020B0604020202020204" pitchFamily="34" charset="0"/>
              <a:buChar char="•"/>
            </a:pPr>
            <a:r>
              <a:rPr lang="en-US" dirty="0"/>
              <a:t>Useful for first-time job seekers, those re-entering the workforce and career changers</a:t>
            </a:r>
          </a:p>
          <a:p>
            <a:pPr marL="285750" indent="-285750">
              <a:buFont typeface="Arial" panose="020B0604020202020204" pitchFamily="34" charset="0"/>
              <a:buChar char="•"/>
            </a:pPr>
            <a:r>
              <a:rPr lang="en-US" dirty="0"/>
              <a:t>Employers don’t love true functional resumes</a:t>
            </a:r>
          </a:p>
          <a:p>
            <a:pPr marL="742950" lvl="1" indent="-285750">
              <a:buFont typeface="Arial" panose="020B0604020202020204" pitchFamily="34" charset="0"/>
              <a:buChar char="•"/>
            </a:pPr>
            <a:r>
              <a:rPr lang="en-US" dirty="0"/>
              <a:t>Can anyone think of a reason why this may be?</a:t>
            </a:r>
          </a:p>
        </p:txBody>
      </p:sp>
      <p:pic>
        <p:nvPicPr>
          <p:cNvPr id="4" name="Picture 3">
            <a:extLst>
              <a:ext uri="{FF2B5EF4-FFF2-40B4-BE49-F238E27FC236}">
                <a16:creationId xmlns:a16="http://schemas.microsoft.com/office/drawing/2014/main" id="{030F4BEB-411A-4281-AEE0-6830987384A9}"/>
              </a:ext>
            </a:extLst>
          </p:cNvPr>
          <p:cNvPicPr>
            <a:picLocks noChangeAspect="1"/>
          </p:cNvPicPr>
          <p:nvPr/>
        </p:nvPicPr>
        <p:blipFill>
          <a:blip r:embed="rId2"/>
          <a:stretch>
            <a:fillRect/>
          </a:stretch>
        </p:blipFill>
        <p:spPr>
          <a:xfrm>
            <a:off x="762000" y="1219200"/>
            <a:ext cx="4267200" cy="5359314"/>
          </a:xfrm>
          <a:prstGeom prst="rect">
            <a:avLst/>
          </a:prstGeom>
        </p:spPr>
      </p:pic>
    </p:spTree>
    <p:extLst>
      <p:ext uri="{BB962C8B-B14F-4D97-AF65-F5344CB8AC3E}">
        <p14:creationId xmlns:p14="http://schemas.microsoft.com/office/powerpoint/2010/main" val="1548153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Resumes: Combination</a:t>
            </a:r>
          </a:p>
        </p:txBody>
      </p:sp>
      <p:sp>
        <p:nvSpPr>
          <p:cNvPr id="3" name="TextBox 2"/>
          <p:cNvSpPr txBox="1"/>
          <p:nvPr/>
        </p:nvSpPr>
        <p:spPr>
          <a:xfrm>
            <a:off x="4267200" y="3842614"/>
            <a:ext cx="3872242" cy="2862322"/>
          </a:xfrm>
          <a:prstGeom prst="rect">
            <a:avLst/>
          </a:prstGeom>
          <a:noFill/>
        </p:spPr>
        <p:txBody>
          <a:bodyPr wrap="square" rtlCol="0">
            <a:spAutoFit/>
          </a:bodyPr>
          <a:lstStyle/>
          <a:p>
            <a:r>
              <a:rPr lang="en-US" dirty="0"/>
              <a:t>Combines the knowledge, skills, and abilities as highlighted in a functional resume with a shorter, chronological work summary</a:t>
            </a:r>
          </a:p>
          <a:p>
            <a:pPr marL="285750" indent="-285750">
              <a:buFont typeface="Arial" panose="020B0604020202020204" pitchFamily="34" charset="0"/>
              <a:buChar char="•"/>
            </a:pPr>
            <a:r>
              <a:rPr lang="en-US" dirty="0"/>
              <a:t>Easily incorporates other experiences, like volunteering or internships</a:t>
            </a:r>
          </a:p>
          <a:p>
            <a:pPr marL="285750" indent="-285750">
              <a:buFont typeface="Arial" panose="020B0604020202020204" pitchFamily="34" charset="0"/>
              <a:buChar char="•"/>
            </a:pPr>
            <a:r>
              <a:rPr lang="en-US" dirty="0"/>
              <a:t>Often used by job seekers with a varied employment history and by career changers</a:t>
            </a:r>
          </a:p>
        </p:txBody>
      </p:sp>
      <p:pic>
        <p:nvPicPr>
          <p:cNvPr id="4" name="Picture 3">
            <a:extLst>
              <a:ext uri="{FF2B5EF4-FFF2-40B4-BE49-F238E27FC236}">
                <a16:creationId xmlns:a16="http://schemas.microsoft.com/office/drawing/2014/main" id="{12B0115B-208A-4E7E-A42A-BE13421B8284}"/>
              </a:ext>
            </a:extLst>
          </p:cNvPr>
          <p:cNvPicPr>
            <a:picLocks noChangeAspect="1"/>
          </p:cNvPicPr>
          <p:nvPr/>
        </p:nvPicPr>
        <p:blipFill>
          <a:blip r:embed="rId2"/>
          <a:stretch>
            <a:fillRect/>
          </a:stretch>
        </p:blipFill>
        <p:spPr>
          <a:xfrm>
            <a:off x="228600" y="1752600"/>
            <a:ext cx="3683615" cy="4971676"/>
          </a:xfrm>
          <a:prstGeom prst="rect">
            <a:avLst/>
          </a:prstGeom>
        </p:spPr>
      </p:pic>
      <p:pic>
        <p:nvPicPr>
          <p:cNvPr id="5" name="Picture 4">
            <a:extLst>
              <a:ext uri="{FF2B5EF4-FFF2-40B4-BE49-F238E27FC236}">
                <a16:creationId xmlns:a16="http://schemas.microsoft.com/office/drawing/2014/main" id="{38407F84-E4D3-4638-8938-4F018AA2B1DE}"/>
              </a:ext>
            </a:extLst>
          </p:cNvPr>
          <p:cNvPicPr>
            <a:picLocks noChangeAspect="1"/>
          </p:cNvPicPr>
          <p:nvPr/>
        </p:nvPicPr>
        <p:blipFill>
          <a:blip r:embed="rId3"/>
          <a:stretch>
            <a:fillRect/>
          </a:stretch>
        </p:blipFill>
        <p:spPr>
          <a:xfrm>
            <a:off x="4114800" y="1752600"/>
            <a:ext cx="4024642" cy="1940116"/>
          </a:xfrm>
          <a:prstGeom prst="rect">
            <a:avLst/>
          </a:prstGeom>
        </p:spPr>
      </p:pic>
    </p:spTree>
    <p:extLst>
      <p:ext uri="{BB962C8B-B14F-4D97-AF65-F5344CB8AC3E}">
        <p14:creationId xmlns:p14="http://schemas.microsoft.com/office/powerpoint/2010/main" val="100937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Resumes: Academic</a:t>
            </a:r>
          </a:p>
        </p:txBody>
      </p:sp>
      <p:sp>
        <p:nvSpPr>
          <p:cNvPr id="3" name="TextBox 2"/>
          <p:cNvSpPr txBox="1"/>
          <p:nvPr/>
        </p:nvSpPr>
        <p:spPr>
          <a:xfrm>
            <a:off x="5867400" y="2286000"/>
            <a:ext cx="3260624" cy="2862322"/>
          </a:xfrm>
          <a:prstGeom prst="rect">
            <a:avLst/>
          </a:prstGeom>
          <a:noFill/>
        </p:spPr>
        <p:txBody>
          <a:bodyPr wrap="square" rtlCol="0">
            <a:spAutoFit/>
          </a:bodyPr>
          <a:lstStyle/>
          <a:p>
            <a:r>
              <a:rPr lang="en-US" dirty="0"/>
              <a:t>Highlights an education section that includes degrees, certifications, and/or achievements</a:t>
            </a:r>
          </a:p>
          <a:p>
            <a:pPr marL="285750" indent="-285750">
              <a:buFont typeface="Arial" panose="020B0604020202020204" pitchFamily="34" charset="0"/>
              <a:buChar char="•"/>
            </a:pPr>
            <a:r>
              <a:rPr lang="en-US" dirty="0"/>
              <a:t>Easily incorporates other experiences, like volunteering or internships</a:t>
            </a:r>
          </a:p>
          <a:p>
            <a:pPr marL="285750" indent="-285750">
              <a:buFont typeface="Arial" panose="020B0604020202020204" pitchFamily="34" charset="0"/>
              <a:buChar char="•"/>
            </a:pPr>
            <a:r>
              <a:rPr lang="en-US" dirty="0"/>
              <a:t>Often used by recent graduates with little experience in the field</a:t>
            </a:r>
          </a:p>
        </p:txBody>
      </p:sp>
      <p:pic>
        <p:nvPicPr>
          <p:cNvPr id="4" name="Picture 3">
            <a:extLst>
              <a:ext uri="{FF2B5EF4-FFF2-40B4-BE49-F238E27FC236}">
                <a16:creationId xmlns:a16="http://schemas.microsoft.com/office/drawing/2014/main" id="{E1F248F5-D08E-4F37-BD6C-670C791C17EF}"/>
              </a:ext>
            </a:extLst>
          </p:cNvPr>
          <p:cNvPicPr>
            <a:picLocks noChangeAspect="1"/>
          </p:cNvPicPr>
          <p:nvPr/>
        </p:nvPicPr>
        <p:blipFill>
          <a:blip r:embed="rId2"/>
          <a:stretch>
            <a:fillRect/>
          </a:stretch>
        </p:blipFill>
        <p:spPr>
          <a:xfrm>
            <a:off x="685800" y="1676400"/>
            <a:ext cx="4649961" cy="4867185"/>
          </a:xfrm>
          <a:prstGeom prst="rect">
            <a:avLst/>
          </a:prstGeom>
        </p:spPr>
      </p:pic>
    </p:spTree>
    <p:extLst>
      <p:ext uri="{BB962C8B-B14F-4D97-AF65-F5344CB8AC3E}">
        <p14:creationId xmlns:p14="http://schemas.microsoft.com/office/powerpoint/2010/main" val="864450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33400" y="914400"/>
            <a:ext cx="7499350" cy="830262"/>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Top 10 Resume Mistakes</a:t>
            </a:r>
          </a:p>
        </p:txBody>
      </p:sp>
      <p:sp>
        <p:nvSpPr>
          <p:cNvPr id="21508" name="Rectangle 3"/>
          <p:cNvSpPr txBox="1">
            <a:spLocks noChangeArrowheads="1"/>
          </p:cNvSpPr>
          <p:nvPr/>
        </p:nvSpPr>
        <p:spPr bwMode="auto">
          <a:xfrm>
            <a:off x="381000" y="1905000"/>
            <a:ext cx="8401050" cy="3962400"/>
          </a:xfrm>
          <a:prstGeom prst="rect">
            <a:avLst/>
          </a:prstGeom>
          <a:noFill/>
          <a:ln w="9525">
            <a:noFill/>
            <a:miter lim="800000"/>
            <a:headEnd/>
            <a:tailEnd/>
          </a:ln>
        </p:spPr>
        <p:txBody>
          <a:bodyPr/>
          <a:lstStyle/>
          <a:p>
            <a:pPr marL="365125" indent="-282575">
              <a:lnSpc>
                <a:spcPct val="80000"/>
              </a:lnSpc>
              <a:spcBef>
                <a:spcPts val="600"/>
              </a:spcBef>
              <a:buClr>
                <a:schemeClr val="tx1"/>
              </a:buClr>
              <a:buSzPct val="80000"/>
              <a:buFont typeface="Wingdings 2" pitchFamily="18" charset="2"/>
              <a:buChar char=""/>
            </a:pPr>
            <a:endParaRPr lang="en-US" sz="2400" b="1" u="sng" dirty="0">
              <a:latin typeface="+mn-lt"/>
            </a:endParaRPr>
          </a:p>
          <a:p>
            <a:pPr marL="365125" indent="-282575">
              <a:lnSpc>
                <a:spcPct val="80000"/>
              </a:lnSpc>
              <a:spcBef>
                <a:spcPts val="600"/>
              </a:spcBef>
              <a:buClr>
                <a:schemeClr val="tx1"/>
              </a:buClr>
              <a:buSzPct val="80000"/>
              <a:buFont typeface="Wingdings 2" pitchFamily="18" charset="2"/>
              <a:buChar char=""/>
            </a:pPr>
            <a:r>
              <a:rPr lang="en-US" sz="2400" b="1" u="sng" dirty="0">
                <a:latin typeface="+mn-lt"/>
              </a:rPr>
              <a:t>Mistake #1: Too Long or Too Short</a:t>
            </a:r>
          </a:p>
          <a:p>
            <a:pPr marL="639763" lvl="1" indent="-236538">
              <a:lnSpc>
                <a:spcPct val="80000"/>
              </a:lnSpc>
              <a:spcBef>
                <a:spcPts val="550"/>
              </a:spcBef>
              <a:buClr>
                <a:schemeClr val="tx1"/>
              </a:buClr>
              <a:buFont typeface="Verdana" pitchFamily="34" charset="0"/>
              <a:buChar char="◦"/>
            </a:pPr>
            <a:r>
              <a:rPr lang="en-US" sz="2000" dirty="0">
                <a:latin typeface="+mn-lt"/>
              </a:rPr>
              <a:t>One page is preferred for a new college graduate. If your experience warrants it, two pages are acceptable.</a:t>
            </a:r>
          </a:p>
          <a:p>
            <a:pPr marL="365125" indent="-282575">
              <a:lnSpc>
                <a:spcPct val="80000"/>
              </a:lnSpc>
              <a:spcBef>
                <a:spcPts val="600"/>
              </a:spcBef>
              <a:buClr>
                <a:schemeClr val="tx1"/>
              </a:buClr>
              <a:buSzPct val="80000"/>
              <a:buFont typeface="Wingdings 2" pitchFamily="18" charset="2"/>
              <a:buChar char=""/>
            </a:pPr>
            <a:r>
              <a:rPr lang="en-US" sz="2400" b="1" u="sng" dirty="0">
                <a:latin typeface="+mn-lt"/>
              </a:rPr>
              <a:t>Mistake #2: Disorganized and Poor Formatting</a:t>
            </a:r>
          </a:p>
          <a:p>
            <a:pPr marL="639763" lvl="1" indent="-236538">
              <a:lnSpc>
                <a:spcPct val="80000"/>
              </a:lnSpc>
              <a:spcBef>
                <a:spcPts val="550"/>
              </a:spcBef>
              <a:buClr>
                <a:schemeClr val="tx1"/>
              </a:buClr>
              <a:buSzPct val="50000"/>
              <a:buFont typeface="Courier New" pitchFamily="49" charset="0"/>
              <a:buChar char="o"/>
            </a:pPr>
            <a:r>
              <a:rPr lang="en-US" sz="2000" dirty="0">
                <a:latin typeface="+mn-lt"/>
              </a:rPr>
              <a:t>While the most important part of your resume is the content, there is no question that the document's overall look and feel is also important. Illogical order, disorganization, and an inconsistent format makes your resume difficult to read. You should be comfortable enough with a word processing program to create a clean, polished document. Use bullet points to highlight job responsibilities rather than paragraph format.  Use consistent formatting for headings and bullet points. </a:t>
            </a:r>
            <a:endParaRPr lang="en-US" sz="2400" b="1" u="sng" dirty="0">
              <a:latin typeface="+mn-lt"/>
            </a:endParaRPr>
          </a:p>
        </p:txBody>
      </p:sp>
    </p:spTree>
  </p:cSld>
  <p:clrMapOvr>
    <a:masterClrMapping/>
  </p:clrMapOvr>
  <p:transition>
    <p:blinds/>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3"/>
          <p:cNvSpPr txBox="1">
            <a:spLocks noChangeArrowheads="1"/>
          </p:cNvSpPr>
          <p:nvPr/>
        </p:nvSpPr>
        <p:spPr bwMode="auto">
          <a:xfrm>
            <a:off x="457200" y="2057400"/>
            <a:ext cx="8229600" cy="4191000"/>
          </a:xfrm>
          <a:prstGeom prst="rect">
            <a:avLst/>
          </a:prstGeom>
          <a:noFill/>
          <a:ln w="9525">
            <a:noFill/>
            <a:miter lim="800000"/>
            <a:headEnd/>
            <a:tailEnd/>
          </a:ln>
        </p:spPr>
        <p:txBody>
          <a:bodyPr/>
          <a:lstStyle/>
          <a:p>
            <a:pPr marL="365125" indent="-282575">
              <a:spcBef>
                <a:spcPts val="600"/>
              </a:spcBef>
              <a:buClr>
                <a:schemeClr val="tx1"/>
              </a:buClr>
              <a:buSzPct val="80000"/>
              <a:buFont typeface="Wingdings 2" pitchFamily="18" charset="2"/>
              <a:buChar char=""/>
            </a:pPr>
            <a:r>
              <a:rPr lang="en-US" sz="2400" b="1" u="sng" dirty="0">
                <a:latin typeface="+mn-lt"/>
              </a:rPr>
              <a:t>Mistake #5: Including Unrelated and Irrelevant Personal Information</a:t>
            </a:r>
          </a:p>
          <a:p>
            <a:pPr marL="639763" lvl="1" indent="-236538">
              <a:lnSpc>
                <a:spcPct val="80000"/>
              </a:lnSpc>
              <a:buClr>
                <a:schemeClr val="tx1"/>
              </a:buClr>
              <a:buFont typeface="Verdana" pitchFamily="34" charset="0"/>
              <a:buChar char="◦"/>
            </a:pPr>
            <a:r>
              <a:rPr lang="en-US" sz="2000" dirty="0">
                <a:latin typeface="+mn-lt"/>
              </a:rPr>
              <a:t>As mentioned previously, you do not have much room in a resume, so why take up valuable space with information unrelated to the position you are seeking? Your resume is not a personal correspondence, and should not include words such as “I,” “my,” and “me.” Save the first person pronouns for your cover letter. Also, leave the details about your personal life, such as marital status, religion, age, race, height, weight, hobbies, and other interests out of your resume.</a:t>
            </a:r>
          </a:p>
          <a:p>
            <a:pPr marL="365125" indent="-282575">
              <a:buClr>
                <a:schemeClr val="tx1"/>
              </a:buClr>
              <a:buSzPct val="80000"/>
              <a:buFont typeface="Wingdings 2" pitchFamily="18" charset="2"/>
              <a:buChar char=""/>
            </a:pPr>
            <a:r>
              <a:rPr lang="en-US" sz="2400" b="1" u="sng" dirty="0">
                <a:latin typeface="+mn-lt"/>
              </a:rPr>
              <a:t>Mistake #6: Poor Descriptions of Experience and Education</a:t>
            </a:r>
          </a:p>
          <a:p>
            <a:pPr marL="639763" lvl="1" indent="-236538">
              <a:lnSpc>
                <a:spcPct val="80000"/>
              </a:lnSpc>
              <a:spcBef>
                <a:spcPts val="550"/>
              </a:spcBef>
              <a:buClr>
                <a:schemeClr val="tx1"/>
              </a:buClr>
              <a:buSzPct val="50000"/>
              <a:buFont typeface="Courier New" pitchFamily="49" charset="0"/>
              <a:buChar char="o"/>
            </a:pPr>
            <a:r>
              <a:rPr lang="en-US" sz="2000" dirty="0">
                <a:latin typeface="+mn-lt"/>
              </a:rPr>
              <a:t>You need to give the reader an idea of what you have done throughout your career,  but instead of focusing on the duties you were responsible for at your previous jobs, list your accomplishments along with quantifiable facts to back up your claims. </a:t>
            </a:r>
            <a:endParaRPr lang="en-US" sz="2400" dirty="0">
              <a:latin typeface="+mn-lt"/>
            </a:endParaRPr>
          </a:p>
        </p:txBody>
      </p:sp>
      <p:sp>
        <p:nvSpPr>
          <p:cNvPr id="5" name="Rectangle 2"/>
          <p:cNvSpPr txBox="1">
            <a:spLocks noChangeArrowheads="1"/>
          </p:cNvSpPr>
          <p:nvPr/>
        </p:nvSpPr>
        <p:spPr>
          <a:xfrm>
            <a:off x="44450" y="762000"/>
            <a:ext cx="7499350" cy="10668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Top 10 Resume Mistakes</a:t>
            </a:r>
          </a:p>
        </p:txBody>
      </p:sp>
    </p:spTree>
  </p:cSld>
  <p:clrMapOvr>
    <a:masterClrMapping/>
  </p:clrMapOvr>
  <p:transition>
    <p:blinds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3"/>
          <p:cNvSpPr txBox="1">
            <a:spLocks noChangeArrowheads="1"/>
          </p:cNvSpPr>
          <p:nvPr/>
        </p:nvSpPr>
        <p:spPr bwMode="auto">
          <a:xfrm>
            <a:off x="806450" y="2286000"/>
            <a:ext cx="7499350" cy="4038600"/>
          </a:xfrm>
          <a:prstGeom prst="rect">
            <a:avLst/>
          </a:prstGeom>
          <a:noFill/>
          <a:ln w="9525">
            <a:noFill/>
            <a:miter lim="800000"/>
            <a:headEnd/>
            <a:tailEnd/>
          </a:ln>
        </p:spPr>
        <p:txBody>
          <a:bodyPr/>
          <a:lstStyle/>
          <a:p>
            <a:pPr marL="365125" indent="-282575">
              <a:spcBef>
                <a:spcPts val="600"/>
              </a:spcBef>
              <a:buClr>
                <a:schemeClr val="tx1"/>
              </a:buClr>
              <a:buSzPct val="80000"/>
              <a:buFont typeface="Wingdings 2" pitchFamily="18" charset="2"/>
              <a:buChar char=""/>
            </a:pPr>
            <a:r>
              <a:rPr lang="en-US" sz="2400" b="1" u="sng" dirty="0">
                <a:latin typeface="+mn-lt"/>
              </a:rPr>
              <a:t>Mistake #6: Poor Descriptions of Experience and Education, continued</a:t>
            </a:r>
          </a:p>
          <a:p>
            <a:pPr marL="576263" lvl="3" indent="-282575">
              <a:lnSpc>
                <a:spcPct val="80000"/>
              </a:lnSpc>
              <a:spcBef>
                <a:spcPts val="600"/>
              </a:spcBef>
              <a:buClr>
                <a:schemeClr val="tx1"/>
              </a:buClr>
              <a:buSzPct val="50000"/>
              <a:buFont typeface="Courier New" pitchFamily="49" charset="0"/>
              <a:buChar char="o"/>
            </a:pPr>
            <a:r>
              <a:rPr lang="en-US" sz="2000" dirty="0">
                <a:latin typeface="+mn-lt"/>
              </a:rPr>
              <a:t>Saying you were responsible for a 10 percent growth in overall sales is more impressive than simply stating you worked on a sales team. Your resume needs to make a bold, strong statement, and the best way to do this is by utilizing action words to describe your accomplishments. Words like "coordinated," "achieved," "managed," and "implemented" will spice up your resume and make it more interesting and relevant to the reader.</a:t>
            </a:r>
          </a:p>
          <a:p>
            <a:pPr marL="576263" lvl="3" indent="-282575">
              <a:lnSpc>
                <a:spcPct val="80000"/>
              </a:lnSpc>
              <a:spcBef>
                <a:spcPts val="600"/>
              </a:spcBef>
              <a:buClr>
                <a:schemeClr val="tx1"/>
              </a:buClr>
              <a:buSzPct val="50000"/>
              <a:buFont typeface="Wingdings 2" pitchFamily="18" charset="2"/>
              <a:buNone/>
            </a:pPr>
            <a:endParaRPr lang="en-US" sz="2000" dirty="0">
              <a:latin typeface="+mn-lt"/>
            </a:endParaRPr>
          </a:p>
          <a:p>
            <a:pPr marL="576263" lvl="3" indent="-282575">
              <a:lnSpc>
                <a:spcPct val="80000"/>
              </a:lnSpc>
              <a:buClr>
                <a:schemeClr val="tx1"/>
              </a:buClr>
              <a:buSzPct val="50000"/>
              <a:buFont typeface="Courier New" pitchFamily="49" charset="0"/>
              <a:buChar char="o"/>
            </a:pPr>
            <a:r>
              <a:rPr lang="en-US" sz="2000" dirty="0">
                <a:latin typeface="+mn-lt"/>
              </a:rPr>
              <a:t>In addition, you do not need to list your educational related course work if it is implied by your major; although special projects and professionally relevant courses can be cited.</a:t>
            </a:r>
          </a:p>
          <a:p>
            <a:pPr marL="365125" indent="-282575">
              <a:spcBef>
                <a:spcPts val="600"/>
              </a:spcBef>
              <a:buClr>
                <a:schemeClr val="tx1"/>
              </a:buClr>
              <a:buSzPct val="80000"/>
              <a:buFont typeface="Wingdings 2" pitchFamily="18" charset="2"/>
              <a:buNone/>
            </a:pPr>
            <a:endParaRPr lang="en-US" sz="2400" b="1" u="sng" dirty="0">
              <a:latin typeface="+mn-lt"/>
            </a:endParaRPr>
          </a:p>
          <a:p>
            <a:pPr marL="639763" lvl="2" indent="-236538">
              <a:lnSpc>
                <a:spcPct val="80000"/>
              </a:lnSpc>
              <a:spcBef>
                <a:spcPts val="550"/>
              </a:spcBef>
              <a:buClr>
                <a:schemeClr val="tx1"/>
              </a:buClr>
              <a:buFont typeface="Wingdings 2" pitchFamily="18" charset="2"/>
              <a:buNone/>
            </a:pPr>
            <a:endParaRPr lang="en-US" sz="2000" dirty="0">
              <a:latin typeface="+mn-lt"/>
            </a:endParaRPr>
          </a:p>
        </p:txBody>
      </p:sp>
      <p:sp>
        <p:nvSpPr>
          <p:cNvPr id="5" name="Rectangle 2"/>
          <p:cNvSpPr txBox="1">
            <a:spLocks noChangeArrowheads="1"/>
          </p:cNvSpPr>
          <p:nvPr/>
        </p:nvSpPr>
        <p:spPr>
          <a:xfrm>
            <a:off x="44450" y="914400"/>
            <a:ext cx="7499350" cy="830262"/>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Top 10 Resume Mistakes</a:t>
            </a:r>
          </a:p>
        </p:txBody>
      </p:sp>
    </p:spTree>
  </p:cSld>
  <p:clrMapOvr>
    <a:masterClrMapping/>
  </p:clrMapOvr>
  <p:transition>
    <p:checke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838200" y="2286000"/>
            <a:ext cx="7480300" cy="4419600"/>
          </a:xfrm>
          <a:prstGeom prst="rect">
            <a:avLst/>
          </a:prstGeom>
          <a:noFill/>
          <a:ln w="9525">
            <a:noFill/>
            <a:miter lim="800000"/>
            <a:headEnd/>
            <a:tailEnd/>
          </a:ln>
        </p:spPr>
        <p:txBody>
          <a:bodyPr>
            <a:normAutofit lnSpcReduction="10000"/>
          </a:bodyPr>
          <a:lst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365760" indent="-283464" eaLnBrk="1" fontAlgn="auto" hangingPunct="1">
              <a:lnSpc>
                <a:spcPct val="90000"/>
              </a:lnSpc>
              <a:spcAft>
                <a:spcPts val="0"/>
              </a:spcAft>
              <a:buClr>
                <a:schemeClr val="tx1"/>
              </a:buClr>
              <a:buFont typeface="Wingdings 2"/>
              <a:buChar char=""/>
              <a:defRPr/>
            </a:pPr>
            <a:r>
              <a:rPr lang="en-US" sz="2400" b="1" u="sng" dirty="0"/>
              <a:t>Mistake #7: Sending an Unfocused/Generic Resume</a:t>
            </a:r>
          </a:p>
          <a:p>
            <a:pPr marL="640080" lvl="1" indent="-237744" eaLnBrk="1" fontAlgn="auto" hangingPunct="1">
              <a:lnSpc>
                <a:spcPct val="80000"/>
              </a:lnSpc>
              <a:spcAft>
                <a:spcPts val="0"/>
              </a:spcAft>
              <a:buClr>
                <a:schemeClr val="tx1"/>
              </a:buClr>
              <a:buFont typeface="Verdana"/>
              <a:buChar char="◦"/>
              <a:defRPr/>
            </a:pPr>
            <a:r>
              <a:rPr lang="en-US" sz="2000" dirty="0"/>
              <a:t>While your past experience does not change, depending on the job or industry you are targeting your resume certainly should. If you are seeking a sales-related position, your resume will include details that are different than those that would be included in a resume for a management job. Make sure you write to what you are seeking and make it easy for the reader to see why you are a good fit.</a:t>
            </a:r>
          </a:p>
          <a:p>
            <a:pPr eaLnBrk="1" hangingPunct="1">
              <a:lnSpc>
                <a:spcPct val="90000"/>
              </a:lnSpc>
              <a:buClr>
                <a:schemeClr val="tx1"/>
              </a:buClr>
              <a:defRPr/>
            </a:pPr>
            <a:r>
              <a:rPr lang="en-US" sz="2400" b="1" u="sng" dirty="0"/>
              <a:t>Mistake #8: Repetitiveness</a:t>
            </a:r>
          </a:p>
          <a:p>
            <a:pPr lvl="1" eaLnBrk="1" hangingPunct="1">
              <a:lnSpc>
                <a:spcPct val="80000"/>
              </a:lnSpc>
              <a:buClr>
                <a:schemeClr val="tx1"/>
              </a:buClr>
              <a:defRPr/>
            </a:pPr>
            <a:r>
              <a:rPr lang="en-US" sz="2000" dirty="0"/>
              <a:t>While using action words is important, it is also key to make sure you have variety in your resume. Don't pick a couple of words and stick with them throughout the entire document. Break out a thesaurus if you are having problems coming up with new ways to say the same thing.</a:t>
            </a:r>
          </a:p>
          <a:p>
            <a:pPr marL="365760" indent="-283464" eaLnBrk="1" fontAlgn="auto" hangingPunct="1">
              <a:lnSpc>
                <a:spcPct val="90000"/>
              </a:lnSpc>
              <a:spcAft>
                <a:spcPts val="0"/>
              </a:spcAft>
              <a:buClr>
                <a:schemeClr val="tx1"/>
              </a:buClr>
              <a:buFont typeface="Wingdings 2"/>
              <a:buChar char=""/>
              <a:defRPr/>
            </a:pPr>
            <a:endParaRPr lang="en-US" dirty="0"/>
          </a:p>
        </p:txBody>
      </p:sp>
      <p:sp>
        <p:nvSpPr>
          <p:cNvPr id="6" name="Rectangle 2"/>
          <p:cNvSpPr txBox="1">
            <a:spLocks noChangeArrowheads="1"/>
          </p:cNvSpPr>
          <p:nvPr/>
        </p:nvSpPr>
        <p:spPr>
          <a:xfrm>
            <a:off x="0" y="838200"/>
            <a:ext cx="7499350" cy="830262"/>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Top 10 Resume Mistakes</a:t>
            </a:r>
          </a:p>
        </p:txBody>
      </p:sp>
    </p:spTree>
  </p:cSld>
  <p:clrMapOvr>
    <a:masterClrMapping/>
  </p:clrMapOvr>
  <p:transition>
    <p:blinds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52400" y="2057400"/>
            <a:ext cx="8401050" cy="4724400"/>
          </a:xfrm>
          <a:prstGeom prst="rect">
            <a:avLst/>
          </a:prstGeom>
          <a:noFill/>
          <a:ln w="9525">
            <a:noFill/>
            <a:miter lim="800000"/>
            <a:headEnd/>
            <a:tailEnd/>
          </a:ln>
        </p:spPr>
        <p:txBody>
          <a:bodyPr/>
          <a:lst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eaLnBrk="1" hangingPunct="1">
              <a:lnSpc>
                <a:spcPct val="90000"/>
              </a:lnSpc>
              <a:buClr>
                <a:schemeClr val="tx1"/>
              </a:buClr>
              <a:defRPr/>
            </a:pPr>
            <a:r>
              <a:rPr lang="en-US" sz="2400" b="1" u="sng" dirty="0"/>
              <a:t>Mistake #9: Sending a Resume Without a Cover Letter</a:t>
            </a:r>
          </a:p>
          <a:p>
            <a:pPr lvl="1" eaLnBrk="1" hangingPunct="1">
              <a:lnSpc>
                <a:spcPct val="80000"/>
              </a:lnSpc>
              <a:buClr>
                <a:schemeClr val="tx1"/>
              </a:buClr>
              <a:defRPr/>
            </a:pPr>
            <a:r>
              <a:rPr lang="en-US" sz="2000" dirty="0"/>
              <a:t>One of the worst things you can do is send a great resume without an official introduction. Resumes and cover letters should be inseparable. Make sure you don't give up your chance to really sell yourself with a cover letter. Unless told otherwise, send a cover letter.</a:t>
            </a:r>
            <a:endParaRPr lang="en-US" sz="2400" b="1" u="sng" dirty="0"/>
          </a:p>
          <a:p>
            <a:pPr marL="365760" lvl="1" indent="-283464" eaLnBrk="1" hangingPunct="1">
              <a:lnSpc>
                <a:spcPct val="80000"/>
              </a:lnSpc>
              <a:buClr>
                <a:schemeClr val="tx1"/>
              </a:buClr>
              <a:buSzPct val="150000"/>
              <a:buFont typeface="Arial" pitchFamily="34" charset="0"/>
              <a:buChar char="•"/>
              <a:defRPr/>
            </a:pPr>
            <a:r>
              <a:rPr lang="en-US" sz="2400" b="1" u="sng" dirty="0"/>
              <a:t>Mistake #10: Misdirected</a:t>
            </a:r>
          </a:p>
          <a:p>
            <a:pPr lvl="1" eaLnBrk="1" hangingPunct="1">
              <a:lnSpc>
                <a:spcPct val="80000"/>
              </a:lnSpc>
              <a:buClr>
                <a:schemeClr val="tx1"/>
              </a:buClr>
              <a:defRPr/>
            </a:pPr>
            <a:r>
              <a:rPr lang="en-US" sz="2000" dirty="0"/>
              <a:t>Too many resumes arrive on employers’ desks unsolicited, and with little or no connection to the organization. If you want your resume to get thrown out with the trash just send it to the company's "Hiring Manager," or "To Whom it May Concern." Targeted cover letters, directed to an identified person in the organization are much more successful. Do yourself a big favor and take the time to find a real person at the company who is responsible for hiring in the department you are targeting. This is often the first and most helpful step to getting your foot in the door.</a:t>
            </a:r>
            <a:endParaRPr lang="en-US" sz="2400" dirty="0"/>
          </a:p>
        </p:txBody>
      </p:sp>
      <p:sp>
        <p:nvSpPr>
          <p:cNvPr id="6" name="Rectangle 2"/>
          <p:cNvSpPr txBox="1">
            <a:spLocks noChangeArrowheads="1"/>
          </p:cNvSpPr>
          <p:nvPr/>
        </p:nvSpPr>
        <p:spPr>
          <a:xfrm>
            <a:off x="-457200" y="762000"/>
            <a:ext cx="7499350" cy="830262"/>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Top 10 Resume Mistakes</a:t>
            </a:r>
          </a:p>
        </p:txBody>
      </p:sp>
    </p:spTree>
  </p:cSld>
  <p:clrMapOvr>
    <a:masterClrMapping/>
  </p:clrMapOvr>
  <p:transition>
    <p:blinds/>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650957" y="1295400"/>
            <a:ext cx="3886200" cy="838200"/>
          </a:xfrm>
          <a:prstGeom prst="rect">
            <a:avLst/>
          </a:prstGeom>
        </p:spPr>
        <p:txBody>
          <a:bodyPr anchor="b">
            <a:normAutofit fontScale="97500"/>
          </a:bodyPr>
          <a:lstStyle>
            <a:lvl1pPr algn="l" rtl="0" eaLnBrk="0" fontAlgn="base" hangingPunct="0">
              <a:spcBef>
                <a:spcPct val="0"/>
              </a:spcBef>
              <a:spcAft>
                <a:spcPct val="0"/>
              </a:spcAft>
              <a:defRPr sz="3600" b="1" kern="1200">
                <a:solidFill>
                  <a:srgbClr val="7172A7"/>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7172A7"/>
                </a:solidFill>
                <a:latin typeface="Verdana" pitchFamily="34" charset="0"/>
              </a:defRPr>
            </a:lvl2pPr>
            <a:lvl3pPr algn="l" rtl="0" eaLnBrk="0" fontAlgn="base" hangingPunct="0">
              <a:spcBef>
                <a:spcPct val="0"/>
              </a:spcBef>
              <a:spcAft>
                <a:spcPct val="0"/>
              </a:spcAft>
              <a:defRPr sz="3600" b="1">
                <a:solidFill>
                  <a:srgbClr val="7172A7"/>
                </a:solidFill>
                <a:latin typeface="Verdana" pitchFamily="34" charset="0"/>
              </a:defRPr>
            </a:lvl3pPr>
            <a:lvl4pPr algn="l" rtl="0" eaLnBrk="0" fontAlgn="base" hangingPunct="0">
              <a:spcBef>
                <a:spcPct val="0"/>
              </a:spcBef>
              <a:spcAft>
                <a:spcPct val="0"/>
              </a:spcAft>
              <a:defRPr sz="3600" b="1">
                <a:solidFill>
                  <a:srgbClr val="7172A7"/>
                </a:solidFill>
                <a:latin typeface="Verdana" pitchFamily="34" charset="0"/>
              </a:defRPr>
            </a:lvl4pPr>
            <a:lvl5pPr algn="l" rtl="0" eaLnBrk="0" fontAlgn="base" hangingPunct="0">
              <a:spcBef>
                <a:spcPct val="0"/>
              </a:spcBef>
              <a:spcAft>
                <a:spcPct val="0"/>
              </a:spcAft>
              <a:defRPr sz="3600" b="1">
                <a:solidFill>
                  <a:srgbClr val="7172A7"/>
                </a:solidFill>
                <a:latin typeface="Verdana" pitchFamily="34" charset="0"/>
              </a:defRPr>
            </a:lvl5pPr>
            <a:lvl6pPr marL="457200" algn="l" rtl="0" fontAlgn="base">
              <a:spcBef>
                <a:spcPct val="0"/>
              </a:spcBef>
              <a:spcAft>
                <a:spcPct val="0"/>
              </a:spcAft>
              <a:defRPr sz="3600" b="1">
                <a:solidFill>
                  <a:srgbClr val="7172A7"/>
                </a:solidFill>
                <a:latin typeface="Verdana" pitchFamily="34" charset="0"/>
              </a:defRPr>
            </a:lvl6pPr>
            <a:lvl7pPr marL="914400" algn="l" rtl="0" fontAlgn="base">
              <a:spcBef>
                <a:spcPct val="0"/>
              </a:spcBef>
              <a:spcAft>
                <a:spcPct val="0"/>
              </a:spcAft>
              <a:defRPr sz="3600" b="1">
                <a:solidFill>
                  <a:srgbClr val="7172A7"/>
                </a:solidFill>
                <a:latin typeface="Verdana" pitchFamily="34" charset="0"/>
              </a:defRPr>
            </a:lvl7pPr>
            <a:lvl8pPr marL="1371600" algn="l" rtl="0" fontAlgn="base">
              <a:spcBef>
                <a:spcPct val="0"/>
              </a:spcBef>
              <a:spcAft>
                <a:spcPct val="0"/>
              </a:spcAft>
              <a:defRPr sz="3600" b="1">
                <a:solidFill>
                  <a:srgbClr val="7172A7"/>
                </a:solidFill>
                <a:latin typeface="Verdana" pitchFamily="34" charset="0"/>
              </a:defRPr>
            </a:lvl8pPr>
            <a:lvl9pPr marL="1828800" algn="l" rtl="0" fontAlgn="base">
              <a:spcBef>
                <a:spcPct val="0"/>
              </a:spcBef>
              <a:spcAft>
                <a:spcPct val="0"/>
              </a:spcAft>
              <a:defRPr sz="3600" b="1">
                <a:solidFill>
                  <a:srgbClr val="7172A7"/>
                </a:solidFill>
                <a:latin typeface="Verdana" pitchFamily="34" charset="0"/>
              </a:defRPr>
            </a:lvl9pPr>
            <a:extLst/>
          </a:lstStyle>
          <a:p>
            <a:pPr algn="ctr" eaLnBrk="1" fontAlgn="auto" hangingPunct="1">
              <a:spcAft>
                <a:spcPts val="0"/>
              </a:spcAft>
              <a:defRPr/>
            </a:pPr>
            <a:r>
              <a:rPr lang="en-US" sz="4100" dirty="0">
                <a:solidFill>
                  <a:schemeClr val="tx1"/>
                </a:solidFill>
                <a:effectLst/>
              </a:rPr>
              <a:t>References</a:t>
            </a:r>
          </a:p>
        </p:txBody>
      </p:sp>
      <p:sp>
        <p:nvSpPr>
          <p:cNvPr id="13316" name="Rectangle 3"/>
          <p:cNvSpPr txBox="1">
            <a:spLocks noChangeArrowheads="1"/>
          </p:cNvSpPr>
          <p:nvPr/>
        </p:nvSpPr>
        <p:spPr bwMode="auto">
          <a:xfrm>
            <a:off x="501317" y="2286000"/>
            <a:ext cx="8183563" cy="4191000"/>
          </a:xfrm>
          <a:prstGeom prst="rect">
            <a:avLst/>
          </a:prstGeom>
          <a:noFill/>
          <a:ln w="9525">
            <a:noFill/>
            <a:miter lim="800000"/>
            <a:headEnd/>
            <a:tailEnd/>
          </a:ln>
        </p:spPr>
        <p:txBody>
          <a:bodyPr lIns="182880" tIns="91440"/>
          <a:lstStyle/>
          <a:p>
            <a:pPr marL="265113" indent="-265113">
              <a:spcBef>
                <a:spcPts val="250"/>
              </a:spcBef>
              <a:buClr>
                <a:schemeClr val="tx1"/>
              </a:buClr>
              <a:buSzPct val="80000"/>
              <a:buFont typeface="Wingdings 2" pitchFamily="18" charset="2"/>
              <a:buChar char=""/>
            </a:pPr>
            <a:r>
              <a:rPr lang="en-US" sz="2800" dirty="0">
                <a:latin typeface="+mn-lt"/>
              </a:rPr>
              <a:t>Use a separate sheet of paper to list professional references</a:t>
            </a:r>
            <a:endParaRPr lang="en-US" sz="900" dirty="0">
              <a:latin typeface="+mn-lt"/>
            </a:endParaRPr>
          </a:p>
          <a:p>
            <a:pPr marL="547688" lvl="1" indent="-200025">
              <a:spcBef>
                <a:spcPts val="250"/>
              </a:spcBef>
              <a:buClr>
                <a:schemeClr val="tx1"/>
              </a:buClr>
              <a:buSzPct val="100000"/>
              <a:buFont typeface="Verdana" pitchFamily="34" charset="0"/>
              <a:buChar char="◦"/>
            </a:pPr>
            <a:r>
              <a:rPr lang="en-US" sz="2200" dirty="0">
                <a:latin typeface="+mn-lt"/>
              </a:rPr>
              <a:t>Use professional rather than personal</a:t>
            </a:r>
          </a:p>
          <a:p>
            <a:pPr marL="547688" lvl="1" indent="-200025">
              <a:spcBef>
                <a:spcPts val="250"/>
              </a:spcBef>
              <a:buClr>
                <a:schemeClr val="tx1"/>
              </a:buClr>
              <a:buSzPct val="100000"/>
              <a:buFont typeface="Verdana" pitchFamily="34" charset="0"/>
              <a:buNone/>
            </a:pPr>
            <a:endParaRPr lang="en-US" sz="1000" dirty="0">
              <a:latin typeface="+mn-lt"/>
            </a:endParaRPr>
          </a:p>
          <a:p>
            <a:pPr marL="265113" indent="-265113">
              <a:spcBef>
                <a:spcPts val="250"/>
              </a:spcBef>
              <a:buClr>
                <a:schemeClr val="tx1"/>
              </a:buClr>
              <a:buSzPct val="80000"/>
              <a:buFont typeface="Wingdings 2" pitchFamily="18" charset="2"/>
              <a:buChar char=""/>
            </a:pPr>
            <a:r>
              <a:rPr lang="en-US" sz="2800" dirty="0">
                <a:latin typeface="+mn-lt"/>
              </a:rPr>
              <a:t>Ask permission</a:t>
            </a:r>
          </a:p>
          <a:p>
            <a:pPr marL="547688" lvl="1" indent="-200025">
              <a:spcBef>
                <a:spcPts val="250"/>
              </a:spcBef>
              <a:buClr>
                <a:schemeClr val="tx1"/>
              </a:buClr>
              <a:buSzPct val="100000"/>
              <a:buFont typeface="Verdana" pitchFamily="34" charset="0"/>
              <a:buChar char="◦"/>
            </a:pPr>
            <a:r>
              <a:rPr lang="en-US" sz="2200" dirty="0">
                <a:latin typeface="+mn-lt"/>
              </a:rPr>
              <a:t>Don’t let your reference be caught off guard when notified</a:t>
            </a:r>
          </a:p>
          <a:p>
            <a:pPr marL="547688" lvl="1" indent="-200025">
              <a:spcBef>
                <a:spcPts val="250"/>
              </a:spcBef>
              <a:buClr>
                <a:schemeClr val="tx1"/>
              </a:buClr>
              <a:buSzPct val="100000"/>
              <a:buFont typeface="Verdana" pitchFamily="34" charset="0"/>
              <a:buNone/>
            </a:pPr>
            <a:endParaRPr lang="en-US" sz="1000" dirty="0">
              <a:latin typeface="+mn-lt"/>
            </a:endParaRPr>
          </a:p>
          <a:p>
            <a:pPr marL="265113" indent="-265113">
              <a:spcBef>
                <a:spcPts val="250"/>
              </a:spcBef>
              <a:buClr>
                <a:schemeClr val="tx1"/>
              </a:buClr>
              <a:buSzPct val="80000"/>
              <a:buFont typeface="Wingdings 2" pitchFamily="18" charset="2"/>
              <a:buChar char=""/>
            </a:pPr>
            <a:r>
              <a:rPr lang="en-US" sz="2800" dirty="0">
                <a:latin typeface="+mn-lt"/>
              </a:rPr>
              <a:t>Keep current</a:t>
            </a:r>
          </a:p>
          <a:p>
            <a:pPr marL="547688" lvl="1" indent="-200025">
              <a:spcBef>
                <a:spcPts val="250"/>
              </a:spcBef>
              <a:buClr>
                <a:schemeClr val="tx1"/>
              </a:buClr>
              <a:buSzPct val="100000"/>
              <a:buFont typeface="Verdana" pitchFamily="34" charset="0"/>
              <a:buChar char="◦"/>
            </a:pPr>
            <a:r>
              <a:rPr lang="en-US" sz="2200" dirty="0">
                <a:latin typeface="+mn-lt"/>
              </a:rPr>
              <a:t>As you progress in your employment update references as necessary</a:t>
            </a:r>
          </a:p>
        </p:txBody>
      </p:sp>
      <p:sp>
        <p:nvSpPr>
          <p:cNvPr id="4" name="Rectangle 2"/>
          <p:cNvSpPr txBox="1">
            <a:spLocks noChangeArrowheads="1"/>
          </p:cNvSpPr>
          <p:nvPr/>
        </p:nvSpPr>
        <p:spPr>
          <a:xfrm>
            <a:off x="19685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References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42950" y="1676400"/>
            <a:ext cx="7791450" cy="3429000"/>
          </a:xfrm>
          <a:prstGeom prst="rect">
            <a:avLst/>
          </a:prstGeom>
        </p:spPr>
        <p:txBody>
          <a:bodyPr anchor="ctr">
            <a:no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defRPr/>
            </a:pPr>
            <a:r>
              <a:rPr lang="en-US" sz="4400" b="1" dirty="0">
                <a:solidFill>
                  <a:schemeClr val="tx1"/>
                </a:solidFill>
              </a:rPr>
              <a:t>Writing a resume is comparable to exercising: You may not look forward to it, but you feel better once it’s done.</a:t>
            </a:r>
            <a:br>
              <a:rPr lang="en-US" sz="4400" b="1" dirty="0">
                <a:solidFill>
                  <a:schemeClr val="tx1"/>
                </a:solidFill>
              </a:rPr>
            </a:br>
            <a:endParaRPr lang="en-US" sz="4400" b="1" dirty="0">
              <a:solidFill>
                <a:schemeClr val="tx1"/>
              </a:solidFill>
            </a:endParaRPr>
          </a:p>
        </p:txBody>
      </p:sp>
      <p:sp>
        <p:nvSpPr>
          <p:cNvPr id="5" name="Content Placeholder 2"/>
          <p:cNvSpPr txBox="1">
            <a:spLocks/>
          </p:cNvSpPr>
          <p:nvPr/>
        </p:nvSpPr>
        <p:spPr bwMode="auto">
          <a:xfrm>
            <a:off x="685800" y="2667000"/>
            <a:ext cx="7880350" cy="4419600"/>
          </a:xfrm>
          <a:prstGeom prst="rect">
            <a:avLst/>
          </a:prstGeom>
          <a:noFill/>
          <a:ln w="9525">
            <a:noFill/>
            <a:miter lim="800000"/>
            <a:headEnd/>
            <a:tailEnd/>
          </a:ln>
        </p:spPr>
        <p:txBody>
          <a:bodyPr/>
          <a:lst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buClr>
                <a:srgbClr val="3891A7"/>
              </a:buClr>
              <a:buFont typeface="Wingdings 2" pitchFamily="18" charset="2"/>
              <a:buNone/>
              <a:defRPr/>
            </a:pPr>
            <a:r>
              <a:rPr lang="en-US" b="1" dirty="0">
                <a:solidFill>
                  <a:sysClr val="windowText" lastClr="000000"/>
                </a:solidFill>
                <a:latin typeface="Gill Sans MT"/>
              </a:rPr>
              <a:t>   </a:t>
            </a:r>
          </a:p>
          <a:p>
            <a:pPr>
              <a:buClr>
                <a:srgbClr val="3891A7"/>
              </a:buClr>
              <a:buFont typeface="Wingdings 2" pitchFamily="18" charset="2"/>
              <a:buNone/>
              <a:defRPr/>
            </a:pPr>
            <a:endParaRPr lang="en-US" b="1" dirty="0">
              <a:solidFill>
                <a:sysClr val="windowText" lastClr="000000"/>
              </a:solidFill>
              <a:latin typeface="Gill Sans MT"/>
            </a:endParaRPr>
          </a:p>
          <a:p>
            <a:pPr>
              <a:buClr>
                <a:srgbClr val="3891A7"/>
              </a:buClr>
              <a:buFont typeface="Wingdings 2" pitchFamily="18" charset="2"/>
              <a:buNone/>
              <a:defRPr/>
            </a:pPr>
            <a:endParaRPr lang="en-US" dirty="0">
              <a:solidFill>
                <a:srgbClr val="4F271C">
                  <a:satMod val="130000"/>
                </a:srgbClr>
              </a:solidFill>
              <a:latin typeface="Gill Sans MT"/>
            </a:endParaRPr>
          </a:p>
          <a:p>
            <a:pPr>
              <a:buClr>
                <a:srgbClr val="3891A7"/>
              </a:buClr>
              <a:buFont typeface="Wingdings 2" pitchFamily="18" charset="2"/>
              <a:buNone/>
              <a:defRPr/>
            </a:pPr>
            <a:endParaRPr lang="en-US" dirty="0">
              <a:solidFill>
                <a:srgbClr val="4F271C">
                  <a:satMod val="130000"/>
                </a:srgbClr>
              </a:solidFill>
              <a:latin typeface="+mj-lt"/>
            </a:endParaRPr>
          </a:p>
          <a:p>
            <a:pPr>
              <a:buClr>
                <a:srgbClr val="3891A7"/>
              </a:buClr>
              <a:buFont typeface="Wingdings 2" pitchFamily="18" charset="2"/>
              <a:buNone/>
              <a:defRPr/>
            </a:pPr>
            <a:r>
              <a:rPr lang="en-US" b="1" dirty="0">
                <a:effectLst>
                  <a:outerShdw blurRad="38100" dist="38100" dir="2700000" algn="tl">
                    <a:srgbClr val="000000">
                      <a:alpha val="43137"/>
                    </a:srgbClr>
                  </a:outerShdw>
                </a:effectLst>
                <a:latin typeface="+mj-lt"/>
              </a:rPr>
              <a:t>THANK YOU!</a:t>
            </a:r>
          </a:p>
          <a:p>
            <a:pPr>
              <a:buClr>
                <a:srgbClr val="3891A7"/>
              </a:buClr>
              <a:buFont typeface="Wingdings 2" pitchFamily="18" charset="2"/>
              <a:buNone/>
              <a:defRPr/>
            </a:pPr>
            <a:r>
              <a:rPr lang="en-US" dirty="0">
                <a:effectLst>
                  <a:outerShdw blurRad="38100" dist="38100" dir="2700000" algn="tl">
                    <a:srgbClr val="000000">
                      <a:alpha val="43137"/>
                    </a:srgbClr>
                  </a:outerShdw>
                </a:effectLst>
                <a:latin typeface="+mj-lt"/>
              </a:rPr>
              <a:t>Good Luck and Stay Positive!</a:t>
            </a:r>
          </a:p>
          <a:p>
            <a:pPr>
              <a:buClr>
                <a:srgbClr val="3891A7"/>
              </a:buClr>
              <a:buFont typeface="Wingdings 2" pitchFamily="18" charset="2"/>
              <a:buNone/>
              <a:defRPr/>
            </a:pPr>
            <a:endParaRPr lang="en-US" dirty="0">
              <a:latin typeface="Gill Sans MT"/>
            </a:endParaRPr>
          </a:p>
        </p:txBody>
      </p:sp>
    </p:spTree>
  </p:cSld>
  <p:clrMapOvr>
    <a:masterClrMapping/>
  </p:clrMapOvr>
  <p:transition>
    <p:newsflash/>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152400"/>
            <a:ext cx="6705600" cy="6581575"/>
          </a:xfrm>
          <a:prstGeom prst="rect">
            <a:avLst/>
          </a:prstGeom>
        </p:spPr>
      </p:pic>
    </p:spTree>
    <p:extLst>
      <p:ext uri="{BB962C8B-B14F-4D97-AF65-F5344CB8AC3E}">
        <p14:creationId xmlns:p14="http://schemas.microsoft.com/office/powerpoint/2010/main" val="2528370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04900" y="102978"/>
            <a:ext cx="6934200" cy="6652044"/>
          </a:xfrm>
          <a:prstGeom prst="rect">
            <a:avLst/>
          </a:prstGeom>
        </p:spPr>
      </p:pic>
    </p:spTree>
    <p:extLst>
      <p:ext uri="{BB962C8B-B14F-4D97-AF65-F5344CB8AC3E}">
        <p14:creationId xmlns:p14="http://schemas.microsoft.com/office/powerpoint/2010/main" val="284224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236" r="4902"/>
          <a:stretch/>
        </p:blipFill>
        <p:spPr>
          <a:xfrm>
            <a:off x="228600" y="154578"/>
            <a:ext cx="4191000" cy="6523285"/>
          </a:xfrm>
          <a:prstGeom prst="rect">
            <a:avLst/>
          </a:prstGeom>
        </p:spPr>
      </p:pic>
      <p:pic>
        <p:nvPicPr>
          <p:cNvPr id="3" name="Picture 2"/>
          <p:cNvPicPr>
            <a:picLocks noChangeAspect="1"/>
          </p:cNvPicPr>
          <p:nvPr/>
        </p:nvPicPr>
        <p:blipFill rotWithShape="1">
          <a:blip r:embed="rId3"/>
          <a:srcRect l="4901" r="5237"/>
          <a:stretch/>
        </p:blipFill>
        <p:spPr>
          <a:xfrm>
            <a:off x="4800600" y="139336"/>
            <a:ext cx="4191000" cy="6553768"/>
          </a:xfrm>
          <a:prstGeom prst="rect">
            <a:avLst/>
          </a:prstGeom>
        </p:spPr>
      </p:pic>
    </p:spTree>
    <p:extLst>
      <p:ext uri="{BB962C8B-B14F-4D97-AF65-F5344CB8AC3E}">
        <p14:creationId xmlns:p14="http://schemas.microsoft.com/office/powerpoint/2010/main" val="746452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1238250"/>
            <a:ext cx="8229600"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mj-lt"/>
                <a:ea typeface="+mj-ea"/>
                <a:cs typeface="+mj-cs"/>
              </a:rPr>
              <a:t>Interview Appearance</a:t>
            </a:r>
          </a:p>
        </p:txBody>
      </p:sp>
      <p:sp>
        <p:nvSpPr>
          <p:cNvPr id="5" name="Rectangle 3"/>
          <p:cNvSpPr txBox="1">
            <a:spLocks noChangeArrowheads="1"/>
          </p:cNvSpPr>
          <p:nvPr/>
        </p:nvSpPr>
        <p:spPr>
          <a:xfrm>
            <a:off x="457200" y="2381250"/>
            <a:ext cx="8229600" cy="3943350"/>
          </a:xfrm>
          <a:prstGeom prst="rect">
            <a:avLst/>
          </a:prstGeom>
        </p:spPr>
        <p:txBody>
          <a:bodyPr vert="horz" lIns="91440" tIns="45720" rIns="91440" bIns="45720" rtlCol="0">
            <a:normAutofit/>
          </a:bodyPr>
          <a:lstStyle/>
          <a:p>
            <a:pPr marL="228600" lvl="0" indent="-228600">
              <a:spcBef>
                <a:spcPct val="20000"/>
              </a:spcBef>
              <a:buClr>
                <a:schemeClr val="tx1"/>
              </a:buClr>
              <a:buFont typeface="Arial" pitchFamily="34" charset="0"/>
              <a:buChar char="•"/>
              <a:defRPr/>
            </a:pPr>
            <a:endParaRPr lang="en-US" sz="3000" dirty="0"/>
          </a:p>
        </p:txBody>
      </p:sp>
      <p:sp>
        <p:nvSpPr>
          <p:cNvPr id="7" name="Rectangle 2"/>
          <p:cNvSpPr txBox="1">
            <a:spLocks noChangeArrowheads="1"/>
          </p:cNvSpPr>
          <p:nvPr/>
        </p:nvSpPr>
        <p:spPr>
          <a:xfrm>
            <a:off x="196850" y="609600"/>
            <a:ext cx="7499350" cy="1371600"/>
          </a:xfrm>
          <a:prstGeom prst="rect">
            <a:avLst/>
          </a:prstGeom>
          <a:solidFill>
            <a:schemeClr val="bg1"/>
          </a:solidFill>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1" dirty="0">
                <a:solidFill>
                  <a:schemeClr val="tx1"/>
                </a:solidFill>
                <a:effectLst/>
              </a:rPr>
              <a:t>Any Questions? </a:t>
            </a:r>
          </a:p>
        </p:txBody>
      </p:sp>
      <p:sp>
        <p:nvSpPr>
          <p:cNvPr id="2" name="TextBox 1">
            <a:extLst>
              <a:ext uri="{FF2B5EF4-FFF2-40B4-BE49-F238E27FC236}">
                <a16:creationId xmlns:a16="http://schemas.microsoft.com/office/drawing/2014/main" id="{2430B30F-983A-6512-3CCB-9F3CA1C19DFE}"/>
              </a:ext>
            </a:extLst>
          </p:cNvPr>
          <p:cNvSpPr txBox="1"/>
          <p:nvPr/>
        </p:nvSpPr>
        <p:spPr>
          <a:xfrm>
            <a:off x="196850" y="2362200"/>
            <a:ext cx="8642350" cy="2585323"/>
          </a:xfrm>
          <a:prstGeom prst="rect">
            <a:avLst/>
          </a:prstGeom>
          <a:noFill/>
        </p:spPr>
        <p:txBody>
          <a:bodyPr wrap="square" rtlCol="0">
            <a:spAutoFit/>
          </a:bodyPr>
          <a:lstStyle/>
          <a:p>
            <a:pPr algn="ctr"/>
            <a:r>
              <a:rPr lang="en-US" sz="2400" dirty="0"/>
              <a:t>Thank you!</a:t>
            </a:r>
          </a:p>
          <a:p>
            <a:pPr algn="ctr"/>
            <a:r>
              <a:rPr lang="en-US" sz="2000" dirty="0"/>
              <a:t>Please contact me, Selen </a:t>
            </a:r>
            <a:r>
              <a:rPr lang="en-US" sz="2000"/>
              <a:t>Light at </a:t>
            </a:r>
            <a:r>
              <a:rPr lang="en-US" sz="2000" b="1"/>
              <a:t>KANSAS</a:t>
            </a:r>
            <a:r>
              <a:rPr lang="en-US" sz="2000"/>
              <a:t>WORKS </a:t>
            </a:r>
            <a:r>
              <a:rPr lang="en-US" sz="2000" dirty="0"/>
              <a:t>for any questions or to schedule one-on-one resume review. </a:t>
            </a:r>
          </a:p>
          <a:p>
            <a:pPr algn="ctr"/>
            <a:endParaRPr lang="en-US" dirty="0"/>
          </a:p>
          <a:p>
            <a:pPr algn="ctr"/>
            <a:r>
              <a:rPr lang="en-US" sz="2000" dirty="0"/>
              <a:t>Junction City </a:t>
            </a:r>
          </a:p>
          <a:p>
            <a:pPr algn="ctr"/>
            <a:r>
              <a:rPr lang="en-US" sz="2000" dirty="0"/>
              <a:t>1012 W 6</a:t>
            </a:r>
            <a:r>
              <a:rPr lang="en-US" sz="2000" baseline="30000" dirty="0"/>
              <a:t>th</a:t>
            </a:r>
            <a:r>
              <a:rPr lang="en-US" sz="2000" dirty="0"/>
              <a:t> St. Ste. A</a:t>
            </a:r>
          </a:p>
          <a:p>
            <a:pPr algn="ctr"/>
            <a:r>
              <a:rPr lang="en-US" sz="2000" dirty="0"/>
              <a:t>Junction City, KS 66441</a:t>
            </a:r>
          </a:p>
          <a:p>
            <a:pPr algn="ctr"/>
            <a:r>
              <a:rPr lang="en-US" sz="2000" dirty="0"/>
              <a:t>785-762-8870</a:t>
            </a:r>
          </a:p>
        </p:txBody>
      </p:sp>
    </p:spTree>
  </p:cSld>
  <p:clrMapOvr>
    <a:masterClrMapping/>
  </p:clrMapOvr>
</p:sld>
</file>

<file path=ppt/theme/theme1.xml><?xml version="1.0" encoding="utf-8"?>
<a:theme xmlns:a="http://schemas.openxmlformats.org/drawingml/2006/main" name="Berlin">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Berlin</Template>
  <TotalTime>5131</TotalTime>
  <Words>3545</Words>
  <Application>Microsoft Office PowerPoint</Application>
  <PresentationFormat>On-screen Show (4:3)</PresentationFormat>
  <Paragraphs>372</Paragraphs>
  <Slides>42</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Arial</vt:lpstr>
      <vt:lpstr>Calibri</vt:lpstr>
      <vt:lpstr>Courier New</vt:lpstr>
      <vt:lpstr>Gill Sans MT</vt:lpstr>
      <vt:lpstr>Times New Roman</vt:lpstr>
      <vt:lpstr>Trebuchet MS</vt:lpstr>
      <vt:lpstr>Verdana</vt:lpstr>
      <vt:lpstr>Wingdings</vt:lpstr>
      <vt:lpstr>Wingdings 2</vt:lpstr>
      <vt:lpstr>Berlin</vt:lpstr>
      <vt:lpstr>Resume Writing</vt:lpstr>
      <vt:lpstr>Goals </vt:lpstr>
      <vt:lpstr>PowerPoint Presentation</vt:lpstr>
      <vt:lpstr>The Basics</vt:lpstr>
      <vt:lpstr>Personal Brand cont.</vt:lpstr>
      <vt:lpstr>Sell, Sell, Sell!</vt:lpstr>
      <vt:lpstr>What an Accomplishment!</vt:lpstr>
      <vt:lpstr>PowerPoint Presentation</vt:lpstr>
      <vt:lpstr>Use the STAR Method to Write Accomplishments </vt:lpstr>
      <vt:lpstr>PowerPoint Presentation</vt:lpstr>
      <vt:lpstr>Applicant Tracking Systems (ATS)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Resume Scanning Software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Types of Resumes: Chronological</vt:lpstr>
      <vt:lpstr>Types of Resumes: Functional</vt:lpstr>
      <vt:lpstr>Types of Resumes: Combination</vt:lpstr>
      <vt:lpstr>Types of Resumes: Academic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Resume</dc:title>
  <dc:creator>JHeersche</dc:creator>
  <cp:lastModifiedBy>Selen Light</cp:lastModifiedBy>
  <cp:revision>159</cp:revision>
  <dcterms:created xsi:type="dcterms:W3CDTF">2011-05-02T20:34:36Z</dcterms:created>
  <dcterms:modified xsi:type="dcterms:W3CDTF">2024-06-03T20:54:54Z</dcterms:modified>
</cp:coreProperties>
</file>