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678" r:id="rId2"/>
  </p:sldMasterIdLst>
  <p:notesMasterIdLst>
    <p:notesMasterId r:id="rId17"/>
  </p:notesMasterIdLst>
  <p:handoutMasterIdLst>
    <p:handoutMasterId r:id="rId18"/>
  </p:handoutMasterIdLst>
  <p:sldIdLst>
    <p:sldId id="307" r:id="rId3"/>
    <p:sldId id="333" r:id="rId4"/>
    <p:sldId id="334" r:id="rId5"/>
    <p:sldId id="350" r:id="rId6"/>
    <p:sldId id="348" r:id="rId7"/>
    <p:sldId id="352" r:id="rId8"/>
    <p:sldId id="346" r:id="rId9"/>
    <p:sldId id="324" r:id="rId10"/>
    <p:sldId id="353" r:id="rId11"/>
    <p:sldId id="361" r:id="rId12"/>
    <p:sldId id="366" r:id="rId13"/>
    <p:sldId id="365" r:id="rId14"/>
    <p:sldId id="343" r:id="rId15"/>
    <p:sldId id="340" r:id="rId16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0A9810-97F8-4538-B4DB-40FE3AC78B52}" v="7" dt="2023-08-14T17:43:03.573"/>
    <p1510:client id="{FCC476BB-A8BF-468C-95EE-53FFD681EE7A}" v="4" dt="2023-08-14T21:41:03.4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3447" autoAdjust="0"/>
  </p:normalViewPr>
  <p:slideViewPr>
    <p:cSldViewPr snapToGrid="0">
      <p:cViewPr varScale="1">
        <p:scale>
          <a:sx n="60" d="100"/>
          <a:sy n="60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Ramsey [KDC]" userId="899f89ad-1b58-4db0-bc7e-6da36b34c70a" providerId="ADAL" clId="{FCC476BB-A8BF-468C-95EE-53FFD681EE7A}"/>
    <pc:docChg chg="custSel modSld">
      <pc:chgData name="Amanda Ramsey [KDC]" userId="899f89ad-1b58-4db0-bc7e-6da36b34c70a" providerId="ADAL" clId="{FCC476BB-A8BF-468C-95EE-53FFD681EE7A}" dt="2023-08-14T21:41:03.480" v="4" actId="1076"/>
      <pc:docMkLst>
        <pc:docMk/>
      </pc:docMkLst>
      <pc:sldChg chg="addSp delSp modSp mod">
        <pc:chgData name="Amanda Ramsey [KDC]" userId="899f89ad-1b58-4db0-bc7e-6da36b34c70a" providerId="ADAL" clId="{FCC476BB-A8BF-468C-95EE-53FFD681EE7A}" dt="2023-08-14T21:41:03.480" v="4" actId="1076"/>
        <pc:sldMkLst>
          <pc:docMk/>
          <pc:sldMk cId="359309885" sldId="353"/>
        </pc:sldMkLst>
        <pc:picChg chg="del">
          <ac:chgData name="Amanda Ramsey [KDC]" userId="899f89ad-1b58-4db0-bc7e-6da36b34c70a" providerId="ADAL" clId="{FCC476BB-A8BF-468C-95EE-53FFD681EE7A}" dt="2023-08-14T21:40:57.635" v="2" actId="478"/>
          <ac:picMkLst>
            <pc:docMk/>
            <pc:sldMk cId="359309885" sldId="353"/>
            <ac:picMk id="5" creationId="{B23CDA08-7944-4C8C-B4C7-266887C9F890}"/>
          </ac:picMkLst>
        </pc:picChg>
        <pc:picChg chg="add mod">
          <ac:chgData name="Amanda Ramsey [KDC]" userId="899f89ad-1b58-4db0-bc7e-6da36b34c70a" providerId="ADAL" clId="{FCC476BB-A8BF-468C-95EE-53FFD681EE7A}" dt="2023-08-14T21:41:03.480" v="4" actId="1076"/>
          <ac:picMkLst>
            <pc:docMk/>
            <pc:sldMk cId="359309885" sldId="353"/>
            <ac:picMk id="1026" creationId="{C81C3548-8082-C8CB-CB78-9F6D255C2B4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C615AC-EF75-7E59-E36D-E6D7974594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EDC373-EB2B-8CD4-EEF7-29EE7674F5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99E02-69CB-4FAA-83A5-6464E5447A29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06BD1C-9859-802F-EB07-7AF01079C2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22E3F4-2C9C-6419-5321-69BC0A4174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104C6-B8F6-42CC-95BF-6B1DD362C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069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9F9A2-C18B-4030-8855-9E0FB6566670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9D3B2-1FE5-4FF5-8CE5-82DE586C6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266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7" name="Google Shape;17;p3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" name="Google Shape;18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4D836650-88C8-4EDF-A830-F789BDBB9821}" type="datetime1">
              <a:rPr lang="en-US" smtClean="0"/>
              <a:t>8/14/2023</a:t>
            </a:fld>
            <a:endParaRPr lang="en-US"/>
          </a:p>
        </p:txBody>
      </p:sp>
      <p:sp>
        <p:nvSpPr>
          <p:cNvPr id="19" name="Google Shape;19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0" name="Google Shape;20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82FAB5-7DCE-71B1-A0FD-155AF8D148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1975"/>
            <a:ext cx="12191999" cy="68545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5323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4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6" name="Google Shape;4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75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D7AD11AE-931A-48D5-A5BB-3669A912F6FB}" type="datetime1">
              <a:rPr lang="en-US" smtClean="0"/>
              <a:t>8/14/2023</a:t>
            </a:fld>
            <a:endParaRPr lang="en-US"/>
          </a:p>
        </p:txBody>
      </p:sp>
      <p:sp>
        <p:nvSpPr>
          <p:cNvPr id="56" name="Google Shape;5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7" name="Google Shape;5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66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4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Google Shape;61;p4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Google Shape;62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BEC5AD57-4674-4903-8161-2ABC225FAD5E}" type="datetime1">
              <a:rPr lang="en-US" smtClean="0"/>
              <a:t>8/14/2023</a:t>
            </a:fld>
            <a:endParaRPr lang="en-US"/>
          </a:p>
        </p:txBody>
      </p:sp>
      <p:sp>
        <p:nvSpPr>
          <p:cNvPr id="63" name="Google Shape;63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4" name="Google Shape;64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36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7" name="Google Shape;67;p4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8" name="Google Shape;68;p4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Google Shape;69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562553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4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Google Shape;75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38324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4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1" name="Google Shape;81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A3930EC8-2B44-4E0F-92EB-BCE8C7949D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958844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7" name="Google Shape;17;p3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" name="Google Shape;18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184DA70-C731-4C70-880D-CCD4705E623C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19" name="Google Shape;19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570AD5-F50D-75A4-B5F1-4A60C9275A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1975"/>
            <a:ext cx="12191999" cy="68545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2878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4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669AF7-7BEB-44E4-9852-375E34362B5B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45" name="Google Shape;4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6" name="Google Shape;4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8556CA-82B7-726C-BB0A-C4D80E1C71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975"/>
            <a:ext cx="12191999" cy="685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06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9" name="Google Shape;49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Google Shape;50;p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Google Shape;51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BAAAC38D-0552-4C82-B593-E6124DFADBE2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52" name="Google Shape;52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57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39667345-2558-425A-8533-9BFDBCE15005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56" name="Google Shape;5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8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4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Google Shape;61;p4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Google Shape;62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2BEA474-078D-4E9B-9B14-09A87B19DC46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63" name="Google Shape;63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202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7" name="Google Shape;67;p4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8" name="Google Shape;68;p4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Google Shape;69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32025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4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Google Shape;75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31864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4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1" name="Google Shape;81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86512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2.xml"/><Relationship Id="rId10" Type="http://schemas.openxmlformats.org/officeDocument/2006/relationships/tags" Target="../tags/tag4.xml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73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A3930EC8-2B44-4E0F-92EB-BCE8C7949D5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4B2584F-9793-DF61-7BD8-3B7712AD7DD8}"/>
              </a:ext>
            </a:extLst>
          </p:cNvPr>
          <p:cNvGrpSpPr/>
          <p:nvPr/>
        </p:nvGrpSpPr>
        <p:grpSpPr>
          <a:xfrm>
            <a:off x="0" y="5872768"/>
            <a:ext cx="12192000" cy="985232"/>
            <a:chOff x="0" y="5872768"/>
            <a:chExt cx="12192000" cy="985232"/>
          </a:xfrm>
        </p:grpSpPr>
        <p:sp>
          <p:nvSpPr>
            <p:cNvPr id="8" name="Google Shape;89;p1">
              <a:extLst>
                <a:ext uri="{FF2B5EF4-FFF2-40B4-BE49-F238E27FC236}">
                  <a16:creationId xmlns:a16="http://schemas.microsoft.com/office/drawing/2014/main" id="{3D87F3F5-D2AB-3856-D9CC-B16D725B9D4C}"/>
                </a:ext>
              </a:extLst>
            </p:cNvPr>
            <p:cNvSpPr/>
            <p:nvPr/>
          </p:nvSpPr>
          <p:spPr>
            <a:xfrm>
              <a:off x="0" y="6078828"/>
              <a:ext cx="12192000" cy="779172"/>
            </a:xfrm>
            <a:prstGeom prst="rect">
              <a:avLst/>
            </a:prstGeom>
            <a:solidFill>
              <a:srgbClr val="0D2436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0;p1">
              <a:extLst>
                <a:ext uri="{FF2B5EF4-FFF2-40B4-BE49-F238E27FC236}">
                  <a16:creationId xmlns:a16="http://schemas.microsoft.com/office/drawing/2014/main" id="{5B57322B-FE60-4A19-8E13-3E2698BAE9C4}"/>
                </a:ext>
              </a:extLst>
            </p:cNvPr>
            <p:cNvSpPr/>
            <p:nvPr/>
          </p:nvSpPr>
          <p:spPr>
            <a:xfrm>
              <a:off x="0" y="5872768"/>
              <a:ext cx="12192000" cy="231819"/>
            </a:xfrm>
            <a:prstGeom prst="rect">
              <a:avLst/>
            </a:prstGeom>
            <a:solidFill>
              <a:srgbClr val="2E75B4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37FFC61-DD32-2437-361B-18019EE4F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338478" y="6196869"/>
              <a:ext cx="1724891" cy="617510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2409E727-2DE5-9687-BCAF-B09A1A68A8B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637320" y="6078814"/>
            <a:ext cx="6554680" cy="779186"/>
          </a:xfrm>
          <a:prstGeom prst="rect">
            <a:avLst/>
          </a:prstGeom>
        </p:spPr>
      </p:pic>
    </p:spTree>
    <p:custDataLst>
      <p:tags r:id="rId9"/>
    </p:custDataLst>
    <p:extLst>
      <p:ext uri="{BB962C8B-B14F-4D97-AF65-F5344CB8AC3E}">
        <p14:creationId xmlns:p14="http://schemas.microsoft.com/office/powerpoint/2010/main" val="3110747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2" r:id="rId3"/>
    <p:sldLayoutId id="2147483673" r:id="rId4"/>
    <p:sldLayoutId id="2147483674" r:id="rId5"/>
    <p:sldLayoutId id="2147483675" r:id="rId6"/>
    <p:sldLayoutId id="2147483676" r:id="rId7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73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4B2584F-9793-DF61-7BD8-3B7712AD7DD8}"/>
              </a:ext>
            </a:extLst>
          </p:cNvPr>
          <p:cNvGrpSpPr/>
          <p:nvPr/>
        </p:nvGrpSpPr>
        <p:grpSpPr>
          <a:xfrm>
            <a:off x="0" y="5872768"/>
            <a:ext cx="12192000" cy="985232"/>
            <a:chOff x="0" y="5872768"/>
            <a:chExt cx="12192000" cy="985232"/>
          </a:xfrm>
        </p:grpSpPr>
        <p:sp>
          <p:nvSpPr>
            <p:cNvPr id="8" name="Google Shape;89;p1">
              <a:extLst>
                <a:ext uri="{FF2B5EF4-FFF2-40B4-BE49-F238E27FC236}">
                  <a16:creationId xmlns:a16="http://schemas.microsoft.com/office/drawing/2014/main" id="{3D87F3F5-D2AB-3856-D9CC-B16D725B9D4C}"/>
                </a:ext>
              </a:extLst>
            </p:cNvPr>
            <p:cNvSpPr/>
            <p:nvPr/>
          </p:nvSpPr>
          <p:spPr>
            <a:xfrm>
              <a:off x="0" y="6078828"/>
              <a:ext cx="12192000" cy="779172"/>
            </a:xfrm>
            <a:prstGeom prst="rect">
              <a:avLst/>
            </a:prstGeom>
            <a:solidFill>
              <a:srgbClr val="0D2436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0;p1">
              <a:extLst>
                <a:ext uri="{FF2B5EF4-FFF2-40B4-BE49-F238E27FC236}">
                  <a16:creationId xmlns:a16="http://schemas.microsoft.com/office/drawing/2014/main" id="{5B57322B-FE60-4A19-8E13-3E2698BAE9C4}"/>
                </a:ext>
              </a:extLst>
            </p:cNvPr>
            <p:cNvSpPr/>
            <p:nvPr/>
          </p:nvSpPr>
          <p:spPr>
            <a:xfrm>
              <a:off x="0" y="5872768"/>
              <a:ext cx="12192000" cy="231819"/>
            </a:xfrm>
            <a:prstGeom prst="rect">
              <a:avLst/>
            </a:prstGeom>
            <a:solidFill>
              <a:srgbClr val="2E75B4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37FFC61-DD32-2437-361B-18019EE4F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338478" y="6196869"/>
              <a:ext cx="1724891" cy="617510"/>
            </a:xfrm>
            <a:prstGeom prst="rect">
              <a:avLst/>
            </a:prstGeom>
          </p:spPr>
        </p:pic>
      </p:grpSp>
    </p:spTree>
    <p:custDataLst>
      <p:tags r:id="rId10"/>
    </p:custDataLst>
    <p:extLst>
      <p:ext uri="{BB962C8B-B14F-4D97-AF65-F5344CB8AC3E}">
        <p14:creationId xmlns:p14="http://schemas.microsoft.com/office/powerpoint/2010/main" val="2930766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https://www.youtube.com/embed/x45OFEkoyuc?feature=oembed" TargetMode="External"/><Relationship Id="rId1" Type="http://schemas.openxmlformats.org/officeDocument/2006/relationships/tags" Target="../tags/tag11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3C7D77-8D61-7791-BC90-1094F02CFC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3930EC8-2B44-4E0F-92EB-BCE8C7949D5D}" type="slidenum">
              <a:rPr lang="en-US" smtClean="0"/>
              <a:t>1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7103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4A14C-7FEA-6AE2-6AA6-07960B57A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  <a:cs typeface="Calibri" panose="020F0502020204030204" pitchFamily="34" charset="0"/>
              </a:rPr>
              <a:t>Program Updates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E33DC-ACE8-311B-5555-E44508373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0025"/>
            <a:ext cx="10515600" cy="4211584"/>
          </a:xfrm>
        </p:spPr>
        <p:txBody>
          <a:bodyPr numCol="2">
            <a:normAutofit fontScale="70000" lnSpcReduction="20000"/>
          </a:bodyPr>
          <a:lstStyle/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Kansas Department of Commerce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Kansas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WorkforceONE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Heartland Works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Workforce Partnership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Workforce Alliance of South-Central Kansas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Southeast KANSASWORKS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Ascension Via Christi Health System 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Stormont Vail Health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University of Kansas Health System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Kansas Clinical Improvement Collaborative</a:t>
            </a:r>
          </a:p>
          <a:p>
            <a:pPr marL="0" marR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Kansas Department of Administration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Mid-America Coalition on Health Care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Kansas Business Group on Health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Kansas State Council of SHRM (Society of Human Resource Management)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Kansas Department of Health and Environment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</a:rPr>
              <a:t>Kansas Rehabilitation Services (VR)</a:t>
            </a:r>
          </a:p>
          <a:p>
            <a:pPr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University of Kansas Medical Center Research Institute </a:t>
            </a:r>
          </a:p>
          <a:p>
            <a:pPr marL="11430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0205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315CC-3CF8-12F4-1CA8-BA95C395A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Program Update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69820B9-152A-F3BE-20E4-1F3238E9349A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373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Enrollment, Participation and Outcomes to Date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Enrollment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Provider Coverage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Outreach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Success Story - Liz</a:t>
            </a:r>
          </a:p>
          <a:p>
            <a:endParaRPr lang="en-US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2783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A5CC28-0A98-5C74-1BBC-0F967BED75E2}"/>
              </a:ext>
            </a:extLst>
          </p:cNvPr>
          <p:cNvSpPr txBox="1"/>
          <p:nvPr/>
        </p:nvSpPr>
        <p:spPr>
          <a:xfrm>
            <a:off x="394291" y="386153"/>
            <a:ext cx="114034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Welcome New Staff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1144D8-ABA7-8FF2-F118-F028228325D3}"/>
              </a:ext>
            </a:extLst>
          </p:cNvPr>
          <p:cNvSpPr txBox="1"/>
          <p:nvPr/>
        </p:nvSpPr>
        <p:spPr>
          <a:xfrm>
            <a:off x="1539240" y="1259175"/>
            <a:ext cx="911352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dirty="0"/>
              <a:t>Sarah Peoples, RTW Nurse Navigator for Ascension Via Christi Manhattan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Kiona Daye, Referral and Enrollment Assistant, Ascension Wichita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Rachel NaSal, Workforce Coordinator, Heartland Works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	</a:t>
            </a:r>
          </a:p>
          <a:p>
            <a:pPr>
              <a:spcBef>
                <a:spcPts val="1200"/>
              </a:spcBef>
            </a:pPr>
            <a:r>
              <a:rPr lang="en-US" sz="2400" b="1" dirty="0"/>
              <a:t>Open Positions</a:t>
            </a:r>
          </a:p>
          <a:p>
            <a:pPr marL="3429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400" dirty="0"/>
              <a:t>Clinical Nurse Navigator for Southwest KCIC</a:t>
            </a:r>
          </a:p>
          <a:p>
            <a:pPr marL="3429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400" dirty="0"/>
              <a:t>Employer Engagement Coordinator for Southeast KANSASWORKS</a:t>
            </a:r>
          </a:p>
        </p:txBody>
      </p:sp>
    </p:spTree>
    <p:extLst>
      <p:ext uri="{BB962C8B-B14F-4D97-AF65-F5344CB8AC3E}">
        <p14:creationId xmlns:p14="http://schemas.microsoft.com/office/powerpoint/2010/main" val="3396909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6D24CC-D426-5DC5-6D59-E4600F543FD6}"/>
              </a:ext>
            </a:extLst>
          </p:cNvPr>
          <p:cNvSpPr txBox="1"/>
          <p:nvPr/>
        </p:nvSpPr>
        <p:spPr>
          <a:xfrm>
            <a:off x="721360" y="376759"/>
            <a:ext cx="9855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Enrollments by County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CDAE9D-8181-4751-9935-6DBBD20C5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837" y="1235801"/>
            <a:ext cx="9021723" cy="441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826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DB5D761-BE39-0233-34F5-1207BB6561FE}"/>
              </a:ext>
            </a:extLst>
          </p:cNvPr>
          <p:cNvSpPr txBox="1"/>
          <p:nvPr/>
        </p:nvSpPr>
        <p:spPr>
          <a:xfrm>
            <a:off x="721360" y="376759"/>
            <a:ext cx="9855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Enrollments in Opportunity Zones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A69C76-2629-45C3-81FE-7E6AD74A1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307" y="1084645"/>
            <a:ext cx="9023276" cy="469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398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A0B3AF4-75C5-A1F1-A0F6-4141A2833EC7}"/>
              </a:ext>
            </a:extLst>
          </p:cNvPr>
          <p:cNvSpPr txBox="1"/>
          <p:nvPr/>
        </p:nvSpPr>
        <p:spPr>
          <a:xfrm>
            <a:off x="493614" y="182953"/>
            <a:ext cx="1140341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Enrollment = 383 </a:t>
            </a:r>
          </a:p>
          <a:p>
            <a:pPr algn="ctr"/>
            <a:r>
              <a:rPr lang="en-US" kern="0" dirty="0">
                <a:cs typeface="Calibri" panose="020F0502020204030204" pitchFamily="34" charset="0"/>
              </a:rPr>
              <a:t>through 8/11/23</a:t>
            </a:r>
          </a:p>
          <a:p>
            <a:pPr algn="ctr"/>
            <a:r>
              <a:rPr lang="en-US" sz="2400" kern="0" dirty="0">
                <a:latin typeface="Arial Black" panose="020B0A04020102020204" pitchFamily="34" charset="0"/>
                <a:cs typeface="Calibri" panose="020F0502020204030204" pitchFamily="34" charset="0"/>
              </a:rPr>
              <a:t>By medical system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609F79-5451-4478-9443-96FD5B079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851" y="1477925"/>
            <a:ext cx="7804297" cy="442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6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D974871-0297-E94D-75E7-B9D31D18F21E}"/>
              </a:ext>
            </a:extLst>
          </p:cNvPr>
          <p:cNvSpPr txBox="1"/>
          <p:nvPr/>
        </p:nvSpPr>
        <p:spPr>
          <a:xfrm>
            <a:off x="493614" y="182953"/>
            <a:ext cx="114034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Injuries by Medical System Regions by month 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F2B6D6A3-C2BE-4A8F-A034-E48A73CEEB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060779"/>
              </p:ext>
            </p:extLst>
          </p:nvPr>
        </p:nvGraphicFramePr>
        <p:xfrm>
          <a:off x="521481" y="4943688"/>
          <a:ext cx="11149038" cy="723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49038">
                  <a:extLst>
                    <a:ext uri="{9D8B030D-6E8A-4147-A177-3AD203B41FA5}">
                      <a16:colId xmlns:a16="http://schemas.microsoft.com/office/drawing/2014/main" val="2025749158"/>
                    </a:ext>
                  </a:extLst>
                </a:gridCol>
              </a:tblGrid>
              <a:tr h="72346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sz="2000" dirty="0"/>
                        <a:t>Note: in 2022, 21.3% person with disability were employed. According to SSA, 17% of disability occur due to work related accident or injury between the age 51-61.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63137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24FE8A01-1420-42DD-96EC-0F159A11A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676" y="1914312"/>
            <a:ext cx="8549013" cy="28320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547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5FC4F3-771D-C0AC-0882-D882EFC397DE}"/>
              </a:ext>
            </a:extLst>
          </p:cNvPr>
          <p:cNvSpPr txBox="1"/>
          <p:nvPr/>
        </p:nvSpPr>
        <p:spPr>
          <a:xfrm>
            <a:off x="721360" y="376759"/>
            <a:ext cx="104851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kern="0" dirty="0">
                <a:latin typeface="Arial Black" panose="020B0A04020102020204" pitchFamily="34" charset="0"/>
                <a:cs typeface="Calibri" panose="020F0502020204030204" pitchFamily="34" charset="0"/>
              </a:rPr>
              <a:t>Participating Providers by Counties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81C3548-8082-C8CB-CB78-9F6D255C2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743" y="1360302"/>
            <a:ext cx="8373693" cy="4401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09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32EA753F-AA5D-4B51-BD8C-56E098C3C968}"/>
              </a:ext>
            </a:extLst>
          </p:cNvPr>
          <p:cNvSpPr txBox="1"/>
          <p:nvPr/>
        </p:nvSpPr>
        <p:spPr>
          <a:xfrm>
            <a:off x="435429" y="490248"/>
            <a:ext cx="112688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0" algn="ctr">
              <a:buNone/>
            </a:pPr>
            <a:r>
              <a:rPr lang="en-US" sz="3200" dirty="0">
                <a:latin typeface="Arial Black" panose="020B0A04020102020204" pitchFamily="34" charset="0"/>
              </a:rPr>
              <a:t>RTW After Exit	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D863BE-96FE-B8C2-35B7-24BC7AA18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183" y="1184852"/>
            <a:ext cx="10677608" cy="433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103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476B5F-B251-9EAF-50DE-D16D5E08A6B5}"/>
              </a:ext>
            </a:extLst>
          </p:cNvPr>
          <p:cNvSpPr txBox="1"/>
          <p:nvPr/>
        </p:nvSpPr>
        <p:spPr>
          <a:xfrm>
            <a:off x="435429" y="490248"/>
            <a:ext cx="112688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0" algn="ctr">
              <a:buNone/>
            </a:pPr>
            <a:r>
              <a:rPr lang="en-US" sz="3200" dirty="0">
                <a:latin typeface="Arial Black" panose="020B0A04020102020204" pitchFamily="34" charset="0"/>
              </a:rPr>
              <a:t>RTW After Exit	</a:t>
            </a:r>
          </a:p>
        </p:txBody>
      </p:sp>
      <p:pic>
        <p:nvPicPr>
          <p:cNvPr id="1026" name="Picture 1">
            <a:extLst>
              <a:ext uri="{FF2B5EF4-FFF2-40B4-BE49-F238E27FC236}">
                <a16:creationId xmlns:a16="http://schemas.microsoft.com/office/drawing/2014/main" id="{04A84BDB-393E-605B-5535-93D32C398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790" y="1961152"/>
            <a:ext cx="9745293" cy="3435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0044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DB3679-F552-48CF-B415-2705E569E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40256" y="2832708"/>
            <a:ext cx="4357577" cy="2823812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sz="2400" dirty="0"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Average Work Loss Days </a:t>
            </a:r>
            <a:r>
              <a:rPr lang="en-US" sz="2400" dirty="0">
                <a:latin typeface="Arial Black" panose="020B0A04020102020204" pitchFamily="34" charset="0"/>
              </a:rPr>
              <a:t>= 38</a:t>
            </a:r>
          </a:p>
          <a:p>
            <a:pPr marL="114300" indent="0">
              <a:buNone/>
            </a:pPr>
            <a:endParaRPr lang="en-US" sz="2400" dirty="0">
              <a:latin typeface="Arial Black" panose="020B0A04020102020204" pitchFamily="34" charset="0"/>
            </a:endParaRPr>
          </a:p>
          <a:p>
            <a:pPr marL="114300" indent="0">
              <a:buNone/>
            </a:pPr>
            <a:r>
              <a:rPr lang="en-US" sz="2400" dirty="0">
                <a:latin typeface="Arial Black" panose="020B0A04020102020204" pitchFamily="34" charset="0"/>
              </a:rPr>
              <a:t>Individual Employment Plans = 156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4F082-D2F9-4ADC-8FE5-DE8442E4C69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63564" y="565659"/>
            <a:ext cx="3652089" cy="65836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dirty="0"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Workforce Services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5F2740-4C03-81E9-F77A-E5BEC781C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624" y="1503639"/>
            <a:ext cx="6368771" cy="424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68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05ECFD-55DF-0451-1E25-BC8DBD633D33}"/>
              </a:ext>
            </a:extLst>
          </p:cNvPr>
          <p:cNvSpPr txBox="1"/>
          <p:nvPr/>
        </p:nvSpPr>
        <p:spPr>
          <a:xfrm>
            <a:off x="905935" y="404180"/>
            <a:ext cx="82001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rial Black" panose="020B0A04020102020204" pitchFamily="34" charset="0"/>
              </a:rPr>
              <a:t>OUTREACH &amp; EVENTS	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CC9564-5B50-36D5-0611-B58A7CF0B76B}"/>
              </a:ext>
            </a:extLst>
          </p:cNvPr>
          <p:cNvSpPr txBox="1"/>
          <p:nvPr/>
        </p:nvSpPr>
        <p:spPr>
          <a:xfrm>
            <a:off x="905935" y="1584174"/>
            <a:ext cx="11119488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Kansas Hospital Association Convention            		September 7</a:t>
            </a:r>
            <a:r>
              <a:rPr lang="en-US" baseline="30000" dirty="0">
                <a:effectLst/>
                <a:latin typeface="+mj-lt"/>
                <a:ea typeface="Times New Roman" panose="02020603050405020304" pitchFamily="18" charset="0"/>
              </a:rPr>
              <a:t>th</a:t>
            </a:r>
            <a:r>
              <a:rPr lang="en-US" baseline="30000" dirty="0">
                <a:latin typeface="+mj-lt"/>
                <a:ea typeface="Times New Roman" panose="02020603050405020304" pitchFamily="18" charset="0"/>
              </a:rPr>
              <a:t>  </a:t>
            </a: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                                    </a:t>
            </a:r>
          </a:p>
          <a:p>
            <a:pPr marR="0" lvl="0"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Kansas State Fair                                               		September  8</a:t>
            </a:r>
            <a:r>
              <a:rPr lang="en-US" baseline="30000" dirty="0">
                <a:latin typeface="+mj-lt"/>
                <a:ea typeface="Times New Roman" panose="02020603050405020304" pitchFamily="18" charset="0"/>
              </a:rPr>
              <a:t>th </a:t>
            </a: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  </a:t>
            </a:r>
            <a:r>
              <a:rPr lang="en-US" dirty="0">
                <a:effectLst/>
                <a:highlight>
                  <a:srgbClr val="FFFF00"/>
                </a:highlight>
                <a:latin typeface="+mj-lt"/>
                <a:ea typeface="Times New Roman" panose="02020603050405020304" pitchFamily="18" charset="0"/>
              </a:rPr>
              <a:t>   </a:t>
            </a: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                  </a:t>
            </a:r>
            <a:endParaRPr lang="en-US" dirty="0">
              <a:effectLst/>
              <a:latin typeface="+mj-lt"/>
              <a:ea typeface="Calibri" panose="020F0502020204030204" pitchFamily="34" charset="0"/>
            </a:endParaRPr>
          </a:p>
          <a:p>
            <a:pPr marR="0" lvl="0"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RETAIN National Meeting                                  		September 19</a:t>
            </a:r>
            <a:r>
              <a:rPr lang="en-US" baseline="30000" dirty="0">
                <a:effectLst/>
                <a:latin typeface="+mj-lt"/>
                <a:ea typeface="Times New Roman" panose="02020603050405020304" pitchFamily="18" charset="0"/>
              </a:rPr>
              <a:t>th</a:t>
            </a: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                             </a:t>
            </a:r>
            <a:endParaRPr lang="en-US" dirty="0">
              <a:effectLst/>
              <a:latin typeface="+mj-lt"/>
              <a:ea typeface="Calibri" panose="020F0502020204030204" pitchFamily="34" charset="0"/>
            </a:endParaRPr>
          </a:p>
          <a:p>
            <a:pPr marR="0" lvl="0"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Annual KSSHRM Conference                                		September 20</a:t>
            </a:r>
            <a:r>
              <a:rPr lang="en-US" baseline="30000" dirty="0">
                <a:effectLst/>
                <a:latin typeface="+mj-lt"/>
                <a:ea typeface="Times New Roman" panose="02020603050405020304" pitchFamily="18" charset="0"/>
              </a:rPr>
              <a:t>th</a:t>
            </a: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                    </a:t>
            </a:r>
          </a:p>
          <a:p>
            <a:pPr marR="0" lvl="0"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73</a:t>
            </a:r>
            <a:r>
              <a:rPr lang="en-US" baseline="30000" dirty="0">
                <a:effectLst/>
                <a:latin typeface="+mj-lt"/>
                <a:ea typeface="Times New Roman" panose="02020603050405020304" pitchFamily="18" charset="0"/>
              </a:rPr>
              <a:t>rd</a:t>
            </a: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 Annual Safety &amp; Health Conference                		September 25</a:t>
            </a:r>
            <a:r>
              <a:rPr lang="en-US" baseline="30000" dirty="0">
                <a:latin typeface="+mj-lt"/>
                <a:ea typeface="Times New Roman" panose="02020603050405020304" pitchFamily="18" charset="0"/>
              </a:rPr>
              <a:t>th</a:t>
            </a: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                                    </a:t>
            </a:r>
            <a:endParaRPr lang="en-US" dirty="0">
              <a:effectLst/>
              <a:latin typeface="+mj-lt"/>
              <a:ea typeface="Calibri" panose="020F0502020204030204" pitchFamily="34" charset="0"/>
            </a:endParaRPr>
          </a:p>
          <a:p>
            <a:pPr marR="0" lvl="0"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Kansas Economic Development Alliance               		September 26</a:t>
            </a:r>
            <a:r>
              <a:rPr lang="en-US" baseline="30000" dirty="0">
                <a:effectLst/>
                <a:latin typeface="+mj-lt"/>
                <a:ea typeface="Times New Roman" panose="02020603050405020304" pitchFamily="18" charset="0"/>
              </a:rPr>
              <a:t>th</a:t>
            </a:r>
            <a:endParaRPr lang="en-US" baseline="30000" dirty="0">
              <a:latin typeface="+mj-lt"/>
              <a:ea typeface="Times New Roman" panose="02020603050405020304" pitchFamily="18" charset="0"/>
            </a:endParaRPr>
          </a:p>
          <a:p>
            <a:pPr marR="0" lvl="0"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Workforce Innovation Conference                         		October 2</a:t>
            </a:r>
            <a:r>
              <a:rPr lang="en-US" baseline="30000" dirty="0">
                <a:effectLst/>
                <a:latin typeface="+mj-lt"/>
                <a:ea typeface="Times New Roman" panose="02020603050405020304" pitchFamily="18" charset="0"/>
              </a:rPr>
              <a:t>nd</a:t>
            </a: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                                         </a:t>
            </a:r>
          </a:p>
          <a:p>
            <a:pPr marR="0" lvl="0"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Rooted in the Community Conference                   		October 4</a:t>
            </a:r>
            <a:r>
              <a:rPr lang="en-US" baseline="30000" dirty="0">
                <a:effectLst/>
                <a:latin typeface="+mj-lt"/>
                <a:ea typeface="Times New Roman" panose="02020603050405020304" pitchFamily="18" charset="0"/>
              </a:rPr>
              <a:t>th</a:t>
            </a: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                                                 </a:t>
            </a:r>
            <a:endParaRPr lang="en-US" dirty="0">
              <a:effectLst/>
              <a:latin typeface="+mj-lt"/>
              <a:ea typeface="Calibri" panose="020F0502020204030204" pitchFamily="34" charset="0"/>
            </a:endParaRPr>
          </a:p>
          <a:p>
            <a:pPr marR="0" lvl="0"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League of Municipalities Conference                     		October 7</a:t>
            </a:r>
            <a:r>
              <a:rPr lang="en-US" baseline="30000" dirty="0">
                <a:effectLst/>
                <a:latin typeface="+mj-lt"/>
                <a:ea typeface="Times New Roman" panose="02020603050405020304" pitchFamily="18" charset="0"/>
              </a:rPr>
              <a:t>th</a:t>
            </a: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           </a:t>
            </a:r>
          </a:p>
          <a:p>
            <a:pPr marR="0" lvl="0"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latin typeface="+mj-lt"/>
                <a:ea typeface="Times New Roman" panose="02020603050405020304" pitchFamily="18" charset="0"/>
              </a:rPr>
              <a:t>Provide Champion &amp; Knowledge Sharing Luncheons 		TBD</a:t>
            </a:r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     </a:t>
            </a:r>
            <a:r>
              <a:rPr lang="en-US" sz="1600" dirty="0">
                <a:effectLst/>
                <a:latin typeface="+mj-lt"/>
                <a:ea typeface="Times New Roman" panose="02020603050405020304" pitchFamily="18" charset="0"/>
              </a:rPr>
              <a:t>                           </a:t>
            </a:r>
            <a:endParaRPr lang="en-US" sz="1600" dirty="0">
              <a:effectLst/>
              <a:latin typeface="+mj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903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8463D-92FA-5706-927E-B26FF1E1797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kern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DDF6032-7802-DC6A-0979-32949C68BA16}"/>
              </a:ext>
            </a:extLst>
          </p:cNvPr>
          <p:cNvSpPr txBox="1">
            <a:spLocks/>
          </p:cNvSpPr>
          <p:nvPr/>
        </p:nvSpPr>
        <p:spPr>
          <a:xfrm>
            <a:off x="696136" y="1027906"/>
            <a:ext cx="2799907" cy="304682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400" kern="0" dirty="0">
                <a:latin typeface="Arial Black" panose="020B0A04020102020204" pitchFamily="34" charset="0"/>
                <a:cs typeface="Calibri" panose="020F0502020204030204" pitchFamily="34" charset="0"/>
              </a:rPr>
              <a:t>Success Story</a:t>
            </a:r>
            <a:endParaRPr lang="en-US" sz="2400" kern="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nline Media 2" title="RETAINWORKS Success!">
            <a:hlinkClick r:id="" action="ppaction://media"/>
            <a:extLst>
              <a:ext uri="{FF2B5EF4-FFF2-40B4-BE49-F238E27FC236}">
                <a16:creationId xmlns:a16="http://schemas.microsoft.com/office/drawing/2014/main" id="{4A6A30CD-471E-A676-74E0-5BBC45FD3243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4"/>
          <a:stretch>
            <a:fillRect/>
          </a:stretch>
        </p:blipFill>
        <p:spPr>
          <a:xfrm>
            <a:off x="3542414" y="1027906"/>
            <a:ext cx="7918746" cy="44740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946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THEMERETAIN" val="Y4ijZJSJ"/>
  <p:tag name="ARTICULATE_DESIGN_ID_1_THEMERETAIN" val="hkpM9csZ"/>
  <p:tag name="ARTICULATE_PROJECT_OPEN" val="0"/>
  <p:tag name="ARTICULATE_SLIDE_COUNT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RETAI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RETAIN" id="{C7AF7B9F-BF6E-4D25-A5FD-85A8949F4BD1}" vid="{29D2C279-51B9-4CF1-960A-928B145EF228}"/>
    </a:ext>
  </a:extLst>
</a:theme>
</file>

<file path=ppt/theme/theme2.xml><?xml version="1.0" encoding="utf-8"?>
<a:theme xmlns:a="http://schemas.openxmlformats.org/drawingml/2006/main" name="1_ThemeRETAI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RETAIN" id="{C7AF7B9F-BF6E-4D25-A5FD-85A8949F4BD1}" vid="{29D2C279-51B9-4CF1-960A-928B145EF22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1709</TotalTime>
  <Words>314</Words>
  <Application>Microsoft Office PowerPoint</Application>
  <PresentationFormat>Widescreen</PresentationFormat>
  <Paragraphs>60</Paragraphs>
  <Slides>14</Slides>
  <Notes>0</Notes>
  <HiddenSlides>1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Courier New</vt:lpstr>
      <vt:lpstr>Wingdings</vt:lpstr>
      <vt:lpstr>ThemeRETAIN</vt:lpstr>
      <vt:lpstr>1_ThemeRETAIN</vt:lpstr>
      <vt:lpstr>PowerPoint Presentation</vt:lpstr>
      <vt:lpstr>Program Updates</vt:lpstr>
      <vt:lpstr>Program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Mostafa Hasan [KDC]</dc:creator>
  <cp:lastModifiedBy>Amanda Ramsey [KDC]</cp:lastModifiedBy>
  <cp:revision>20</cp:revision>
  <dcterms:created xsi:type="dcterms:W3CDTF">2022-08-08T17:30:59Z</dcterms:created>
  <dcterms:modified xsi:type="dcterms:W3CDTF">2023-08-14T21:41:06Z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D3675FF0-19B1-417D-AE11-1DE10DD4DE29</vt:lpwstr>
  </property>
  <property fmtid="{D5CDD505-2E9C-101B-9397-08002B2CF9AE}" pid="3" name="ArticulatePath">
    <vt:lpwstr>Presentation_Template (002)</vt:lpwstr>
  </property>
</Properties>
</file>