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678" r:id="rId2"/>
  </p:sldMasterIdLst>
  <p:notesMasterIdLst>
    <p:notesMasterId r:id="rId30"/>
  </p:notesMasterIdLst>
  <p:handoutMasterIdLst>
    <p:handoutMasterId r:id="rId31"/>
  </p:handoutMasterIdLst>
  <p:sldIdLst>
    <p:sldId id="307" r:id="rId3"/>
    <p:sldId id="333" r:id="rId4"/>
    <p:sldId id="334" r:id="rId5"/>
    <p:sldId id="350" r:id="rId6"/>
    <p:sldId id="346" r:id="rId7"/>
    <p:sldId id="352" r:id="rId8"/>
    <p:sldId id="353" r:id="rId9"/>
    <p:sldId id="370" r:id="rId10"/>
    <p:sldId id="371" r:id="rId11"/>
    <p:sldId id="378" r:id="rId12"/>
    <p:sldId id="361" r:id="rId13"/>
    <p:sldId id="366" r:id="rId14"/>
    <p:sldId id="379" r:id="rId15"/>
    <p:sldId id="365" r:id="rId16"/>
    <p:sldId id="367" r:id="rId17"/>
    <p:sldId id="374" r:id="rId18"/>
    <p:sldId id="380" r:id="rId19"/>
    <p:sldId id="381" r:id="rId20"/>
    <p:sldId id="375" r:id="rId21"/>
    <p:sldId id="373" r:id="rId22"/>
    <p:sldId id="385" r:id="rId23"/>
    <p:sldId id="384" r:id="rId24"/>
    <p:sldId id="369" r:id="rId25"/>
    <p:sldId id="343" r:id="rId26"/>
    <p:sldId id="382" r:id="rId27"/>
    <p:sldId id="372" r:id="rId28"/>
    <p:sldId id="340" r:id="rId29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B4E9D6-FE37-251F-F393-D88E3460DA48}" name="Amanda Ramsey [KDC]" initials="AR[" userId="S::Amanda.Ramsey@kdc.ks.gov::899f89ad-1b58-4db0-bc7e-6da36b34c70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97CD0F-844A-4C4C-8942-D666CCFC7632}" v="4" dt="2023-11-20T15:10:37.4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3447" autoAdjust="0"/>
  </p:normalViewPr>
  <p:slideViewPr>
    <p:cSldViewPr snapToGrid="0">
      <p:cViewPr varScale="1">
        <p:scale>
          <a:sx n="100" d="100"/>
          <a:sy n="100" d="100"/>
        </p:scale>
        <p:origin x="7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38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C615AC-EF75-7E59-E36D-E6D7974594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EDC373-EB2B-8CD4-EEF7-29EE7674F5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99E02-69CB-4FAA-83A5-6464E5447A29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06BD1C-9859-802F-EB07-7AF01079C2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22E3F4-2C9C-6419-5321-69BC0A4174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104C6-B8F6-42CC-95BF-6B1DD362C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069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9F9A2-C18B-4030-8855-9E0FB6566670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9D3B2-1FE5-4FF5-8CE5-82DE586C6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266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9D3B2-1FE5-4FF5-8CE5-82DE586C629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78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buFont typeface="+mj-lt"/>
              <a:buAutoNum type="arabicPeriod"/>
            </a:pPr>
            <a:r>
              <a:rPr lang="en-US" dirty="0">
                <a:effectLst/>
              </a:rPr>
              <a:t>Working with in the Framework – Fidelity to Model </a:t>
            </a:r>
          </a:p>
          <a:p>
            <a:pPr rtl="0">
              <a:buFont typeface="+mj-lt"/>
              <a:buAutoNum type="arabicPeriod"/>
            </a:pPr>
            <a:endParaRPr lang="en-US" dirty="0">
              <a:effectLst/>
            </a:endParaRPr>
          </a:p>
          <a:p>
            <a:pPr rtl="0">
              <a:buFont typeface="+mj-lt"/>
              <a:buAutoNum type="arabicPeriod"/>
            </a:pPr>
            <a:r>
              <a:rPr lang="en-US" dirty="0">
                <a:effectLst/>
              </a:rPr>
              <a:t>TEAM Coordination and Collaboration are HIGH … they are working together to answer any questions and solve problems together when needed.</a:t>
            </a:r>
          </a:p>
          <a:p>
            <a:pPr rtl="0">
              <a:buFont typeface="+mj-lt"/>
              <a:buAutoNum type="arabicPeriod"/>
            </a:pPr>
            <a:endParaRPr lang="en-US" dirty="0">
              <a:effectLst/>
            </a:endParaRPr>
          </a:p>
          <a:p>
            <a:pPr rtl="0">
              <a:buFont typeface="+mj-lt"/>
              <a:buAutoNum type="arabicPeriod"/>
            </a:pPr>
            <a:r>
              <a:rPr lang="en-US" dirty="0">
                <a:effectLst/>
              </a:rPr>
              <a:t> In each area there were a handful of unique areas that needed clarified and we’ve been able to provide TA to resolve those issues. </a:t>
            </a:r>
          </a:p>
          <a:p>
            <a:pPr marL="742950" lvl="1" indent="-285750" rtl="0">
              <a:buFont typeface="+mj-lt"/>
              <a:buAutoNum type="arabicPeriod"/>
            </a:pPr>
            <a:r>
              <a:rPr lang="en-US" dirty="0">
                <a:effectLst/>
              </a:rPr>
              <a:t>For example, clarifying incentive payments, reiterating uploading IEPS to </a:t>
            </a:r>
            <a:r>
              <a:rPr lang="en-US" dirty="0" err="1">
                <a:effectLst/>
              </a:rPr>
              <a:t>REDCap</a:t>
            </a:r>
            <a:r>
              <a:rPr lang="en-US" dirty="0">
                <a:effectLst/>
              </a:rPr>
              <a:t> and KW.com</a:t>
            </a:r>
          </a:p>
          <a:p>
            <a:pPr rtl="0">
              <a:buFont typeface="+mj-lt"/>
              <a:buAutoNum type="arabicPeriod"/>
            </a:pPr>
            <a:r>
              <a:rPr lang="en-US" dirty="0">
                <a:effectLst/>
              </a:rPr>
              <a:t>Program improvement (based on conversations, some areas follow up with Mo to streamline EMR screening) </a:t>
            </a:r>
          </a:p>
          <a:p>
            <a:pPr marL="742950" lvl="1" indent="-285750" rtl="0">
              <a:buFont typeface="+mj-lt"/>
              <a:buAutoNum type="arabicPeriod"/>
            </a:pPr>
            <a:r>
              <a:rPr lang="en-US" dirty="0">
                <a:effectLst/>
              </a:rPr>
              <a:t>Data EMR being filtered. —Data Manger and teams working together to improve for quality</a:t>
            </a:r>
          </a:p>
          <a:p>
            <a:pPr rtl="0">
              <a:buFont typeface="+mj-lt"/>
              <a:buAutoNum type="arabicPeriod"/>
            </a:pPr>
            <a:r>
              <a:rPr lang="en-US" dirty="0">
                <a:effectLst/>
              </a:rPr>
              <a:t>Commerce improvement We also discovered the need to update our operations manual and communicate more effectively when changes and updates are made. </a:t>
            </a:r>
          </a:p>
          <a:p>
            <a:pPr marL="742950" lvl="1" indent="-285750" rtl="0">
              <a:buFont typeface="+mj-lt"/>
              <a:buAutoNum type="arabicPeriod"/>
            </a:pPr>
            <a:r>
              <a:rPr lang="en-US" dirty="0">
                <a:effectLst/>
              </a:rPr>
              <a:t>Manual update</a:t>
            </a:r>
          </a:p>
          <a:p>
            <a:pPr marL="742950" lvl="1" indent="-285750" rtl="0">
              <a:buFont typeface="+mj-lt"/>
              <a:buAutoNum type="arabicPeriod"/>
            </a:pPr>
            <a:r>
              <a:rPr lang="en-US" dirty="0">
                <a:effectLst/>
              </a:rPr>
              <a:t>Communication updates</a:t>
            </a:r>
          </a:p>
          <a:p>
            <a:pPr rtl="0">
              <a:buFont typeface="+mj-lt"/>
              <a:buAutoNum type="arabicPeriod"/>
            </a:pPr>
            <a:r>
              <a:rPr lang="en-US" dirty="0">
                <a:effectLst/>
              </a:rPr>
              <a:t>Take-Backs </a:t>
            </a:r>
          </a:p>
          <a:p>
            <a:pPr marL="742950" lvl="1" indent="-285750" rtl="0">
              <a:buFont typeface="+mj-lt"/>
              <a:buAutoNum type="arabicPeriod"/>
            </a:pPr>
            <a:r>
              <a:rPr lang="en-US" dirty="0">
                <a:effectLst/>
              </a:rPr>
              <a:t>Teams got a better idea understanding the process of each persons role—chart screeners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9D3B2-1FE5-4FF5-8CE5-82DE586C629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48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9D3B2-1FE5-4FF5-8CE5-82DE586C629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568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9D3B2-1FE5-4FF5-8CE5-82DE586C629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47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9D3B2-1FE5-4FF5-8CE5-82DE586C629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87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7" name="Google Shape;17;p3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" name="Google Shape;1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4D836650-88C8-4EDF-A830-F789BDBB9821}" type="datetime1">
              <a:rPr lang="en-US" smtClean="0"/>
              <a:t>11/29/2023</a:t>
            </a:fld>
            <a:endParaRPr lang="en-US"/>
          </a:p>
        </p:txBody>
      </p:sp>
      <p:sp>
        <p:nvSpPr>
          <p:cNvPr id="19" name="Google Shape;1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0" name="Google Shape;2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82FAB5-7DCE-71B1-A0FD-155AF8D148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1975"/>
            <a:ext cx="12191999" cy="68545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532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4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6" name="Google Shape;4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75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7AD11AE-931A-48D5-A5BB-3669A912F6FB}" type="datetime1">
              <a:rPr lang="en-US" smtClean="0"/>
              <a:t>11/29/2023</a:t>
            </a:fld>
            <a:endParaRPr lang="en-US"/>
          </a:p>
        </p:txBody>
      </p:sp>
      <p:sp>
        <p:nvSpPr>
          <p:cNvPr id="56" name="Google Shape;5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7" name="Google Shape;5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Google Shape;61;p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Google Shape;6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BEC5AD57-4674-4903-8161-2ABC225FAD5E}" type="datetime1">
              <a:rPr lang="en-US" smtClean="0"/>
              <a:t>11/29/2023</a:t>
            </a:fld>
            <a:endParaRPr lang="en-US"/>
          </a:p>
        </p:txBody>
      </p:sp>
      <p:sp>
        <p:nvSpPr>
          <p:cNvPr id="63" name="Google Shape;6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4" name="Google Shape;6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36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Google Shape;67;p4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8" name="Google Shape;68;p4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Google Shape;69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562553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4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Google Shape;75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38324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4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1" name="Google Shape;81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5884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7" name="Google Shape;17;p3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" name="Google Shape;1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184DA70-C731-4C70-880D-CCD4705E623C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19" name="Google Shape;1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570AD5-F50D-75A4-B5F1-4A60C9275A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1975"/>
            <a:ext cx="12191999" cy="68545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2878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4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669AF7-7BEB-44E4-9852-375E34362B5B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45" name="Google Shape;4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6" name="Google Shape;4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8556CA-82B7-726C-BB0A-C4D80E1C71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975"/>
            <a:ext cx="12191999" cy="685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6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9" name="Google Shape;49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Google Shape;50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Google Shape;51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BAAAC38D-0552-4C82-B593-E6124DFADBE2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52" name="Google Shape;52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57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9667345-2558-425A-8533-9BFDBCE15005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56" name="Google Shape;5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8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Google Shape;61;p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Google Shape;6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2BEA474-078D-4E9B-9B14-09A87B19DC46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63" name="Google Shape;6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202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Google Shape;67;p4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8" name="Google Shape;68;p4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Google Shape;69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32025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4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Google Shape;75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31864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4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1" name="Google Shape;81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86512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2.xml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73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4B2584F-9793-DF61-7BD8-3B7712AD7DD8}"/>
              </a:ext>
            </a:extLst>
          </p:cNvPr>
          <p:cNvGrpSpPr/>
          <p:nvPr/>
        </p:nvGrpSpPr>
        <p:grpSpPr>
          <a:xfrm>
            <a:off x="0" y="5872768"/>
            <a:ext cx="12192000" cy="985232"/>
            <a:chOff x="0" y="5872768"/>
            <a:chExt cx="12192000" cy="985232"/>
          </a:xfrm>
        </p:grpSpPr>
        <p:sp>
          <p:nvSpPr>
            <p:cNvPr id="8" name="Google Shape;89;p1">
              <a:extLst>
                <a:ext uri="{FF2B5EF4-FFF2-40B4-BE49-F238E27FC236}">
                  <a16:creationId xmlns:a16="http://schemas.microsoft.com/office/drawing/2014/main" id="{3D87F3F5-D2AB-3856-D9CC-B16D725B9D4C}"/>
                </a:ext>
              </a:extLst>
            </p:cNvPr>
            <p:cNvSpPr/>
            <p:nvPr/>
          </p:nvSpPr>
          <p:spPr>
            <a:xfrm>
              <a:off x="0" y="6078828"/>
              <a:ext cx="12192000" cy="779172"/>
            </a:xfrm>
            <a:prstGeom prst="rect">
              <a:avLst/>
            </a:prstGeom>
            <a:solidFill>
              <a:srgbClr val="0D2436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0;p1">
              <a:extLst>
                <a:ext uri="{FF2B5EF4-FFF2-40B4-BE49-F238E27FC236}">
                  <a16:creationId xmlns:a16="http://schemas.microsoft.com/office/drawing/2014/main" id="{5B57322B-FE60-4A19-8E13-3E2698BAE9C4}"/>
                </a:ext>
              </a:extLst>
            </p:cNvPr>
            <p:cNvSpPr/>
            <p:nvPr/>
          </p:nvSpPr>
          <p:spPr>
            <a:xfrm>
              <a:off x="0" y="5872768"/>
              <a:ext cx="12192000" cy="231819"/>
            </a:xfrm>
            <a:prstGeom prst="rect">
              <a:avLst/>
            </a:prstGeom>
            <a:solidFill>
              <a:srgbClr val="2E75B4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37FFC61-DD32-2437-361B-18019EE4F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338478" y="6196869"/>
              <a:ext cx="1724891" cy="617510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2409E727-2DE5-9687-BCAF-B09A1A68A8B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637320" y="6078814"/>
            <a:ext cx="6554680" cy="779186"/>
          </a:xfrm>
          <a:prstGeom prst="rect">
            <a:avLst/>
          </a:prstGeom>
        </p:spPr>
      </p:pic>
    </p:spTree>
    <p:custDataLst>
      <p:tags r:id="rId9"/>
    </p:custDataLst>
    <p:extLst>
      <p:ext uri="{BB962C8B-B14F-4D97-AF65-F5344CB8AC3E}">
        <p14:creationId xmlns:p14="http://schemas.microsoft.com/office/powerpoint/2010/main" val="3110747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2" r:id="rId3"/>
    <p:sldLayoutId id="2147483673" r:id="rId4"/>
    <p:sldLayoutId id="2147483674" r:id="rId5"/>
    <p:sldLayoutId id="2147483675" r:id="rId6"/>
    <p:sldLayoutId id="2147483676" r:id="rId7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73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4B2584F-9793-DF61-7BD8-3B7712AD7DD8}"/>
              </a:ext>
            </a:extLst>
          </p:cNvPr>
          <p:cNvGrpSpPr/>
          <p:nvPr/>
        </p:nvGrpSpPr>
        <p:grpSpPr>
          <a:xfrm>
            <a:off x="0" y="5872768"/>
            <a:ext cx="12192000" cy="985232"/>
            <a:chOff x="0" y="5872768"/>
            <a:chExt cx="12192000" cy="985232"/>
          </a:xfrm>
        </p:grpSpPr>
        <p:sp>
          <p:nvSpPr>
            <p:cNvPr id="8" name="Google Shape;89;p1">
              <a:extLst>
                <a:ext uri="{FF2B5EF4-FFF2-40B4-BE49-F238E27FC236}">
                  <a16:creationId xmlns:a16="http://schemas.microsoft.com/office/drawing/2014/main" id="{3D87F3F5-D2AB-3856-D9CC-B16D725B9D4C}"/>
                </a:ext>
              </a:extLst>
            </p:cNvPr>
            <p:cNvSpPr/>
            <p:nvPr/>
          </p:nvSpPr>
          <p:spPr>
            <a:xfrm>
              <a:off x="0" y="6078828"/>
              <a:ext cx="12192000" cy="779172"/>
            </a:xfrm>
            <a:prstGeom prst="rect">
              <a:avLst/>
            </a:prstGeom>
            <a:solidFill>
              <a:srgbClr val="0D2436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0;p1">
              <a:extLst>
                <a:ext uri="{FF2B5EF4-FFF2-40B4-BE49-F238E27FC236}">
                  <a16:creationId xmlns:a16="http://schemas.microsoft.com/office/drawing/2014/main" id="{5B57322B-FE60-4A19-8E13-3E2698BAE9C4}"/>
                </a:ext>
              </a:extLst>
            </p:cNvPr>
            <p:cNvSpPr/>
            <p:nvPr/>
          </p:nvSpPr>
          <p:spPr>
            <a:xfrm>
              <a:off x="0" y="5872768"/>
              <a:ext cx="12192000" cy="231819"/>
            </a:xfrm>
            <a:prstGeom prst="rect">
              <a:avLst/>
            </a:prstGeom>
            <a:solidFill>
              <a:srgbClr val="2E75B4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37FFC61-DD32-2437-361B-18019EE4F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338478" y="6196869"/>
              <a:ext cx="1724891" cy="617510"/>
            </a:xfrm>
            <a:prstGeom prst="rect">
              <a:avLst/>
            </a:prstGeom>
          </p:spPr>
        </p:pic>
      </p:grpSp>
    </p:spTree>
    <p:custDataLst>
      <p:tags r:id="rId10"/>
    </p:custDataLst>
    <p:extLst>
      <p:ext uri="{BB962C8B-B14F-4D97-AF65-F5344CB8AC3E}">
        <p14:creationId xmlns:p14="http://schemas.microsoft.com/office/powerpoint/2010/main" val="2930766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openclipart.org/detail/180962/business%20process%20-%20numbered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0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3C7D77-8D61-7791-BC90-1094F02CFC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3930EC8-2B44-4E0F-92EB-BCE8C7949D5D}" type="slidenum">
              <a:rPr lang="en-US" smtClean="0"/>
              <a:t>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7103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4A14C-7FEA-6AE2-6AA6-07960B57A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  <a:cs typeface="Calibri" panose="020F0502020204030204" pitchFamily="34" charset="0"/>
              </a:rPr>
              <a:t>Program 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E33DC-ACE8-311B-5555-E44508373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025"/>
            <a:ext cx="10515600" cy="4211584"/>
          </a:xfrm>
        </p:spPr>
        <p:txBody>
          <a:bodyPr numCol="2">
            <a:normAutofit fontScale="70000" lnSpcReduction="20000"/>
          </a:bodyPr>
          <a:lstStyle/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Kansas Department of Commerce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Kansas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WorkforceONE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Heartland Works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Workforce Partnership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Workforce Alliance of South-Central Kansas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Southeast KANSASWORKS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Ascension Via Christi Health System 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Stormont Vail Health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University of Kansas Health System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Kansas Clinical Improvement Collaborative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Department of Administration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Mid-America Coalition on Health Care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Business Group on Health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State Council of SHRM (Society of Human Resource Management)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Department of Health and Environment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</a:rPr>
              <a:t>Kansas Rehabilitation Services (VR)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University of Kansas Medical Center Research Institute 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Department of Labor </a:t>
            </a:r>
          </a:p>
          <a:p>
            <a:pPr marL="11430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0205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315CC-3CF8-12F4-1CA8-BA95C395A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Program Update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69820B9-152A-F3BE-20E4-1F3238E9349A}"/>
              </a:ext>
            </a:extLst>
          </p:cNvPr>
          <p:cNvSpPr txBox="1">
            <a:spLocks/>
          </p:cNvSpPr>
          <p:nvPr/>
        </p:nvSpPr>
        <p:spPr>
          <a:xfrm>
            <a:off x="838200" y="1524000"/>
            <a:ext cx="10515600" cy="4037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Staffing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Enrollment, Participation and Outcomes to Date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Enrollment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kern="0" dirty="0"/>
              <a:t>Update on process modification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kern="0" dirty="0"/>
              <a:t>Provider Coverage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Satisfaction Surveys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kern="0" dirty="0"/>
              <a:t>Providers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kern="0" dirty="0"/>
              <a:t>Participants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CQI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kern="0" dirty="0"/>
              <a:t>Site Visits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kern="0" dirty="0"/>
              <a:t>EMR Screening TA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Outreach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kern="0" dirty="0"/>
              <a:t>Activities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kern="0" dirty="0"/>
              <a:t>Data Collection Updates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kern="0" dirty="0"/>
              <a:t>Success Story Submission </a:t>
            </a:r>
          </a:p>
          <a:p>
            <a:endParaRPr lang="en-US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2783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A5CC28-0A98-5C74-1BBC-0F967BED75E2}"/>
              </a:ext>
            </a:extLst>
          </p:cNvPr>
          <p:cNvSpPr txBox="1"/>
          <p:nvPr/>
        </p:nvSpPr>
        <p:spPr>
          <a:xfrm>
            <a:off x="394291" y="386153"/>
            <a:ext cx="11403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Welcome New Staff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1144D8-ABA7-8FF2-F118-F028228325D3}"/>
              </a:ext>
            </a:extLst>
          </p:cNvPr>
          <p:cNvSpPr txBox="1"/>
          <p:nvPr/>
        </p:nvSpPr>
        <p:spPr>
          <a:xfrm>
            <a:off x="1539240" y="1259175"/>
            <a:ext cx="911352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dirty="0"/>
              <a:t>Amanda Guthrie, CNC KCIC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Samantha Cole, RETAINWORKS Outreach Coordinator - Southeast KANSASWORKS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Open Positions</a:t>
            </a:r>
          </a:p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400" dirty="0"/>
              <a:t>Workforce Coordinator (2) Southeast KANSASWORKS</a:t>
            </a:r>
          </a:p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400" dirty="0"/>
              <a:t>RETAINWORKS Program Manager(1) Heartland Works (under development)</a:t>
            </a:r>
          </a:p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400" dirty="0"/>
              <a:t>Nurse Navigator, Ascension Via Christi Manhattan </a:t>
            </a:r>
          </a:p>
        </p:txBody>
      </p:sp>
    </p:spTree>
    <p:extLst>
      <p:ext uri="{BB962C8B-B14F-4D97-AF65-F5344CB8AC3E}">
        <p14:creationId xmlns:p14="http://schemas.microsoft.com/office/powerpoint/2010/main" val="3396909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A0B3AF4-75C5-A1F1-A0F6-4141A2833EC7}"/>
              </a:ext>
            </a:extLst>
          </p:cNvPr>
          <p:cNvSpPr txBox="1"/>
          <p:nvPr/>
        </p:nvSpPr>
        <p:spPr>
          <a:xfrm>
            <a:off x="493614" y="182953"/>
            <a:ext cx="11403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Enrollment by County 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3BFD3E-730D-43FC-BAD5-258EE1594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068" y="1007147"/>
            <a:ext cx="9765448" cy="467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6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B5D761-BE39-0233-34F5-1207BB6561FE}"/>
              </a:ext>
            </a:extLst>
          </p:cNvPr>
          <p:cNvSpPr txBox="1"/>
          <p:nvPr/>
        </p:nvSpPr>
        <p:spPr>
          <a:xfrm>
            <a:off x="721360" y="376759"/>
            <a:ext cx="9855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Enrollments in Opportunity Zones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E2F6D7-7EE4-4283-A461-B261544E1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84" y="1192625"/>
            <a:ext cx="9280751" cy="447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398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5FC4F3-771D-C0AC-0882-D882EFC397DE}"/>
              </a:ext>
            </a:extLst>
          </p:cNvPr>
          <p:cNvSpPr txBox="1"/>
          <p:nvPr/>
        </p:nvSpPr>
        <p:spPr>
          <a:xfrm>
            <a:off x="721360" y="376759"/>
            <a:ext cx="104851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Participating Providers by Counties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FE21A5-023E-4527-B616-E9DBF56D9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944" y="1256102"/>
            <a:ext cx="7909335" cy="40636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8D294F-EB99-DFA3-75B1-D3A1FA5E7CF2}"/>
              </a:ext>
            </a:extLst>
          </p:cNvPr>
          <p:cNvSpPr txBox="1"/>
          <p:nvPr/>
        </p:nvSpPr>
        <p:spPr>
          <a:xfrm>
            <a:off x="1978944" y="5417231"/>
            <a:ext cx="79093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**61 Providers have completed the revised training since July 1, 2023</a:t>
            </a:r>
          </a:p>
        </p:txBody>
      </p:sp>
    </p:spTree>
    <p:extLst>
      <p:ext uri="{BB962C8B-B14F-4D97-AF65-F5344CB8AC3E}">
        <p14:creationId xmlns:p14="http://schemas.microsoft.com/office/powerpoint/2010/main" val="359309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AD195F0-85B6-4D99-9A0A-3617EBEB2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944" y="1679722"/>
            <a:ext cx="9352111" cy="38811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D834BB9-047F-4F04-9D4E-16CDC8E7ACEB}"/>
              </a:ext>
            </a:extLst>
          </p:cNvPr>
          <p:cNvSpPr txBox="1"/>
          <p:nvPr/>
        </p:nvSpPr>
        <p:spPr>
          <a:xfrm>
            <a:off x="1082867" y="525615"/>
            <a:ext cx="985520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Enrollments Comparison by QTR</a:t>
            </a:r>
          </a:p>
          <a:p>
            <a:pPr algn="ctr"/>
            <a:r>
              <a:rPr lang="en-US" kern="0" dirty="0">
                <a:latin typeface="+mj-lt"/>
                <a:cs typeface="Calibri" panose="020F0502020204030204" pitchFamily="34" charset="0"/>
              </a:rPr>
              <a:t>Total Enrollment in 2022 = 109 and Total Enrollment in 2023 = 410</a:t>
            </a:r>
          </a:p>
        </p:txBody>
      </p:sp>
    </p:spTree>
    <p:extLst>
      <p:ext uri="{BB962C8B-B14F-4D97-AF65-F5344CB8AC3E}">
        <p14:creationId xmlns:p14="http://schemas.microsoft.com/office/powerpoint/2010/main" val="462442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12AFF5-E7D1-498C-BFA9-3374842C24CD}"/>
              </a:ext>
            </a:extLst>
          </p:cNvPr>
          <p:cNvSpPr txBox="1"/>
          <p:nvPr/>
        </p:nvSpPr>
        <p:spPr>
          <a:xfrm>
            <a:off x="721360" y="376759"/>
            <a:ext cx="9855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Types of Injuries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66537C-5C92-413A-A7A9-EB25927EB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118" y="1296180"/>
            <a:ext cx="8141468" cy="426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19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5F04FF-3214-6473-26A0-DD8878B75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09" y="119645"/>
            <a:ext cx="11600121" cy="57282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D01B13-2777-5BC6-F1A5-D6546AE2759A}"/>
              </a:ext>
            </a:extLst>
          </p:cNvPr>
          <p:cNvSpPr txBox="1"/>
          <p:nvPr/>
        </p:nvSpPr>
        <p:spPr>
          <a:xfrm>
            <a:off x="5283876" y="617839"/>
            <a:ext cx="573894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 algn="ctr">
              <a:buNone/>
            </a:pPr>
            <a:r>
              <a:rPr lang="en-US" sz="3200" dirty="0">
                <a:latin typeface="Arial Black" panose="020B0A04020102020204" pitchFamily="34" charset="0"/>
              </a:rPr>
              <a:t>Demographic Comparison of Enrollment to Population</a:t>
            </a:r>
          </a:p>
        </p:txBody>
      </p:sp>
    </p:spTree>
    <p:extLst>
      <p:ext uri="{BB962C8B-B14F-4D97-AF65-F5344CB8AC3E}">
        <p14:creationId xmlns:p14="http://schemas.microsoft.com/office/powerpoint/2010/main" val="2443204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32EA753F-AA5D-4B51-BD8C-56E098C3C968}"/>
              </a:ext>
            </a:extLst>
          </p:cNvPr>
          <p:cNvSpPr txBox="1"/>
          <p:nvPr/>
        </p:nvSpPr>
        <p:spPr>
          <a:xfrm>
            <a:off x="3226526" y="320423"/>
            <a:ext cx="573894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 algn="ctr">
              <a:buNone/>
            </a:pPr>
            <a:r>
              <a:rPr lang="en-US" sz="4400" dirty="0">
                <a:latin typeface="Arial Black" panose="020B0A04020102020204" pitchFamily="34" charset="0"/>
              </a:rPr>
              <a:t>RTW After Exit</a:t>
            </a:r>
            <a:r>
              <a:rPr lang="en-US" sz="3200" dirty="0">
                <a:latin typeface="Arial Black" panose="020B0A04020102020204" pitchFamily="34" charset="0"/>
              </a:rPr>
              <a:t>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8236BF-278E-44F7-B314-7AC4E8BEE2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220"/>
          <a:stretch/>
        </p:blipFill>
        <p:spPr>
          <a:xfrm>
            <a:off x="-1" y="1212975"/>
            <a:ext cx="12099851" cy="42017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C19EED-1495-45E1-AC2A-B64AF6022E7B}"/>
              </a:ext>
            </a:extLst>
          </p:cNvPr>
          <p:cNvSpPr txBox="1"/>
          <p:nvPr/>
        </p:nvSpPr>
        <p:spPr>
          <a:xfrm>
            <a:off x="8707560" y="5414765"/>
            <a:ext cx="3243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**Balance of 100% are yet to appear</a:t>
            </a:r>
          </a:p>
        </p:txBody>
      </p:sp>
    </p:spTree>
    <p:extLst>
      <p:ext uri="{BB962C8B-B14F-4D97-AF65-F5344CB8AC3E}">
        <p14:creationId xmlns:p14="http://schemas.microsoft.com/office/powerpoint/2010/main" val="3824103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476B5F-B251-9EAF-50DE-D16D5E08A6B5}"/>
              </a:ext>
            </a:extLst>
          </p:cNvPr>
          <p:cNvSpPr txBox="1"/>
          <p:nvPr/>
        </p:nvSpPr>
        <p:spPr>
          <a:xfrm>
            <a:off x="435429" y="490248"/>
            <a:ext cx="112688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 algn="ctr">
              <a:buNone/>
            </a:pPr>
            <a:r>
              <a:rPr lang="en-US" sz="4400" dirty="0">
                <a:latin typeface="Arial Black" panose="020B0A04020102020204" pitchFamily="34" charset="0"/>
              </a:rPr>
              <a:t>Wages after Exit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C016FF-0D1A-4E86-9427-D36D4FD83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889" y="1406021"/>
            <a:ext cx="9423970" cy="404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44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6231C8-1B01-AAE3-A9DC-A193A24AC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952" y="1102657"/>
            <a:ext cx="10361174" cy="4652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46614C-42BE-1F08-50D0-51F63E4CBF2E}"/>
              </a:ext>
            </a:extLst>
          </p:cNvPr>
          <p:cNvSpPr txBox="1"/>
          <p:nvPr/>
        </p:nvSpPr>
        <p:spPr>
          <a:xfrm>
            <a:off x="6453963" y="298862"/>
            <a:ext cx="539070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algn="ctr"/>
            <a:r>
              <a:rPr lang="en-US" sz="4000" dirty="0">
                <a:latin typeface="Arial Black" panose="020B0A04020102020204" pitchFamily="34" charset="0"/>
              </a:rPr>
              <a:t>Workforce Services </a:t>
            </a:r>
          </a:p>
        </p:txBody>
      </p:sp>
    </p:spTree>
    <p:extLst>
      <p:ext uri="{BB962C8B-B14F-4D97-AF65-F5344CB8AC3E}">
        <p14:creationId xmlns:p14="http://schemas.microsoft.com/office/powerpoint/2010/main" val="1868374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4DCFD4B-A9BC-5715-B934-BCEEDDCA6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62" y="1043057"/>
            <a:ext cx="10810875" cy="4791075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4F082-D2F9-4ADC-8FE5-DE8442E4C69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052084" y="565658"/>
            <a:ext cx="9399182" cy="954797"/>
          </a:xfrm>
        </p:spPr>
        <p:txBody>
          <a:bodyPr>
            <a:normAutofit fontScale="85000" lnSpcReduction="20000"/>
          </a:bodyPr>
          <a:lstStyle/>
          <a:p>
            <a:pPr marL="114300" indent="0" algn="ctr">
              <a:buNone/>
            </a:pPr>
            <a:r>
              <a:rPr lang="en-US" sz="4000" dirty="0"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RTW Time from Onset of Injury to Enrollment </a:t>
            </a:r>
          </a:p>
        </p:txBody>
      </p:sp>
    </p:spTree>
    <p:extLst>
      <p:ext uri="{BB962C8B-B14F-4D97-AF65-F5344CB8AC3E}">
        <p14:creationId xmlns:p14="http://schemas.microsoft.com/office/powerpoint/2010/main" val="789168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3CD59-6DAC-E622-C5C2-B59F7551B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Arial Black" panose="020B0A04020102020204" pitchFamily="34" charset="0"/>
                <a:cs typeface="Calibri" panose="020F0502020204030204" pitchFamily="34" charset="0"/>
              </a:rPr>
              <a:t>Satisfaction Surveys - Participants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F9B53E-38CA-A259-69A0-5F7E20FF2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9127" y="1913971"/>
            <a:ext cx="6893746" cy="366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95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87387-1436-42F9-AFCE-28F465FE8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8674"/>
            <a:ext cx="10515600" cy="879566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>
                <a:latin typeface="Arial Black" panose="020B0A0402010202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Arial Black" panose="020B0A04020102020204" pitchFamily="34" charset="0"/>
                <a:cs typeface="Calibri" panose="020F0502020204030204" pitchFamily="34" charset="0"/>
              </a:rPr>
              <a:t>Reasons for Participation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94FFD-FA63-4C22-9A15-EE398DE4B5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8FA31-8B7B-4D98-AAD4-B86E21FFA86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1F19F7-F5F3-43C3-848C-23B5A652E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74593"/>
            <a:ext cx="9667875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927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12F7C5-FF71-CE16-61D3-8D2860096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49" y="247948"/>
            <a:ext cx="10388008" cy="549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904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34C676-E29F-C423-E6BE-44469F519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558"/>
            <a:ext cx="12068109" cy="517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384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EE3F718-5821-4B12-9C89-4AE14CD49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39" y="162887"/>
            <a:ext cx="10949905" cy="565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22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4334B20-4673-4CDF-8631-A2F4D7B79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07" y="271422"/>
            <a:ext cx="11814986" cy="54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637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0060E-7039-9993-4463-BE81CFA9C2F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Satisfaction Surveys - Providers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0409F8-7A76-470E-813C-C3DBB92BF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850" y="1690689"/>
            <a:ext cx="6112429" cy="33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824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AA913F-D9EE-46A1-BD1E-E5739D0F2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74" y="2756581"/>
            <a:ext cx="4738238" cy="24306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41F8287-87D8-4720-B4BB-188914EB8CD2}"/>
              </a:ext>
            </a:extLst>
          </p:cNvPr>
          <p:cNvSpPr txBox="1"/>
          <p:nvPr/>
        </p:nvSpPr>
        <p:spPr>
          <a:xfrm>
            <a:off x="737116" y="2343832"/>
            <a:ext cx="4739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Likelihood of referring patients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373D60-18DD-474A-8A78-623294A66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1841" y="2713164"/>
            <a:ext cx="4871465" cy="24457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184017-B9D0-47E5-B0C4-B3EF893E92D3}"/>
              </a:ext>
            </a:extLst>
          </p:cNvPr>
          <p:cNvSpPr txBox="1"/>
          <p:nvPr/>
        </p:nvSpPr>
        <p:spPr>
          <a:xfrm>
            <a:off x="6758469" y="2374932"/>
            <a:ext cx="4739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Likelihood of recommending to HCP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C3FF782-ED5A-46FC-AAF2-7CF65088E54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Likelihood of Referring Patients and Recommending to other HCPs</a:t>
            </a:r>
          </a:p>
        </p:txBody>
      </p:sp>
    </p:spTree>
    <p:extLst>
      <p:ext uri="{BB962C8B-B14F-4D97-AF65-F5344CB8AC3E}">
        <p14:creationId xmlns:p14="http://schemas.microsoft.com/office/powerpoint/2010/main" val="1076415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D3509-19B4-9EBD-C8CA-78DA067E8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899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CQI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B386A-1655-254C-2FE0-125F52102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3772" y="1612974"/>
            <a:ext cx="10974572" cy="630496"/>
          </a:xfrm>
        </p:spPr>
        <p:txBody>
          <a:bodyPr/>
          <a:lstStyle/>
          <a:p>
            <a:pPr marL="114300" indent="0" algn="ctr">
              <a:buNone/>
            </a:pPr>
            <a:r>
              <a:rPr lang="en-US" dirty="0"/>
              <a:t>Site Visits  &amp; Technical Assistance for program improvement  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6" name="Picture 5" descr="A picture containing text, queen, clipart&#10;&#10;Description automatically generated">
            <a:extLst>
              <a:ext uri="{FF2B5EF4-FFF2-40B4-BE49-F238E27FC236}">
                <a16:creationId xmlns:a16="http://schemas.microsoft.com/office/drawing/2014/main" id="{CC1C042A-783C-9425-47C3-C3D0F62A1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13661" y="2243470"/>
            <a:ext cx="11499111" cy="369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266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05ECFD-55DF-0451-1E25-BC8DBD633D33}"/>
              </a:ext>
            </a:extLst>
          </p:cNvPr>
          <p:cNvSpPr txBox="1"/>
          <p:nvPr/>
        </p:nvSpPr>
        <p:spPr>
          <a:xfrm>
            <a:off x="733697" y="404180"/>
            <a:ext cx="8372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 Black" panose="020B0A04020102020204" pitchFamily="34" charset="0"/>
              </a:rPr>
              <a:t>OUTREACH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CC9564-5B50-36D5-0611-B58A7CF0B76B}"/>
              </a:ext>
            </a:extLst>
          </p:cNvPr>
          <p:cNvSpPr txBox="1"/>
          <p:nvPr/>
        </p:nvSpPr>
        <p:spPr>
          <a:xfrm>
            <a:off x="905935" y="1584174"/>
            <a:ext cx="111194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   </a:t>
            </a:r>
            <a:r>
              <a:rPr lang="en-US" sz="1600" dirty="0">
                <a:effectLst/>
                <a:latin typeface="+mj-lt"/>
                <a:ea typeface="Times New Roman" panose="02020603050405020304" pitchFamily="18" charset="0"/>
              </a:rPr>
              <a:t>                           </a:t>
            </a:r>
            <a:endParaRPr lang="en-US" sz="1600" dirty="0"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40C210-B007-10D4-F210-3883CFD56B97}"/>
              </a:ext>
            </a:extLst>
          </p:cNvPr>
          <p:cNvSpPr txBox="1"/>
          <p:nvPr/>
        </p:nvSpPr>
        <p:spPr>
          <a:xfrm>
            <a:off x="733697" y="1173621"/>
            <a:ext cx="1072460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Local and Statewide Events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Email blasts to provider, employers, and state employees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Expanding Partnerships – Community Care Network of Kansas, Kansas Health Foundation, Kansas Worker’s Compensation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Piloted Targeted Outreach to high barriered groups. </a:t>
            </a:r>
          </a:p>
          <a:p>
            <a:endParaRPr lang="en-US" sz="2400" dirty="0"/>
          </a:p>
          <a:p>
            <a:r>
              <a:rPr lang="en-US" sz="2400" b="1" dirty="0"/>
              <a:t>Upcoming Activities</a:t>
            </a:r>
          </a:p>
          <a:p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Walgreens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Targeted outreach to pharmacies and insurance companies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Digital Campaign</a:t>
            </a:r>
          </a:p>
        </p:txBody>
      </p:sp>
    </p:spTree>
    <p:extLst>
      <p:ext uri="{BB962C8B-B14F-4D97-AF65-F5344CB8AC3E}">
        <p14:creationId xmlns:p14="http://schemas.microsoft.com/office/powerpoint/2010/main" val="12859030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5CBFC68-08EC-71B9-738D-D9C7E5B3B6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5" b="13491"/>
          <a:stretch/>
        </p:blipFill>
        <p:spPr bwMode="auto">
          <a:xfrm>
            <a:off x="5029886" y="3606531"/>
            <a:ext cx="6875555" cy="221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D5AAF55-6D28-0E4D-CA47-014003F2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3" y="1016881"/>
            <a:ext cx="4693189" cy="476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4A09DE2-01B5-F66F-9F8E-69B76A451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885" y="1016881"/>
            <a:ext cx="6875555" cy="246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33ECE6-5ED7-1B58-BBAB-5B45E7DA389E}"/>
              </a:ext>
            </a:extLst>
          </p:cNvPr>
          <p:cNvSpPr txBox="1"/>
          <p:nvPr/>
        </p:nvSpPr>
        <p:spPr>
          <a:xfrm>
            <a:off x="1995948" y="203372"/>
            <a:ext cx="82001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rial Black" panose="020B0A04020102020204" pitchFamily="34" charset="0"/>
              </a:rPr>
              <a:t>WEB TRAFFIC</a:t>
            </a:r>
          </a:p>
        </p:txBody>
      </p:sp>
    </p:spTree>
    <p:extLst>
      <p:ext uri="{BB962C8B-B14F-4D97-AF65-F5344CB8AC3E}">
        <p14:creationId xmlns:p14="http://schemas.microsoft.com/office/powerpoint/2010/main" val="2889427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8DBB24-4F70-4523-92A3-5DCC73DDB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360" y="1152340"/>
            <a:ext cx="10931924" cy="45533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10BEEF-5E73-4991-AA2E-B5714B90B5ED}"/>
              </a:ext>
            </a:extLst>
          </p:cNvPr>
          <p:cNvSpPr txBox="1"/>
          <p:nvPr/>
        </p:nvSpPr>
        <p:spPr>
          <a:xfrm>
            <a:off x="721360" y="376759"/>
            <a:ext cx="9855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Referral Source Comparison</a:t>
            </a:r>
          </a:p>
        </p:txBody>
      </p:sp>
    </p:spTree>
    <p:extLst>
      <p:ext uri="{BB962C8B-B14F-4D97-AF65-F5344CB8AC3E}">
        <p14:creationId xmlns:p14="http://schemas.microsoft.com/office/powerpoint/2010/main" val="27350562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8463D-92FA-5706-927E-B26FF1E1797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kern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DF6032-7802-DC6A-0979-32949C68BA16}"/>
              </a:ext>
            </a:extLst>
          </p:cNvPr>
          <p:cNvSpPr txBox="1">
            <a:spLocks/>
          </p:cNvSpPr>
          <p:nvPr/>
        </p:nvSpPr>
        <p:spPr>
          <a:xfrm>
            <a:off x="669241" y="734323"/>
            <a:ext cx="3922449" cy="248646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400" kern="0" dirty="0">
                <a:latin typeface="Arial Black" panose="020B0A04020102020204" pitchFamily="34" charset="0"/>
                <a:cs typeface="Calibri" panose="020F0502020204030204" pitchFamily="34" charset="0"/>
              </a:rPr>
              <a:t>Success Story Submission</a:t>
            </a:r>
            <a:endParaRPr lang="en-US" sz="2400" kern="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Close-up of smiling woman with glasses">
            <a:extLst>
              <a:ext uri="{FF2B5EF4-FFF2-40B4-BE49-F238E27FC236}">
                <a16:creationId xmlns:a16="http://schemas.microsoft.com/office/drawing/2014/main" id="{C2113E5B-1B75-FD8C-3484-6795A9F410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690" y="851432"/>
            <a:ext cx="7104123" cy="47387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94682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THEMERETAIN" val="Y4ijZJSJ"/>
  <p:tag name="ARTICULATE_DESIGN_ID_1_THEMERETAIN" val="hkpM9csZ"/>
  <p:tag name="ARTICULATE_PROJECT_OPEN" val="0"/>
  <p:tag name="ARTICULATE_SLIDE_COUNT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RETAI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RETAIN" id="{C7AF7B9F-BF6E-4D25-A5FD-85A8949F4BD1}" vid="{29D2C279-51B9-4CF1-960A-928B145EF228}"/>
    </a:ext>
  </a:extLst>
</a:theme>
</file>

<file path=ppt/theme/theme2.xml><?xml version="1.0" encoding="utf-8"?>
<a:theme xmlns:a="http://schemas.openxmlformats.org/drawingml/2006/main" name="1_ThemeRETAI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RETAIN" id="{C7AF7B9F-BF6E-4D25-A5FD-85A8949F4BD1}" vid="{29D2C279-51B9-4CF1-960A-928B145EF22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2264</TotalTime>
  <Words>499</Words>
  <Application>Microsoft Office PowerPoint</Application>
  <PresentationFormat>Widescreen</PresentationFormat>
  <Paragraphs>100</Paragraphs>
  <Slides>27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Arial Black</vt:lpstr>
      <vt:lpstr>Calibri</vt:lpstr>
      <vt:lpstr>Courier New</vt:lpstr>
      <vt:lpstr>Wingdings</vt:lpstr>
      <vt:lpstr>ThemeRETAIN</vt:lpstr>
      <vt:lpstr>1_ThemeRETAIN</vt:lpstr>
      <vt:lpstr>PowerPoint Presentation</vt:lpstr>
      <vt:lpstr>Program Updates</vt:lpstr>
      <vt:lpstr>Program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Satisfaction Surveys - Participants</vt:lpstr>
      <vt:lpstr> Reasons for Participation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CQI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Mostafa Hasan [KDC]</dc:creator>
  <cp:lastModifiedBy>Amanda Ramsey [KDC]</cp:lastModifiedBy>
  <cp:revision>25</cp:revision>
  <dcterms:created xsi:type="dcterms:W3CDTF">2022-08-08T17:30:59Z</dcterms:created>
  <dcterms:modified xsi:type="dcterms:W3CDTF">2023-11-29T17:18:08Z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D3675FF0-19B1-417D-AE11-1DE10DD4DE29</vt:lpwstr>
  </property>
  <property fmtid="{D5CDD505-2E9C-101B-9397-08002B2CF9AE}" pid="3" name="ArticulatePath">
    <vt:lpwstr>Presentation_Template (002)</vt:lpwstr>
  </property>
</Properties>
</file>