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7"/>
  </p:notesMasterIdLst>
  <p:handoutMasterIdLst>
    <p:handoutMasterId r:id="rId18"/>
  </p:handoutMasterIdLst>
  <p:sldIdLst>
    <p:sldId id="391" r:id="rId2"/>
    <p:sldId id="350" r:id="rId3"/>
    <p:sldId id="370" r:id="rId4"/>
    <p:sldId id="388" r:id="rId5"/>
    <p:sldId id="385" r:id="rId6"/>
    <p:sldId id="381" r:id="rId7"/>
    <p:sldId id="380" r:id="rId8"/>
    <p:sldId id="387" r:id="rId9"/>
    <p:sldId id="383" r:id="rId10"/>
    <p:sldId id="384" r:id="rId11"/>
    <p:sldId id="343" r:id="rId12"/>
    <p:sldId id="382" r:id="rId13"/>
    <p:sldId id="386" r:id="rId14"/>
    <p:sldId id="389" r:id="rId15"/>
    <p:sldId id="390"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2436"/>
    <a:srgbClr val="42BEAF"/>
    <a:srgbClr val="3A3C3F"/>
    <a:srgbClr val="2E75B4"/>
    <a:srgbClr val="4072CC"/>
    <a:srgbClr val="9781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3447" autoAdjust="0"/>
  </p:normalViewPr>
  <p:slideViewPr>
    <p:cSldViewPr snapToGrid="0">
      <p:cViewPr varScale="1">
        <p:scale>
          <a:sx n="90" d="100"/>
          <a:sy n="90" d="100"/>
        </p:scale>
        <p:origin x="31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5300B3-5282-4225-A1A6-16EB669565B2}" type="doc">
      <dgm:prSet loTypeId="urn:microsoft.com/office/officeart/2005/8/layout/cycle8" loCatId="cycle" qsTypeId="urn:microsoft.com/office/officeart/2005/8/quickstyle/simple1" qsCatId="simple" csTypeId="urn:microsoft.com/office/officeart/2005/8/colors/colorful5" csCatId="colorful" phldr="1"/>
      <dgm:spPr/>
    </dgm:pt>
    <dgm:pt modelId="{873284B0-E0EA-4CD6-AB13-32D6266F4DEC}">
      <dgm:prSet phldrT="[Text]"/>
      <dgm:spPr/>
      <dgm:t>
        <a:bodyPr/>
        <a:lstStyle/>
        <a:p>
          <a:r>
            <a:rPr lang="en-US" dirty="0"/>
            <a:t>You don’t know what you know! </a:t>
          </a:r>
        </a:p>
      </dgm:t>
    </dgm:pt>
    <dgm:pt modelId="{9A8C971F-D15D-41D3-AA73-E1CB35FDC307}" type="parTrans" cxnId="{0ECAC702-C2F0-4306-9CF8-6BC535660502}">
      <dgm:prSet/>
      <dgm:spPr/>
      <dgm:t>
        <a:bodyPr/>
        <a:lstStyle/>
        <a:p>
          <a:endParaRPr lang="en-US"/>
        </a:p>
      </dgm:t>
    </dgm:pt>
    <dgm:pt modelId="{D0BE1DDF-B03A-4D77-925D-4BE78C1B83C4}" type="sibTrans" cxnId="{0ECAC702-C2F0-4306-9CF8-6BC535660502}">
      <dgm:prSet/>
      <dgm:spPr/>
      <dgm:t>
        <a:bodyPr/>
        <a:lstStyle/>
        <a:p>
          <a:endParaRPr lang="en-US"/>
        </a:p>
      </dgm:t>
    </dgm:pt>
    <dgm:pt modelId="{A2B5284C-3943-4F95-8E09-A7A134C216EE}">
      <dgm:prSet phldrT="[Text]"/>
      <dgm:spPr/>
      <dgm:t>
        <a:bodyPr/>
        <a:lstStyle/>
        <a:p>
          <a:r>
            <a:rPr lang="en-US" dirty="0"/>
            <a:t>You know what you know!</a:t>
          </a:r>
        </a:p>
      </dgm:t>
    </dgm:pt>
    <dgm:pt modelId="{42A9C5CD-08F7-4280-BD9C-21B3E48635FB}" type="parTrans" cxnId="{6543253C-AA43-4FE3-A1CE-F4AA8D46BCBA}">
      <dgm:prSet/>
      <dgm:spPr/>
      <dgm:t>
        <a:bodyPr/>
        <a:lstStyle/>
        <a:p>
          <a:endParaRPr lang="en-US"/>
        </a:p>
      </dgm:t>
    </dgm:pt>
    <dgm:pt modelId="{A31C0893-1E60-434A-9FD6-AB681C9E502B}" type="sibTrans" cxnId="{6543253C-AA43-4FE3-A1CE-F4AA8D46BCBA}">
      <dgm:prSet/>
      <dgm:spPr/>
      <dgm:t>
        <a:bodyPr/>
        <a:lstStyle/>
        <a:p>
          <a:endParaRPr lang="en-US"/>
        </a:p>
      </dgm:t>
    </dgm:pt>
    <dgm:pt modelId="{29E54DAD-55A1-48C0-81AC-427057D6CF37}">
      <dgm:prSet phldrT="[Text]"/>
      <dgm:spPr/>
      <dgm:t>
        <a:bodyPr/>
        <a:lstStyle/>
        <a:p>
          <a:r>
            <a:rPr lang="en-US" dirty="0"/>
            <a:t>You don’t know what you don’t know!</a:t>
          </a:r>
        </a:p>
      </dgm:t>
    </dgm:pt>
    <dgm:pt modelId="{C6DFE6E8-FFDA-4C38-933A-EE3CA1434FF8}" type="parTrans" cxnId="{1F4A331A-912C-4972-9F09-C4C3577B566C}">
      <dgm:prSet/>
      <dgm:spPr/>
      <dgm:t>
        <a:bodyPr/>
        <a:lstStyle/>
        <a:p>
          <a:endParaRPr lang="en-US"/>
        </a:p>
      </dgm:t>
    </dgm:pt>
    <dgm:pt modelId="{D22E2CAF-E1DF-4D2A-AE9E-10E81F6835BC}" type="sibTrans" cxnId="{1F4A331A-912C-4972-9F09-C4C3577B566C}">
      <dgm:prSet/>
      <dgm:spPr/>
      <dgm:t>
        <a:bodyPr/>
        <a:lstStyle/>
        <a:p>
          <a:endParaRPr lang="en-US"/>
        </a:p>
      </dgm:t>
    </dgm:pt>
    <dgm:pt modelId="{4F6E06EB-75BB-4395-984E-273F97597ACC}">
      <dgm:prSet/>
      <dgm:spPr/>
      <dgm:t>
        <a:bodyPr/>
        <a:lstStyle/>
        <a:p>
          <a:r>
            <a:rPr lang="en-US" dirty="0"/>
            <a:t>You know what you don’t know! </a:t>
          </a:r>
        </a:p>
      </dgm:t>
    </dgm:pt>
    <dgm:pt modelId="{01250F30-DC62-4107-983A-0DD3E7F37A55}" type="parTrans" cxnId="{F1F3C143-D62F-4DBD-A19E-E358A170EFE1}">
      <dgm:prSet/>
      <dgm:spPr/>
      <dgm:t>
        <a:bodyPr/>
        <a:lstStyle/>
        <a:p>
          <a:endParaRPr lang="en-US"/>
        </a:p>
      </dgm:t>
    </dgm:pt>
    <dgm:pt modelId="{20E551DE-2C02-4E1A-B7AE-50B7B6BCE560}" type="sibTrans" cxnId="{F1F3C143-D62F-4DBD-A19E-E358A170EFE1}">
      <dgm:prSet/>
      <dgm:spPr/>
      <dgm:t>
        <a:bodyPr/>
        <a:lstStyle/>
        <a:p>
          <a:endParaRPr lang="en-US"/>
        </a:p>
      </dgm:t>
    </dgm:pt>
    <dgm:pt modelId="{B33DEFBB-DD82-466F-AA5B-D206FE59C3DF}" type="pres">
      <dgm:prSet presAssocID="{725300B3-5282-4225-A1A6-16EB669565B2}" presName="compositeShape" presStyleCnt="0">
        <dgm:presLayoutVars>
          <dgm:chMax val="7"/>
          <dgm:dir/>
          <dgm:resizeHandles val="exact"/>
        </dgm:presLayoutVars>
      </dgm:prSet>
      <dgm:spPr/>
    </dgm:pt>
    <dgm:pt modelId="{301A790B-F0DA-4BC2-B18D-3DAD86FF94A3}" type="pres">
      <dgm:prSet presAssocID="{725300B3-5282-4225-A1A6-16EB669565B2}" presName="wedge1" presStyleLbl="node1" presStyleIdx="0" presStyleCnt="4"/>
      <dgm:spPr/>
    </dgm:pt>
    <dgm:pt modelId="{6DC47832-E167-4B29-B98B-E537F6FBEF17}" type="pres">
      <dgm:prSet presAssocID="{725300B3-5282-4225-A1A6-16EB669565B2}" presName="dummy1a" presStyleCnt="0"/>
      <dgm:spPr/>
    </dgm:pt>
    <dgm:pt modelId="{4F9D9399-DCD3-4E33-84DA-AF72F5568A66}" type="pres">
      <dgm:prSet presAssocID="{725300B3-5282-4225-A1A6-16EB669565B2}" presName="dummy1b" presStyleCnt="0"/>
      <dgm:spPr/>
    </dgm:pt>
    <dgm:pt modelId="{36C73EA1-FBA3-4059-80B7-7625E67131AF}" type="pres">
      <dgm:prSet presAssocID="{725300B3-5282-4225-A1A6-16EB669565B2}" presName="wedge1Tx" presStyleLbl="node1" presStyleIdx="0" presStyleCnt="4">
        <dgm:presLayoutVars>
          <dgm:chMax val="0"/>
          <dgm:chPref val="0"/>
          <dgm:bulletEnabled val="1"/>
        </dgm:presLayoutVars>
      </dgm:prSet>
      <dgm:spPr/>
    </dgm:pt>
    <dgm:pt modelId="{7E82CFC1-1C2D-4F45-8834-0DA313616ED9}" type="pres">
      <dgm:prSet presAssocID="{725300B3-5282-4225-A1A6-16EB669565B2}" presName="wedge2" presStyleLbl="node1" presStyleIdx="1" presStyleCnt="4"/>
      <dgm:spPr/>
    </dgm:pt>
    <dgm:pt modelId="{9EC06509-7FA0-4C65-9323-00CAEFC3A493}" type="pres">
      <dgm:prSet presAssocID="{725300B3-5282-4225-A1A6-16EB669565B2}" presName="dummy2a" presStyleCnt="0"/>
      <dgm:spPr/>
    </dgm:pt>
    <dgm:pt modelId="{3029559E-0E2D-4CC6-9CD0-39011CA8B449}" type="pres">
      <dgm:prSet presAssocID="{725300B3-5282-4225-A1A6-16EB669565B2}" presName="dummy2b" presStyleCnt="0"/>
      <dgm:spPr/>
    </dgm:pt>
    <dgm:pt modelId="{905B403E-54DA-435C-9F55-64564DF760B0}" type="pres">
      <dgm:prSet presAssocID="{725300B3-5282-4225-A1A6-16EB669565B2}" presName="wedge2Tx" presStyleLbl="node1" presStyleIdx="1" presStyleCnt="4">
        <dgm:presLayoutVars>
          <dgm:chMax val="0"/>
          <dgm:chPref val="0"/>
          <dgm:bulletEnabled val="1"/>
        </dgm:presLayoutVars>
      </dgm:prSet>
      <dgm:spPr/>
    </dgm:pt>
    <dgm:pt modelId="{8058FA18-1C91-4567-B638-A9C1025C99DA}" type="pres">
      <dgm:prSet presAssocID="{725300B3-5282-4225-A1A6-16EB669565B2}" presName="wedge3" presStyleLbl="node1" presStyleIdx="2" presStyleCnt="4"/>
      <dgm:spPr/>
    </dgm:pt>
    <dgm:pt modelId="{34229626-B98E-4002-83AC-2FA0BC2028A4}" type="pres">
      <dgm:prSet presAssocID="{725300B3-5282-4225-A1A6-16EB669565B2}" presName="dummy3a" presStyleCnt="0"/>
      <dgm:spPr/>
    </dgm:pt>
    <dgm:pt modelId="{B67C8008-681C-4B26-83A1-852E83872E9E}" type="pres">
      <dgm:prSet presAssocID="{725300B3-5282-4225-A1A6-16EB669565B2}" presName="dummy3b" presStyleCnt="0"/>
      <dgm:spPr/>
    </dgm:pt>
    <dgm:pt modelId="{3DA6F218-551E-411A-811F-D079FC392DB5}" type="pres">
      <dgm:prSet presAssocID="{725300B3-5282-4225-A1A6-16EB669565B2}" presName="wedge3Tx" presStyleLbl="node1" presStyleIdx="2" presStyleCnt="4">
        <dgm:presLayoutVars>
          <dgm:chMax val="0"/>
          <dgm:chPref val="0"/>
          <dgm:bulletEnabled val="1"/>
        </dgm:presLayoutVars>
      </dgm:prSet>
      <dgm:spPr/>
    </dgm:pt>
    <dgm:pt modelId="{054A17EE-4360-4CB9-A975-2286BF9D5CE6}" type="pres">
      <dgm:prSet presAssocID="{725300B3-5282-4225-A1A6-16EB669565B2}" presName="wedge4" presStyleLbl="node1" presStyleIdx="3" presStyleCnt="4"/>
      <dgm:spPr/>
    </dgm:pt>
    <dgm:pt modelId="{4A2210CC-7540-4936-B826-FE341B5A3BCE}" type="pres">
      <dgm:prSet presAssocID="{725300B3-5282-4225-A1A6-16EB669565B2}" presName="dummy4a" presStyleCnt="0"/>
      <dgm:spPr/>
    </dgm:pt>
    <dgm:pt modelId="{3C143248-F111-4F78-B088-E352025EA363}" type="pres">
      <dgm:prSet presAssocID="{725300B3-5282-4225-A1A6-16EB669565B2}" presName="dummy4b" presStyleCnt="0"/>
      <dgm:spPr/>
    </dgm:pt>
    <dgm:pt modelId="{26E8ADF0-9471-43D8-BAE9-0E277E53937C}" type="pres">
      <dgm:prSet presAssocID="{725300B3-5282-4225-A1A6-16EB669565B2}" presName="wedge4Tx" presStyleLbl="node1" presStyleIdx="3" presStyleCnt="4">
        <dgm:presLayoutVars>
          <dgm:chMax val="0"/>
          <dgm:chPref val="0"/>
          <dgm:bulletEnabled val="1"/>
        </dgm:presLayoutVars>
      </dgm:prSet>
      <dgm:spPr/>
    </dgm:pt>
    <dgm:pt modelId="{7F60D312-A73B-4500-AC1E-121FA868083E}" type="pres">
      <dgm:prSet presAssocID="{20E551DE-2C02-4E1A-B7AE-50B7B6BCE560}" presName="arrowWedge1" presStyleLbl="fgSibTrans2D1" presStyleIdx="0" presStyleCnt="4"/>
      <dgm:spPr/>
    </dgm:pt>
    <dgm:pt modelId="{AD6E6BB4-5602-4809-8EEC-E5E4B60A7D07}" type="pres">
      <dgm:prSet presAssocID="{D0BE1DDF-B03A-4D77-925D-4BE78C1B83C4}" presName="arrowWedge2" presStyleLbl="fgSibTrans2D1" presStyleIdx="1" presStyleCnt="4"/>
      <dgm:spPr/>
    </dgm:pt>
    <dgm:pt modelId="{640C5F71-56AD-483D-BC10-63029280A991}" type="pres">
      <dgm:prSet presAssocID="{A31C0893-1E60-434A-9FD6-AB681C9E502B}" presName="arrowWedge3" presStyleLbl="fgSibTrans2D1" presStyleIdx="2" presStyleCnt="4"/>
      <dgm:spPr/>
    </dgm:pt>
    <dgm:pt modelId="{059DAB48-A886-4E38-8F6C-5BAE17D2F817}" type="pres">
      <dgm:prSet presAssocID="{D22E2CAF-E1DF-4D2A-AE9E-10E81F6835BC}" presName="arrowWedge4" presStyleLbl="fgSibTrans2D1" presStyleIdx="3" presStyleCnt="4"/>
      <dgm:spPr/>
    </dgm:pt>
  </dgm:ptLst>
  <dgm:cxnLst>
    <dgm:cxn modelId="{0ECAC702-C2F0-4306-9CF8-6BC535660502}" srcId="{725300B3-5282-4225-A1A6-16EB669565B2}" destId="{873284B0-E0EA-4CD6-AB13-32D6266F4DEC}" srcOrd="1" destOrd="0" parTransId="{9A8C971F-D15D-41D3-AA73-E1CB35FDC307}" sibTransId="{D0BE1DDF-B03A-4D77-925D-4BE78C1B83C4}"/>
    <dgm:cxn modelId="{786BCA0A-0EC9-4645-838B-8F60EEAA7FCF}" type="presOf" srcId="{A2B5284C-3943-4F95-8E09-A7A134C216EE}" destId="{3DA6F218-551E-411A-811F-D079FC392DB5}" srcOrd="1" destOrd="0" presId="urn:microsoft.com/office/officeart/2005/8/layout/cycle8"/>
    <dgm:cxn modelId="{1F4A331A-912C-4972-9F09-C4C3577B566C}" srcId="{725300B3-5282-4225-A1A6-16EB669565B2}" destId="{29E54DAD-55A1-48C0-81AC-427057D6CF37}" srcOrd="3" destOrd="0" parTransId="{C6DFE6E8-FFDA-4C38-933A-EE3CA1434FF8}" sibTransId="{D22E2CAF-E1DF-4D2A-AE9E-10E81F6835BC}"/>
    <dgm:cxn modelId="{6543253C-AA43-4FE3-A1CE-F4AA8D46BCBA}" srcId="{725300B3-5282-4225-A1A6-16EB669565B2}" destId="{A2B5284C-3943-4F95-8E09-A7A134C216EE}" srcOrd="2" destOrd="0" parTransId="{42A9C5CD-08F7-4280-BD9C-21B3E48635FB}" sibTransId="{A31C0893-1E60-434A-9FD6-AB681C9E502B}"/>
    <dgm:cxn modelId="{8846C962-279C-4495-9B8A-142D351FF216}" type="presOf" srcId="{873284B0-E0EA-4CD6-AB13-32D6266F4DEC}" destId="{7E82CFC1-1C2D-4F45-8834-0DA313616ED9}" srcOrd="0" destOrd="0" presId="urn:microsoft.com/office/officeart/2005/8/layout/cycle8"/>
    <dgm:cxn modelId="{F1F3C143-D62F-4DBD-A19E-E358A170EFE1}" srcId="{725300B3-5282-4225-A1A6-16EB669565B2}" destId="{4F6E06EB-75BB-4395-984E-273F97597ACC}" srcOrd="0" destOrd="0" parTransId="{01250F30-DC62-4107-983A-0DD3E7F37A55}" sibTransId="{20E551DE-2C02-4E1A-B7AE-50B7B6BCE560}"/>
    <dgm:cxn modelId="{A3192F69-6151-4CE3-A820-AD02C84C6E68}" type="presOf" srcId="{4F6E06EB-75BB-4395-984E-273F97597ACC}" destId="{301A790B-F0DA-4BC2-B18D-3DAD86FF94A3}" srcOrd="0" destOrd="0" presId="urn:microsoft.com/office/officeart/2005/8/layout/cycle8"/>
    <dgm:cxn modelId="{A4868B75-E4E5-4005-99A9-4F0BB805D68E}" type="presOf" srcId="{29E54DAD-55A1-48C0-81AC-427057D6CF37}" destId="{26E8ADF0-9471-43D8-BAE9-0E277E53937C}" srcOrd="1" destOrd="0" presId="urn:microsoft.com/office/officeart/2005/8/layout/cycle8"/>
    <dgm:cxn modelId="{1248AE55-F882-4BAC-B1A1-ADE578340EAE}" type="presOf" srcId="{873284B0-E0EA-4CD6-AB13-32D6266F4DEC}" destId="{905B403E-54DA-435C-9F55-64564DF760B0}" srcOrd="1" destOrd="0" presId="urn:microsoft.com/office/officeart/2005/8/layout/cycle8"/>
    <dgm:cxn modelId="{4A667F7C-03AC-49BD-9352-920EA41B113D}" type="presOf" srcId="{725300B3-5282-4225-A1A6-16EB669565B2}" destId="{B33DEFBB-DD82-466F-AA5B-D206FE59C3DF}" srcOrd="0" destOrd="0" presId="urn:microsoft.com/office/officeart/2005/8/layout/cycle8"/>
    <dgm:cxn modelId="{6544277D-B3EA-4B9F-81AC-0D8ADDD99301}" type="presOf" srcId="{A2B5284C-3943-4F95-8E09-A7A134C216EE}" destId="{8058FA18-1C91-4567-B638-A9C1025C99DA}" srcOrd="0" destOrd="0" presId="urn:microsoft.com/office/officeart/2005/8/layout/cycle8"/>
    <dgm:cxn modelId="{16A7AA86-F8A9-41D0-847A-48CE0E519AB6}" type="presOf" srcId="{29E54DAD-55A1-48C0-81AC-427057D6CF37}" destId="{054A17EE-4360-4CB9-A975-2286BF9D5CE6}" srcOrd="0" destOrd="0" presId="urn:microsoft.com/office/officeart/2005/8/layout/cycle8"/>
    <dgm:cxn modelId="{6191CA8A-BA26-4EEF-A50D-E001B7DEC762}" type="presOf" srcId="{4F6E06EB-75BB-4395-984E-273F97597ACC}" destId="{36C73EA1-FBA3-4059-80B7-7625E67131AF}" srcOrd="1" destOrd="0" presId="urn:microsoft.com/office/officeart/2005/8/layout/cycle8"/>
    <dgm:cxn modelId="{4BB3E7E9-2B07-49E8-9A13-EE204C5B419B}" type="presParOf" srcId="{B33DEFBB-DD82-466F-AA5B-D206FE59C3DF}" destId="{301A790B-F0DA-4BC2-B18D-3DAD86FF94A3}" srcOrd="0" destOrd="0" presId="urn:microsoft.com/office/officeart/2005/8/layout/cycle8"/>
    <dgm:cxn modelId="{BB536271-61E7-4A2B-8713-CAC2ABF394AE}" type="presParOf" srcId="{B33DEFBB-DD82-466F-AA5B-D206FE59C3DF}" destId="{6DC47832-E167-4B29-B98B-E537F6FBEF17}" srcOrd="1" destOrd="0" presId="urn:microsoft.com/office/officeart/2005/8/layout/cycle8"/>
    <dgm:cxn modelId="{9D6C9625-C156-4BC6-BE3B-B4FE1ED6B259}" type="presParOf" srcId="{B33DEFBB-DD82-466F-AA5B-D206FE59C3DF}" destId="{4F9D9399-DCD3-4E33-84DA-AF72F5568A66}" srcOrd="2" destOrd="0" presId="urn:microsoft.com/office/officeart/2005/8/layout/cycle8"/>
    <dgm:cxn modelId="{F02AB48B-CFE3-4CE7-A813-C0FDE953B8AD}" type="presParOf" srcId="{B33DEFBB-DD82-466F-AA5B-D206FE59C3DF}" destId="{36C73EA1-FBA3-4059-80B7-7625E67131AF}" srcOrd="3" destOrd="0" presId="urn:microsoft.com/office/officeart/2005/8/layout/cycle8"/>
    <dgm:cxn modelId="{F0E67CF7-9827-41C7-82DD-F1487EE08201}" type="presParOf" srcId="{B33DEFBB-DD82-466F-AA5B-D206FE59C3DF}" destId="{7E82CFC1-1C2D-4F45-8834-0DA313616ED9}" srcOrd="4" destOrd="0" presId="urn:microsoft.com/office/officeart/2005/8/layout/cycle8"/>
    <dgm:cxn modelId="{F8D92377-E064-482C-9CC5-5838C0276919}" type="presParOf" srcId="{B33DEFBB-DD82-466F-AA5B-D206FE59C3DF}" destId="{9EC06509-7FA0-4C65-9323-00CAEFC3A493}" srcOrd="5" destOrd="0" presId="urn:microsoft.com/office/officeart/2005/8/layout/cycle8"/>
    <dgm:cxn modelId="{D7B520D8-D797-456C-8489-78B0BE77619E}" type="presParOf" srcId="{B33DEFBB-DD82-466F-AA5B-D206FE59C3DF}" destId="{3029559E-0E2D-4CC6-9CD0-39011CA8B449}" srcOrd="6" destOrd="0" presId="urn:microsoft.com/office/officeart/2005/8/layout/cycle8"/>
    <dgm:cxn modelId="{BD7E19CC-09B3-4D44-95CD-082B1EBC1C10}" type="presParOf" srcId="{B33DEFBB-DD82-466F-AA5B-D206FE59C3DF}" destId="{905B403E-54DA-435C-9F55-64564DF760B0}" srcOrd="7" destOrd="0" presId="urn:microsoft.com/office/officeart/2005/8/layout/cycle8"/>
    <dgm:cxn modelId="{EB161C78-B838-460B-AE43-CA28F3B3A7B4}" type="presParOf" srcId="{B33DEFBB-DD82-466F-AA5B-D206FE59C3DF}" destId="{8058FA18-1C91-4567-B638-A9C1025C99DA}" srcOrd="8" destOrd="0" presId="urn:microsoft.com/office/officeart/2005/8/layout/cycle8"/>
    <dgm:cxn modelId="{05492EDD-25EE-46E1-AD3F-F9A841EB59FA}" type="presParOf" srcId="{B33DEFBB-DD82-466F-AA5B-D206FE59C3DF}" destId="{34229626-B98E-4002-83AC-2FA0BC2028A4}" srcOrd="9" destOrd="0" presId="urn:microsoft.com/office/officeart/2005/8/layout/cycle8"/>
    <dgm:cxn modelId="{C81CC4AA-0454-4948-AC4A-4303DEF5378B}" type="presParOf" srcId="{B33DEFBB-DD82-466F-AA5B-D206FE59C3DF}" destId="{B67C8008-681C-4B26-83A1-852E83872E9E}" srcOrd="10" destOrd="0" presId="urn:microsoft.com/office/officeart/2005/8/layout/cycle8"/>
    <dgm:cxn modelId="{676B83FF-19DD-4037-8278-B28556D32DC9}" type="presParOf" srcId="{B33DEFBB-DD82-466F-AA5B-D206FE59C3DF}" destId="{3DA6F218-551E-411A-811F-D079FC392DB5}" srcOrd="11" destOrd="0" presId="urn:microsoft.com/office/officeart/2005/8/layout/cycle8"/>
    <dgm:cxn modelId="{1363E995-97C5-4992-B2F9-3358429A2204}" type="presParOf" srcId="{B33DEFBB-DD82-466F-AA5B-D206FE59C3DF}" destId="{054A17EE-4360-4CB9-A975-2286BF9D5CE6}" srcOrd="12" destOrd="0" presId="urn:microsoft.com/office/officeart/2005/8/layout/cycle8"/>
    <dgm:cxn modelId="{BD4C9792-EA9A-42C9-85F2-218FAE0146FD}" type="presParOf" srcId="{B33DEFBB-DD82-466F-AA5B-D206FE59C3DF}" destId="{4A2210CC-7540-4936-B826-FE341B5A3BCE}" srcOrd="13" destOrd="0" presId="urn:microsoft.com/office/officeart/2005/8/layout/cycle8"/>
    <dgm:cxn modelId="{8C9DFC12-4608-493C-B5E6-047663DF7D04}" type="presParOf" srcId="{B33DEFBB-DD82-466F-AA5B-D206FE59C3DF}" destId="{3C143248-F111-4F78-B088-E352025EA363}" srcOrd="14" destOrd="0" presId="urn:microsoft.com/office/officeart/2005/8/layout/cycle8"/>
    <dgm:cxn modelId="{3A3EA320-0B94-4B89-AA39-2FA4E3EC93C5}" type="presParOf" srcId="{B33DEFBB-DD82-466F-AA5B-D206FE59C3DF}" destId="{26E8ADF0-9471-43D8-BAE9-0E277E53937C}" srcOrd="15" destOrd="0" presId="urn:microsoft.com/office/officeart/2005/8/layout/cycle8"/>
    <dgm:cxn modelId="{C16E96D9-A1C6-43DD-A463-5E3DF5E9C437}" type="presParOf" srcId="{B33DEFBB-DD82-466F-AA5B-D206FE59C3DF}" destId="{7F60D312-A73B-4500-AC1E-121FA868083E}" srcOrd="16" destOrd="0" presId="urn:microsoft.com/office/officeart/2005/8/layout/cycle8"/>
    <dgm:cxn modelId="{3808A6CC-E2A8-4692-9260-1955E49F6036}" type="presParOf" srcId="{B33DEFBB-DD82-466F-AA5B-D206FE59C3DF}" destId="{AD6E6BB4-5602-4809-8EEC-E5E4B60A7D07}" srcOrd="17" destOrd="0" presId="urn:microsoft.com/office/officeart/2005/8/layout/cycle8"/>
    <dgm:cxn modelId="{2EFDF790-0183-4E6F-AEAF-E06CF955E444}" type="presParOf" srcId="{B33DEFBB-DD82-466F-AA5B-D206FE59C3DF}" destId="{640C5F71-56AD-483D-BC10-63029280A991}" srcOrd="18" destOrd="0" presId="urn:microsoft.com/office/officeart/2005/8/layout/cycle8"/>
    <dgm:cxn modelId="{9B8D8E74-C11D-47F3-8999-5B0741B2334F}" type="presParOf" srcId="{B33DEFBB-DD82-466F-AA5B-D206FE59C3DF}" destId="{059DAB48-A886-4E38-8F6C-5BAE17D2F817}"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A790B-F0DA-4BC2-B18D-3DAD86FF94A3}">
      <dsp:nvSpPr>
        <dsp:cNvPr id="0" name=""/>
        <dsp:cNvSpPr/>
      </dsp:nvSpPr>
      <dsp:spPr>
        <a:xfrm>
          <a:off x="1297430" y="286979"/>
          <a:ext cx="3887450" cy="3887450"/>
        </a:xfrm>
        <a:prstGeom prst="pie">
          <a:avLst>
            <a:gd name="adj1" fmla="val 16200000"/>
            <a:gd name="adj2" fmla="val 0"/>
          </a:avLst>
        </a:prstGeom>
        <a:solidFill>
          <a:schemeClr val="accent5">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You know what you don’t know! </a:t>
          </a:r>
        </a:p>
      </dsp:txBody>
      <dsp:txXfrm>
        <a:off x="3361019" y="1092700"/>
        <a:ext cx="1434654" cy="1064420"/>
      </dsp:txXfrm>
    </dsp:sp>
    <dsp:sp modelId="{7E82CFC1-1C2D-4F45-8834-0DA313616ED9}">
      <dsp:nvSpPr>
        <dsp:cNvPr id="0" name=""/>
        <dsp:cNvSpPr/>
      </dsp:nvSpPr>
      <dsp:spPr>
        <a:xfrm>
          <a:off x="1297430" y="417486"/>
          <a:ext cx="3887450" cy="3887450"/>
        </a:xfrm>
        <a:prstGeom prst="pie">
          <a:avLst>
            <a:gd name="adj1" fmla="val 0"/>
            <a:gd name="adj2" fmla="val 5400000"/>
          </a:avLst>
        </a:prstGeom>
        <a:solidFill>
          <a:schemeClr val="accent5">
            <a:hueOff val="-2451115"/>
            <a:satOff val="-3409"/>
            <a:lumOff val="-1307"/>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You don’t know what you know! </a:t>
          </a:r>
        </a:p>
      </dsp:txBody>
      <dsp:txXfrm>
        <a:off x="3361019" y="2434796"/>
        <a:ext cx="1434654" cy="1064420"/>
      </dsp:txXfrm>
    </dsp:sp>
    <dsp:sp modelId="{8058FA18-1C91-4567-B638-A9C1025C99DA}">
      <dsp:nvSpPr>
        <dsp:cNvPr id="0" name=""/>
        <dsp:cNvSpPr/>
      </dsp:nvSpPr>
      <dsp:spPr>
        <a:xfrm>
          <a:off x="1166923" y="417486"/>
          <a:ext cx="3887450" cy="3887450"/>
        </a:xfrm>
        <a:prstGeom prst="pie">
          <a:avLst>
            <a:gd name="adj1" fmla="val 5400000"/>
            <a:gd name="adj2" fmla="val 10800000"/>
          </a:avLst>
        </a:prstGeom>
        <a:solidFill>
          <a:schemeClr val="accent5">
            <a:hueOff val="-4902230"/>
            <a:satOff val="-6819"/>
            <a:lumOff val="-2615"/>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You know what you know!</a:t>
          </a:r>
        </a:p>
      </dsp:txBody>
      <dsp:txXfrm>
        <a:off x="1556131" y="2434796"/>
        <a:ext cx="1434654" cy="1064420"/>
      </dsp:txXfrm>
    </dsp:sp>
    <dsp:sp modelId="{054A17EE-4360-4CB9-A975-2286BF9D5CE6}">
      <dsp:nvSpPr>
        <dsp:cNvPr id="0" name=""/>
        <dsp:cNvSpPr/>
      </dsp:nvSpPr>
      <dsp:spPr>
        <a:xfrm>
          <a:off x="1166923" y="286979"/>
          <a:ext cx="3887450" cy="3887450"/>
        </a:xfrm>
        <a:prstGeom prst="pie">
          <a:avLst>
            <a:gd name="adj1" fmla="val 10800000"/>
            <a:gd name="adj2" fmla="val 16200000"/>
          </a:avLst>
        </a:prstGeom>
        <a:solidFill>
          <a:schemeClr val="accent5">
            <a:hueOff val="-7353344"/>
            <a:satOff val="-10228"/>
            <a:lumOff val="-3922"/>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You don’t know what you don’t know!</a:t>
          </a:r>
        </a:p>
      </dsp:txBody>
      <dsp:txXfrm>
        <a:off x="1556131" y="1092700"/>
        <a:ext cx="1434654" cy="1064420"/>
      </dsp:txXfrm>
    </dsp:sp>
    <dsp:sp modelId="{7F60D312-A73B-4500-AC1E-121FA868083E}">
      <dsp:nvSpPr>
        <dsp:cNvPr id="0" name=""/>
        <dsp:cNvSpPr/>
      </dsp:nvSpPr>
      <dsp:spPr>
        <a:xfrm>
          <a:off x="1056779" y="46328"/>
          <a:ext cx="4368753" cy="4368753"/>
        </a:xfrm>
        <a:prstGeom prst="circularArrow">
          <a:avLst>
            <a:gd name="adj1" fmla="val 5085"/>
            <a:gd name="adj2" fmla="val 327528"/>
            <a:gd name="adj3" fmla="val 212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6E6BB4-5602-4809-8EEC-E5E4B60A7D07}">
      <dsp:nvSpPr>
        <dsp:cNvPr id="0" name=""/>
        <dsp:cNvSpPr/>
      </dsp:nvSpPr>
      <dsp:spPr>
        <a:xfrm>
          <a:off x="1056779" y="176835"/>
          <a:ext cx="4368753" cy="4368753"/>
        </a:xfrm>
        <a:prstGeom prst="circularArrow">
          <a:avLst>
            <a:gd name="adj1" fmla="val 5085"/>
            <a:gd name="adj2" fmla="val 327528"/>
            <a:gd name="adj3" fmla="val 5072472"/>
            <a:gd name="adj4" fmla="val 0"/>
            <a:gd name="adj5" fmla="val 5932"/>
          </a:avLst>
        </a:prstGeom>
        <a:solidFill>
          <a:schemeClr val="accent5">
            <a:hueOff val="-2451115"/>
            <a:satOff val="-3409"/>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40C5F71-56AD-483D-BC10-63029280A991}">
      <dsp:nvSpPr>
        <dsp:cNvPr id="0" name=""/>
        <dsp:cNvSpPr/>
      </dsp:nvSpPr>
      <dsp:spPr>
        <a:xfrm>
          <a:off x="926272" y="176835"/>
          <a:ext cx="4368753" cy="4368753"/>
        </a:xfrm>
        <a:prstGeom prst="circularArrow">
          <a:avLst>
            <a:gd name="adj1" fmla="val 5085"/>
            <a:gd name="adj2" fmla="val 327528"/>
            <a:gd name="adj3" fmla="val 10472472"/>
            <a:gd name="adj4" fmla="val 5400000"/>
            <a:gd name="adj5" fmla="val 5932"/>
          </a:avLst>
        </a:prstGeom>
        <a:solidFill>
          <a:schemeClr val="accent5">
            <a:hueOff val="-4902230"/>
            <a:satOff val="-6819"/>
            <a:lumOff val="-261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9DAB48-A886-4E38-8F6C-5BAE17D2F817}">
      <dsp:nvSpPr>
        <dsp:cNvPr id="0" name=""/>
        <dsp:cNvSpPr/>
      </dsp:nvSpPr>
      <dsp:spPr>
        <a:xfrm>
          <a:off x="926272" y="46328"/>
          <a:ext cx="4368753" cy="4368753"/>
        </a:xfrm>
        <a:prstGeom prst="circularArrow">
          <a:avLst>
            <a:gd name="adj1" fmla="val 5085"/>
            <a:gd name="adj2" fmla="val 327528"/>
            <a:gd name="adj3" fmla="val 15872472"/>
            <a:gd name="adj4" fmla="val 10800000"/>
            <a:gd name="adj5" fmla="val 5932"/>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C615AC-EF75-7E59-E36D-E6D7974594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2EDC373-EB2B-8CD4-EEF7-29EE7674F5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399E02-69CB-4FAA-83A5-6464E5447A29}" type="datetimeFigureOut">
              <a:rPr lang="en-US" smtClean="0"/>
              <a:t>4/16/2024</a:t>
            </a:fld>
            <a:endParaRPr lang="en-US"/>
          </a:p>
        </p:txBody>
      </p:sp>
      <p:sp>
        <p:nvSpPr>
          <p:cNvPr id="4" name="Footer Placeholder 3">
            <a:extLst>
              <a:ext uri="{FF2B5EF4-FFF2-40B4-BE49-F238E27FC236}">
                <a16:creationId xmlns:a16="http://schemas.microsoft.com/office/drawing/2014/main" id="{3606BD1C-9859-802F-EB07-7AF01079C27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622E3F4-2C9C-6419-5321-69BC0A41744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AD104C6-B8F6-42CC-95BF-6B1DD362C75A}" type="slidenum">
              <a:rPr lang="en-US" smtClean="0"/>
              <a:t>‹#›</a:t>
            </a:fld>
            <a:endParaRPr lang="en-US"/>
          </a:p>
        </p:txBody>
      </p:sp>
    </p:spTree>
    <p:extLst>
      <p:ext uri="{BB962C8B-B14F-4D97-AF65-F5344CB8AC3E}">
        <p14:creationId xmlns:p14="http://schemas.microsoft.com/office/powerpoint/2010/main" val="3366506923"/>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2T18:18:54.890"/>
    </inkml:context>
    <inkml:brush xml:id="br0">
      <inkml:brushProperty name="width" value="0.35" units="cm"/>
      <inkml:brushProperty name="height" value="0.35" units="cm"/>
    </inkml:brush>
  </inkml:definitions>
  <inkml:trace contextRef="#ctx0" brushRef="#br0">1895 0 24575,'-1'6'0,"0"-1"0,0 1 0,-1-1 0,0 0 0,0 0 0,0 0 0,-1 0 0,0 0 0,1 0 0,-2-1 0,1 1 0,-1-1 0,-6 7 0,-22 34 0,14-4 0,3-5 0,-1-2 0,-1 1 0,-2-2 0,-40 52 0,26-42 0,-50 86 0,65-98 0,-89 122 0,78-113 0,-2 7 0,-39 80 0,-11 13 0,-10 23 0,-50 102 0,66-128 0,62-111 0,-2-1 0,-21 28 0,26-39 0,1 1 0,1 0 0,-11 26 0,0 2 0,-2 0 0,6-12 0,-28 44 0,-103 161 0,94-149 0,-9 8 0,30-49 0,2 2 0,-29 62 0,-16 30 0,26-54 0,-5 1 0,37-66 0,2 2 0,1 0 0,-17 39 0,26-51 0,0 0 0,-1-1 0,0 0 0,-1 0 0,0-1 0,0 1 0,-1-1 0,-1-1 0,1 1 0,-1-1 0,-13 9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2T18:19:02.347"/>
    </inkml:context>
    <inkml:brush xml:id="br0">
      <inkml:brushProperty name="width" value="0.35" units="cm"/>
      <inkml:brushProperty name="height" value="0.35" units="cm"/>
    </inkml:brush>
  </inkml:definitions>
  <inkml:trace contextRef="#ctx0" brushRef="#br0">19 0 24575,'98'3'0,"164"24"0,-115-5 0,257 53 0,-386-68 0,0 1 0,-1 1 0,0 0 0,-1 1 0,0 1 0,-1 0 0,25 23 0,12 9 0,195 121 0,-236-156 0,-1 1 0,0 1 0,0 0 0,-1 1 0,0-1 0,11 20 0,39 77 0,-28-44 0,140 256 0,-159-296 0,-1 1 0,-1 1 0,-1-1 0,-1 1 0,-1 1 0,-1-1 0,2 29 0,-7-39 0,-1 0 0,0-1 0,-1 1 0,0 0 0,-1 0 0,-1-1 0,0 1 0,-1-1 0,-1 0 0,0 0 0,-1 0 0,0-1 0,-16 25 0,-14 20 0,3 2 0,3 2 0,-32 91 0,46-111 0,8-23 0,-1 0 0,0-1 0,-1 0 0,-1-1 0,-1 0 0,0-1 0,-2 0 0,1-1 0,-2 0 0,0-1 0,-1-1 0,0 0 0,-1-1 0,0-1 0,-1-1 0,-19 8 0,-26 16 0,40-20 0,-1-1 0,-1-1 0,0-2 0,-1 0 0,0-1 0,-31 5 0,-56 2 0,-95 18 0,145-25 0,-1-2 0,0-3 0,-77-6 0,46 1 0,85 1 0,0 0 0,1-1 0,-1-1 0,0 0 0,1 0 0,-1 0 0,1-1 0,0-1 0,0 0 0,0 0 0,-11-7 0,-1-4 0,1-1 0,0-1 0,-17-20 0,-37-40 0,78 76 0,1-1 0,0 1 0,0 0 0,0 1 0,0-1 0,0 1 0,0 0 0,9 1 0,2 4 0,0 0 0,-1 0 0,1 2 0,-1 0 0,0 0 0,-1 2 0,0 0 0,0 0 0,20 20 0,-15-10 0,-1 1 0,-1 1 0,-1 1 0,21 39 0,13 16 0,-36-56 0,-1 0 0,-1 1 0,-1 1 0,14 42 0,19 99 0,-40-149 0,11 39 0,-10-36 0,0 0 0,-1 0 0,0 0 0,1 36 0,-3 103 0,-6 179 0,-1-285 0,-3 0 0,-1-1 0,-3-1 0,-2 1 0,-24 58 0,-19 22 0,-22 59 0,67-161 0,2 1 0,0 0 0,2 0 0,2 1 0,0 1 0,2-1 0,0 35 0,5-47 0,-1 0 0,-1 0 0,-1 0 0,0 0 0,-1-1 0,-1 1 0,-10 28 0,10-35 0,1 0 0,1 1 0,0-1 0,0 1 0,1-1 0,1 1 0,0-1 0,0 1 0,1 0 0,1-1 0,0 1 0,0-1 0,1 0 0,1 0 0,0 0 0,0 0 0,1 0 0,1-1 0,9 14 0,-13-21 0,1 0 0,-1 0 0,1-1 0,0 1 0,0-1 0,0 0 0,0 0 0,1 0 0,-1 0 0,0 0 0,1-1 0,-1 1 0,1-1 0,0 0 0,-1-1 0,1 1 0,0 0 0,5-1 0,12 1 0,0-1 0,26-3 0,-9 1 0,-5 2-79,-19 1-135,-1-1 0,0-1-1,0 0 1,1 0-1,18-6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9F9A2-C18B-4030-8855-9E0FB6566670}" type="datetimeFigureOut">
              <a:rPr lang="en-US" smtClean="0"/>
              <a:t>4/16/2024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19D3B2-1FE5-4FF5-8CE5-82DE586C629C}" type="slidenum">
              <a:rPr lang="en-US" smtClean="0"/>
              <a:t>‹#›</a:t>
            </a:fld>
            <a:endParaRPr lang="en-US"/>
          </a:p>
        </p:txBody>
      </p:sp>
    </p:spTree>
    <p:extLst>
      <p:ext uri="{BB962C8B-B14F-4D97-AF65-F5344CB8AC3E}">
        <p14:creationId xmlns:p14="http://schemas.microsoft.com/office/powerpoint/2010/main" val="168342668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7"/>
        <p:cNvGrpSpPr/>
        <p:nvPr/>
      </p:nvGrpSpPr>
      <p:grpSpPr>
        <a:xfrm>
          <a:off x="0" y="0"/>
          <a:ext cx="0" cy="0"/>
          <a:chOff x="0" y="0"/>
          <a:chExt cx="0" cy="0"/>
        </a:xfrm>
      </p:grpSpPr>
      <p:sp>
        <p:nvSpPr>
          <p:cNvPr id="48" name="Google Shape;48;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9" name="Google Shape;49;p4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0" name="Google Shape;50;p4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1" name="Google Shape;51;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BAAAC38D-0552-4C82-B593-E6124DFADBE2}" type="datetime1">
              <a:rPr lang="en-US" smtClean="0"/>
              <a:t>4/16/2024</a:t>
            </a:fld>
            <a:endParaRPr lang="en-US" dirty="0"/>
          </a:p>
        </p:txBody>
      </p:sp>
      <p:sp>
        <p:nvSpPr>
          <p:cNvPr id="52" name="Google Shape;52;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3A98EE3D-8CD1-4C3F-BD1C-C98C9596463C}" type="slidenum">
              <a:rPr lang="en-US" smtClean="0"/>
              <a:t>‹#›</a:t>
            </a:fld>
            <a:endParaRPr lang="en-US" dirty="0"/>
          </a:p>
        </p:txBody>
      </p:sp>
    </p:spTree>
    <p:custDataLst>
      <p:tags r:id="rId1"/>
    </p:custDataLst>
    <p:extLst>
      <p:ext uri="{BB962C8B-B14F-4D97-AF65-F5344CB8AC3E}">
        <p14:creationId xmlns:p14="http://schemas.microsoft.com/office/powerpoint/2010/main" val="164573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9667345-2558-425A-8533-9BFDBCE15005}" type="datetime1">
              <a:rPr lang="en-US" smtClean="0"/>
              <a:t>4/16/2024</a:t>
            </a:fld>
            <a:endParaRPr lang="en-US" dirty="0"/>
          </a:p>
        </p:txBody>
      </p:sp>
      <p:sp>
        <p:nvSpPr>
          <p:cNvPr id="56" name="Google Shape;5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3A98EE3D-8CD1-4C3F-BD1C-C98C9596463C}" type="slidenum">
              <a:rPr lang="en-US" smtClean="0"/>
              <a:t>‹#›</a:t>
            </a:fld>
            <a:endParaRPr lang="en-US" dirty="0"/>
          </a:p>
        </p:txBody>
      </p:sp>
    </p:spTree>
    <p:extLst>
      <p:ext uri="{BB962C8B-B14F-4D97-AF65-F5344CB8AC3E}">
        <p14:creationId xmlns:p14="http://schemas.microsoft.com/office/powerpoint/2010/main" val="24428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4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7" name="Google Shape;67;p46"/>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r>
              <a:rPr lang="en-US"/>
              <a:t>Click icon to add picture</a:t>
            </a:r>
            <a:endParaRPr/>
          </a:p>
        </p:txBody>
      </p:sp>
      <p:sp>
        <p:nvSpPr>
          <p:cNvPr id="68" name="Google Shape;68;p4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9" name="Google Shape;69;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3A98EE3D-8CD1-4C3F-BD1C-C98C9596463C}" type="slidenum">
              <a:rPr lang="en-US" smtClean="0"/>
              <a:t>‹#›</a:t>
            </a:fld>
            <a:endParaRPr lang="en-US" dirty="0"/>
          </a:p>
        </p:txBody>
      </p:sp>
    </p:spTree>
    <p:extLst>
      <p:ext uri="{BB962C8B-B14F-4D97-AF65-F5344CB8AC3E}">
        <p14:creationId xmlns:p14="http://schemas.microsoft.com/office/powerpoint/2010/main" val="187832025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4" name="Google Shape;74;p4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5" name="Google Shape;75;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3A98EE3D-8CD1-4C3F-BD1C-C98C9596463C}" type="slidenum">
              <a:rPr lang="en-US" smtClean="0"/>
              <a:t>‹#›</a:t>
            </a:fld>
            <a:endParaRPr lang="en-US" dirty="0"/>
          </a:p>
        </p:txBody>
      </p:sp>
    </p:spTree>
    <p:extLst>
      <p:ext uri="{BB962C8B-B14F-4D97-AF65-F5344CB8AC3E}">
        <p14:creationId xmlns:p14="http://schemas.microsoft.com/office/powerpoint/2010/main" val="391831864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80" name="Google Shape;80;p4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81" name="Google Shape;81;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3A98EE3D-8CD1-4C3F-BD1C-C98C9596463C}" type="slidenum">
              <a:rPr lang="en-US" smtClean="0"/>
              <a:t>‹#›</a:t>
            </a:fld>
            <a:endParaRPr lang="en-US" dirty="0"/>
          </a:p>
        </p:txBody>
      </p:sp>
    </p:spTree>
    <p:extLst>
      <p:ext uri="{BB962C8B-B14F-4D97-AF65-F5344CB8AC3E}">
        <p14:creationId xmlns:p14="http://schemas.microsoft.com/office/powerpoint/2010/main" val="129986512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Shape 9"/>
        <p:cNvGrpSpPr/>
        <p:nvPr/>
      </p:nvGrpSpPr>
      <p:grpSpPr>
        <a:xfrm>
          <a:off x="0" y="0"/>
          <a:ext cx="0" cy="0"/>
          <a:chOff x="0" y="0"/>
          <a:chExt cx="0" cy="0"/>
        </a:xfrm>
      </p:grpSpPr>
      <p:sp>
        <p:nvSpPr>
          <p:cNvPr id="10" name="Google Shape;10;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37"/>
          <p:cNvSpPr txBox="1">
            <a:spLocks noGrp="1"/>
          </p:cNvSpPr>
          <p:nvPr>
            <p:ph type="body" idx="1"/>
          </p:nvPr>
        </p:nvSpPr>
        <p:spPr>
          <a:xfrm>
            <a:off x="838200" y="1825625"/>
            <a:ext cx="10515600" cy="373627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3A98EE3D-8CD1-4C3F-BD1C-C98C9596463C}" type="slidenum">
              <a:rPr lang="en-US" smtClean="0"/>
              <a:t>‹#›</a:t>
            </a:fld>
            <a:endParaRPr lang="en-US" dirty="0"/>
          </a:p>
        </p:txBody>
      </p:sp>
      <p:grpSp>
        <p:nvGrpSpPr>
          <p:cNvPr id="7" name="Group 6">
            <a:extLst>
              <a:ext uri="{FF2B5EF4-FFF2-40B4-BE49-F238E27FC236}">
                <a16:creationId xmlns:a16="http://schemas.microsoft.com/office/drawing/2014/main" id="{C4B2584F-9793-DF61-7BD8-3B7712AD7DD8}"/>
              </a:ext>
            </a:extLst>
          </p:cNvPr>
          <p:cNvGrpSpPr/>
          <p:nvPr/>
        </p:nvGrpSpPr>
        <p:grpSpPr>
          <a:xfrm>
            <a:off x="0" y="5872768"/>
            <a:ext cx="12192000" cy="985232"/>
            <a:chOff x="0" y="5872768"/>
            <a:chExt cx="12192000" cy="985232"/>
          </a:xfrm>
        </p:grpSpPr>
        <p:sp>
          <p:nvSpPr>
            <p:cNvPr id="8" name="Google Shape;89;p1">
              <a:extLst>
                <a:ext uri="{FF2B5EF4-FFF2-40B4-BE49-F238E27FC236}">
                  <a16:creationId xmlns:a16="http://schemas.microsoft.com/office/drawing/2014/main" id="{3D87F3F5-D2AB-3856-D9CC-B16D725B9D4C}"/>
                </a:ext>
              </a:extLst>
            </p:cNvPr>
            <p:cNvSpPr/>
            <p:nvPr/>
          </p:nvSpPr>
          <p:spPr>
            <a:xfrm>
              <a:off x="0" y="6078828"/>
              <a:ext cx="12192000" cy="779172"/>
            </a:xfrm>
            <a:prstGeom prst="rect">
              <a:avLst/>
            </a:prstGeom>
            <a:solidFill>
              <a:srgbClr val="0D2436"/>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 name="Google Shape;90;p1">
              <a:extLst>
                <a:ext uri="{FF2B5EF4-FFF2-40B4-BE49-F238E27FC236}">
                  <a16:creationId xmlns:a16="http://schemas.microsoft.com/office/drawing/2014/main" id="{5B57322B-FE60-4A19-8E13-3E2698BAE9C4}"/>
                </a:ext>
              </a:extLst>
            </p:cNvPr>
            <p:cNvSpPr/>
            <p:nvPr/>
          </p:nvSpPr>
          <p:spPr>
            <a:xfrm>
              <a:off x="0" y="5872768"/>
              <a:ext cx="12192000" cy="231819"/>
            </a:xfrm>
            <a:prstGeom prst="rect">
              <a:avLst/>
            </a:prstGeom>
            <a:solidFill>
              <a:srgbClr val="2E75B4"/>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5" name="Picture 14">
              <a:extLst>
                <a:ext uri="{FF2B5EF4-FFF2-40B4-BE49-F238E27FC236}">
                  <a16:creationId xmlns:a16="http://schemas.microsoft.com/office/drawing/2014/main" id="{B37FFC61-DD32-2437-361B-18019EE4F81D}"/>
                </a:ext>
              </a:extLst>
            </p:cNvPr>
            <p:cNvPicPr>
              <a:picLocks noChangeAspect="1"/>
            </p:cNvPicPr>
            <p:nvPr/>
          </p:nvPicPr>
          <p:blipFill>
            <a:blip r:embed="rId8"/>
            <a:stretch>
              <a:fillRect/>
            </a:stretch>
          </p:blipFill>
          <p:spPr>
            <a:xfrm>
              <a:off x="10338478" y="6196869"/>
              <a:ext cx="1724891" cy="617510"/>
            </a:xfrm>
            <a:prstGeom prst="rect">
              <a:avLst/>
            </a:prstGeom>
          </p:spPr>
        </p:pic>
      </p:grpSp>
    </p:spTree>
    <p:custDataLst>
      <p:tags r:id="rId7"/>
    </p:custDataLst>
    <p:extLst>
      <p:ext uri="{BB962C8B-B14F-4D97-AF65-F5344CB8AC3E}">
        <p14:creationId xmlns:p14="http://schemas.microsoft.com/office/powerpoint/2010/main" val="293076669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4" r:id="rId3"/>
    <p:sldLayoutId id="2147483685" r:id="rId4"/>
    <p:sldLayoutId id="2147483686" r:id="rId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mj-lt"/>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pixabay.com/en/write-pencil-paper-blank-draft-154873/" TargetMode="External"/><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4.png"/><Relationship Id="rId4" Type="http://schemas.openxmlformats.org/officeDocument/2006/relationships/customXml" Target="../ink/ink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ence, outdoor, building, city&#10;&#10;Description automatically generated">
            <a:extLst>
              <a:ext uri="{FF2B5EF4-FFF2-40B4-BE49-F238E27FC236}">
                <a16:creationId xmlns:a16="http://schemas.microsoft.com/office/drawing/2014/main" id="{04FB2A88-C074-5228-0896-6CF226F917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2" y="0"/>
            <a:ext cx="12192000" cy="6858000"/>
          </a:xfrm>
          <a:prstGeom prst="rect">
            <a:avLst/>
          </a:prstGeom>
        </p:spPr>
      </p:pic>
      <p:sp>
        <p:nvSpPr>
          <p:cNvPr id="10" name="Freeform: Shape 9">
            <a:extLst>
              <a:ext uri="{FF2B5EF4-FFF2-40B4-BE49-F238E27FC236}">
                <a16:creationId xmlns:a16="http://schemas.microsoft.com/office/drawing/2014/main" id="{F73F9F32-9BE7-568F-6837-FC102F74710E}"/>
              </a:ext>
            </a:extLst>
          </p:cNvPr>
          <p:cNvSpPr/>
          <p:nvPr/>
        </p:nvSpPr>
        <p:spPr>
          <a:xfrm>
            <a:off x="0" y="1861454"/>
            <a:ext cx="12219993" cy="3564295"/>
          </a:xfrm>
          <a:custGeom>
            <a:avLst/>
            <a:gdLst>
              <a:gd name="connsiteX0" fmla="*/ 0 w 12219993"/>
              <a:gd name="connsiteY0" fmla="*/ 830427 h 3564295"/>
              <a:gd name="connsiteX1" fmla="*/ 27993 w 12219993"/>
              <a:gd name="connsiteY1" fmla="*/ 830427 h 3564295"/>
              <a:gd name="connsiteX2" fmla="*/ 27993 w 12219993"/>
              <a:gd name="connsiteY2" fmla="*/ 2769419 h 3564295"/>
              <a:gd name="connsiteX3" fmla="*/ 0 w 12219993"/>
              <a:gd name="connsiteY3" fmla="*/ 2769419 h 3564295"/>
              <a:gd name="connsiteX4" fmla="*/ 27993 w 12219993"/>
              <a:gd name="connsiteY4" fmla="*/ 0 h 3564295"/>
              <a:gd name="connsiteX5" fmla="*/ 12219993 w 12219993"/>
              <a:gd name="connsiteY5" fmla="*/ 0 h 3564295"/>
              <a:gd name="connsiteX6" fmla="*/ 12219993 w 12219993"/>
              <a:gd name="connsiteY6" fmla="*/ 3564295 h 3564295"/>
              <a:gd name="connsiteX7" fmla="*/ 27993 w 12219993"/>
              <a:gd name="connsiteY7" fmla="*/ 3564295 h 3564295"/>
              <a:gd name="connsiteX8" fmla="*/ 27993 w 12219993"/>
              <a:gd name="connsiteY8" fmla="*/ 2769419 h 3564295"/>
              <a:gd name="connsiteX9" fmla="*/ 12192000 w 12219993"/>
              <a:gd name="connsiteY9" fmla="*/ 2769419 h 3564295"/>
              <a:gd name="connsiteX10" fmla="*/ 12192000 w 12219993"/>
              <a:gd name="connsiteY10" fmla="*/ 830427 h 3564295"/>
              <a:gd name="connsiteX11" fmla="*/ 27993 w 12219993"/>
              <a:gd name="connsiteY11" fmla="*/ 830427 h 356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19993" h="3564295">
                <a:moveTo>
                  <a:pt x="0" y="830427"/>
                </a:moveTo>
                <a:lnTo>
                  <a:pt x="27993" y="830427"/>
                </a:lnTo>
                <a:lnTo>
                  <a:pt x="27993" y="2769419"/>
                </a:lnTo>
                <a:lnTo>
                  <a:pt x="0" y="2769419"/>
                </a:lnTo>
                <a:close/>
                <a:moveTo>
                  <a:pt x="27993" y="0"/>
                </a:moveTo>
                <a:lnTo>
                  <a:pt x="12219993" y="0"/>
                </a:lnTo>
                <a:lnTo>
                  <a:pt x="12219993" y="3564295"/>
                </a:lnTo>
                <a:lnTo>
                  <a:pt x="27993" y="3564295"/>
                </a:lnTo>
                <a:lnTo>
                  <a:pt x="27993" y="2769419"/>
                </a:lnTo>
                <a:lnTo>
                  <a:pt x="12192000" y="2769419"/>
                </a:lnTo>
                <a:lnTo>
                  <a:pt x="12192000" y="830427"/>
                </a:lnTo>
                <a:lnTo>
                  <a:pt x="27993" y="830427"/>
                </a:lnTo>
                <a:close/>
              </a:path>
            </a:pathLst>
          </a:custGeom>
          <a:solidFill>
            <a:srgbClr val="0D2436"/>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CBC719FC-186F-C769-6750-0BA169D01E00}"/>
              </a:ext>
            </a:extLst>
          </p:cNvPr>
          <p:cNvSpPr txBox="1"/>
          <p:nvPr/>
        </p:nvSpPr>
        <p:spPr>
          <a:xfrm>
            <a:off x="2938" y="2799181"/>
            <a:ext cx="12247985" cy="1908215"/>
          </a:xfrm>
          <a:prstGeom prst="rect">
            <a:avLst/>
          </a:prstGeom>
          <a:noFill/>
        </p:spPr>
        <p:txBody>
          <a:bodyPr wrap="square" rtlCol="0">
            <a:spAutoFit/>
          </a:bodyPr>
          <a:lstStyle/>
          <a:p>
            <a:pPr algn="ctr"/>
            <a:r>
              <a:rPr lang="en-US" sz="11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masis MT Pro Black" panose="02040A04050005020304" pitchFamily="18" charset="0"/>
                <a:ea typeface="ADLaM Display" panose="02010000000000000000" pitchFamily="2" charset="0"/>
                <a:cs typeface="ADLaM Display" panose="02010000000000000000" pitchFamily="2" charset="0"/>
              </a:rPr>
              <a:t>RETAINWOR</a:t>
            </a:r>
            <a:r>
              <a:rPr lang="en-US" sz="11800" b="1" i="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masis MT Pro Black" panose="02040A04050005020304" pitchFamily="18" charset="0"/>
                <a:ea typeface="ADLaM Display" panose="02010000000000000000" pitchFamily="2" charset="0"/>
                <a:cs typeface="ADLaM Display" panose="02010000000000000000" pitchFamily="2" charset="0"/>
              </a:rPr>
              <a:t>KS</a:t>
            </a:r>
          </a:p>
        </p:txBody>
      </p:sp>
    </p:spTree>
    <p:extLst>
      <p:ext uri="{BB962C8B-B14F-4D97-AF65-F5344CB8AC3E}">
        <p14:creationId xmlns:p14="http://schemas.microsoft.com/office/powerpoint/2010/main" val="630215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A5CC28-0A98-5C74-1BBC-0F967BED75E2}"/>
              </a:ext>
            </a:extLst>
          </p:cNvPr>
          <p:cNvSpPr txBox="1"/>
          <p:nvPr/>
        </p:nvSpPr>
        <p:spPr>
          <a:xfrm>
            <a:off x="592594" y="852632"/>
            <a:ext cx="3957372" cy="1477328"/>
          </a:xfrm>
          <a:prstGeom prst="rect">
            <a:avLst/>
          </a:prstGeom>
          <a:noFill/>
        </p:spPr>
        <p:txBody>
          <a:bodyPr wrap="square">
            <a:spAutoFit/>
          </a:bodyPr>
          <a:lstStyle/>
          <a:p>
            <a:r>
              <a:rPr lang="en-US" sz="45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cs typeface="Calibri" panose="020F0502020204030204" pitchFamily="34" charset="0"/>
              </a:rPr>
              <a:t>In the beginning…</a:t>
            </a:r>
          </a:p>
        </p:txBody>
      </p:sp>
      <p:pic>
        <p:nvPicPr>
          <p:cNvPr id="3" name="Picture 2" descr="Icon&#10;&#10;Description automatically generated">
            <a:extLst>
              <a:ext uri="{FF2B5EF4-FFF2-40B4-BE49-F238E27FC236}">
                <a16:creationId xmlns:a16="http://schemas.microsoft.com/office/drawing/2014/main" id="{D8381CF1-83A3-8E1E-EDEB-9C06CD44231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017710">
            <a:off x="4434662" y="977645"/>
            <a:ext cx="6151046" cy="4627746"/>
          </a:xfrm>
          <a:custGeom>
            <a:avLst/>
            <a:gdLst>
              <a:gd name="connsiteX0" fmla="*/ 0 w 6151046"/>
              <a:gd name="connsiteY0" fmla="*/ 0 h 4627746"/>
              <a:gd name="connsiteX1" fmla="*/ 560429 w 6151046"/>
              <a:gd name="connsiteY1" fmla="*/ 0 h 4627746"/>
              <a:gd name="connsiteX2" fmla="*/ 1243878 w 6151046"/>
              <a:gd name="connsiteY2" fmla="*/ 0 h 4627746"/>
              <a:gd name="connsiteX3" fmla="*/ 2050349 w 6151046"/>
              <a:gd name="connsiteY3" fmla="*/ 0 h 4627746"/>
              <a:gd name="connsiteX4" fmla="*/ 2610777 w 6151046"/>
              <a:gd name="connsiteY4" fmla="*/ 0 h 4627746"/>
              <a:gd name="connsiteX5" fmla="*/ 3355737 w 6151046"/>
              <a:gd name="connsiteY5" fmla="*/ 0 h 4627746"/>
              <a:gd name="connsiteX6" fmla="*/ 3916166 w 6151046"/>
              <a:gd name="connsiteY6" fmla="*/ 0 h 4627746"/>
              <a:gd name="connsiteX7" fmla="*/ 4599616 w 6151046"/>
              <a:gd name="connsiteY7" fmla="*/ 0 h 4627746"/>
              <a:gd name="connsiteX8" fmla="*/ 5344576 w 6151046"/>
              <a:gd name="connsiteY8" fmla="*/ 0 h 4627746"/>
              <a:gd name="connsiteX9" fmla="*/ 6151046 w 6151046"/>
              <a:gd name="connsiteY9" fmla="*/ 0 h 4627746"/>
              <a:gd name="connsiteX10" fmla="*/ 6151046 w 6151046"/>
              <a:gd name="connsiteY10" fmla="*/ 522274 h 4627746"/>
              <a:gd name="connsiteX11" fmla="*/ 6151046 w 6151046"/>
              <a:gd name="connsiteY11" fmla="*/ 1183381 h 4627746"/>
              <a:gd name="connsiteX12" fmla="*/ 6151046 w 6151046"/>
              <a:gd name="connsiteY12" fmla="*/ 1937042 h 4627746"/>
              <a:gd name="connsiteX13" fmla="*/ 6151046 w 6151046"/>
              <a:gd name="connsiteY13" fmla="*/ 2644426 h 4627746"/>
              <a:gd name="connsiteX14" fmla="*/ 6151046 w 6151046"/>
              <a:gd name="connsiteY14" fmla="*/ 3259255 h 4627746"/>
              <a:gd name="connsiteX15" fmla="*/ 6151046 w 6151046"/>
              <a:gd name="connsiteY15" fmla="*/ 3966639 h 4627746"/>
              <a:gd name="connsiteX16" fmla="*/ 6151046 w 6151046"/>
              <a:gd name="connsiteY16" fmla="*/ 4627746 h 4627746"/>
              <a:gd name="connsiteX17" fmla="*/ 5467596 w 6151046"/>
              <a:gd name="connsiteY17" fmla="*/ 4627746 h 4627746"/>
              <a:gd name="connsiteX18" fmla="*/ 4661126 w 6151046"/>
              <a:gd name="connsiteY18" fmla="*/ 4627746 h 4627746"/>
              <a:gd name="connsiteX19" fmla="*/ 3854655 w 6151046"/>
              <a:gd name="connsiteY19" fmla="*/ 4627746 h 4627746"/>
              <a:gd name="connsiteX20" fmla="*/ 3109695 w 6151046"/>
              <a:gd name="connsiteY20" fmla="*/ 4627746 h 4627746"/>
              <a:gd name="connsiteX21" fmla="*/ 2364735 w 6151046"/>
              <a:gd name="connsiteY21" fmla="*/ 4627746 h 4627746"/>
              <a:gd name="connsiteX22" fmla="*/ 1619775 w 6151046"/>
              <a:gd name="connsiteY22" fmla="*/ 4627746 h 4627746"/>
              <a:gd name="connsiteX23" fmla="*/ 1059347 w 6151046"/>
              <a:gd name="connsiteY23" fmla="*/ 4627746 h 4627746"/>
              <a:gd name="connsiteX24" fmla="*/ 0 w 6151046"/>
              <a:gd name="connsiteY24" fmla="*/ 4627746 h 4627746"/>
              <a:gd name="connsiteX25" fmla="*/ 0 w 6151046"/>
              <a:gd name="connsiteY25" fmla="*/ 3966639 h 4627746"/>
              <a:gd name="connsiteX26" fmla="*/ 0 w 6151046"/>
              <a:gd name="connsiteY26" fmla="*/ 3444365 h 4627746"/>
              <a:gd name="connsiteX27" fmla="*/ 0 w 6151046"/>
              <a:gd name="connsiteY27" fmla="*/ 2736981 h 4627746"/>
              <a:gd name="connsiteX28" fmla="*/ 0 w 6151046"/>
              <a:gd name="connsiteY28" fmla="*/ 2214707 h 4627746"/>
              <a:gd name="connsiteX29" fmla="*/ 0 w 6151046"/>
              <a:gd name="connsiteY29" fmla="*/ 1553600 h 4627746"/>
              <a:gd name="connsiteX30" fmla="*/ 0 w 6151046"/>
              <a:gd name="connsiteY30" fmla="*/ 799939 h 4627746"/>
              <a:gd name="connsiteX31" fmla="*/ 0 w 6151046"/>
              <a:gd name="connsiteY31" fmla="*/ 0 h 4627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151046" h="4627746" fill="none" extrusionOk="0">
                <a:moveTo>
                  <a:pt x="0" y="0"/>
                </a:moveTo>
                <a:cubicBezTo>
                  <a:pt x="167742" y="5311"/>
                  <a:pt x="439475" y="-2200"/>
                  <a:pt x="560429" y="0"/>
                </a:cubicBezTo>
                <a:cubicBezTo>
                  <a:pt x="681383" y="2200"/>
                  <a:pt x="942509" y="-15625"/>
                  <a:pt x="1243878" y="0"/>
                </a:cubicBezTo>
                <a:cubicBezTo>
                  <a:pt x="1545247" y="15625"/>
                  <a:pt x="1853608" y="-17636"/>
                  <a:pt x="2050349" y="0"/>
                </a:cubicBezTo>
                <a:cubicBezTo>
                  <a:pt x="2247090" y="17636"/>
                  <a:pt x="2491216" y="18404"/>
                  <a:pt x="2610777" y="0"/>
                </a:cubicBezTo>
                <a:cubicBezTo>
                  <a:pt x="2730338" y="-18404"/>
                  <a:pt x="3125366" y="-13938"/>
                  <a:pt x="3355737" y="0"/>
                </a:cubicBezTo>
                <a:cubicBezTo>
                  <a:pt x="3586108" y="13938"/>
                  <a:pt x="3720735" y="473"/>
                  <a:pt x="3916166" y="0"/>
                </a:cubicBezTo>
                <a:cubicBezTo>
                  <a:pt x="4111597" y="-473"/>
                  <a:pt x="4314933" y="-20751"/>
                  <a:pt x="4599616" y="0"/>
                </a:cubicBezTo>
                <a:cubicBezTo>
                  <a:pt x="4884299" y="20751"/>
                  <a:pt x="5109951" y="24675"/>
                  <a:pt x="5344576" y="0"/>
                </a:cubicBezTo>
                <a:cubicBezTo>
                  <a:pt x="5579201" y="-24675"/>
                  <a:pt x="5834993" y="-22800"/>
                  <a:pt x="6151046" y="0"/>
                </a:cubicBezTo>
                <a:cubicBezTo>
                  <a:pt x="6136272" y="184875"/>
                  <a:pt x="6151973" y="344227"/>
                  <a:pt x="6151046" y="522274"/>
                </a:cubicBezTo>
                <a:cubicBezTo>
                  <a:pt x="6150119" y="700321"/>
                  <a:pt x="6168227" y="899356"/>
                  <a:pt x="6151046" y="1183381"/>
                </a:cubicBezTo>
                <a:cubicBezTo>
                  <a:pt x="6133865" y="1467406"/>
                  <a:pt x="6118904" y="1680491"/>
                  <a:pt x="6151046" y="1937042"/>
                </a:cubicBezTo>
                <a:cubicBezTo>
                  <a:pt x="6183188" y="2193593"/>
                  <a:pt x="6159573" y="2470932"/>
                  <a:pt x="6151046" y="2644426"/>
                </a:cubicBezTo>
                <a:cubicBezTo>
                  <a:pt x="6142519" y="2817920"/>
                  <a:pt x="6169410" y="2970208"/>
                  <a:pt x="6151046" y="3259255"/>
                </a:cubicBezTo>
                <a:cubicBezTo>
                  <a:pt x="6132682" y="3548302"/>
                  <a:pt x="6184273" y="3794731"/>
                  <a:pt x="6151046" y="3966639"/>
                </a:cubicBezTo>
                <a:cubicBezTo>
                  <a:pt x="6117819" y="4138547"/>
                  <a:pt x="6162256" y="4356446"/>
                  <a:pt x="6151046" y="4627746"/>
                </a:cubicBezTo>
                <a:cubicBezTo>
                  <a:pt x="5891405" y="4601236"/>
                  <a:pt x="5616501" y="4631566"/>
                  <a:pt x="5467596" y="4627746"/>
                </a:cubicBezTo>
                <a:cubicBezTo>
                  <a:pt x="5318691" y="4623927"/>
                  <a:pt x="4929972" y="4592634"/>
                  <a:pt x="4661126" y="4627746"/>
                </a:cubicBezTo>
                <a:cubicBezTo>
                  <a:pt x="4392280" y="4662859"/>
                  <a:pt x="4177530" y="4664604"/>
                  <a:pt x="3854655" y="4627746"/>
                </a:cubicBezTo>
                <a:cubicBezTo>
                  <a:pt x="3531780" y="4590888"/>
                  <a:pt x="3282647" y="4616551"/>
                  <a:pt x="3109695" y="4627746"/>
                </a:cubicBezTo>
                <a:cubicBezTo>
                  <a:pt x="2936743" y="4638941"/>
                  <a:pt x="2678883" y="4598655"/>
                  <a:pt x="2364735" y="4627746"/>
                </a:cubicBezTo>
                <a:cubicBezTo>
                  <a:pt x="2050587" y="4656837"/>
                  <a:pt x="1854991" y="4653422"/>
                  <a:pt x="1619775" y="4627746"/>
                </a:cubicBezTo>
                <a:cubicBezTo>
                  <a:pt x="1384559" y="4602070"/>
                  <a:pt x="1201818" y="4601657"/>
                  <a:pt x="1059347" y="4627746"/>
                </a:cubicBezTo>
                <a:cubicBezTo>
                  <a:pt x="916876" y="4653835"/>
                  <a:pt x="314092" y="4648561"/>
                  <a:pt x="0" y="4627746"/>
                </a:cubicBezTo>
                <a:cubicBezTo>
                  <a:pt x="19491" y="4305291"/>
                  <a:pt x="31766" y="4215963"/>
                  <a:pt x="0" y="3966639"/>
                </a:cubicBezTo>
                <a:cubicBezTo>
                  <a:pt x="-31766" y="3717315"/>
                  <a:pt x="13153" y="3613724"/>
                  <a:pt x="0" y="3444365"/>
                </a:cubicBezTo>
                <a:cubicBezTo>
                  <a:pt x="-13153" y="3275006"/>
                  <a:pt x="28438" y="2880763"/>
                  <a:pt x="0" y="2736981"/>
                </a:cubicBezTo>
                <a:cubicBezTo>
                  <a:pt x="-28438" y="2593199"/>
                  <a:pt x="1346" y="2388237"/>
                  <a:pt x="0" y="2214707"/>
                </a:cubicBezTo>
                <a:cubicBezTo>
                  <a:pt x="-1346" y="2041177"/>
                  <a:pt x="3941" y="1705224"/>
                  <a:pt x="0" y="1553600"/>
                </a:cubicBezTo>
                <a:cubicBezTo>
                  <a:pt x="-3941" y="1401976"/>
                  <a:pt x="32236" y="1067032"/>
                  <a:pt x="0" y="799939"/>
                </a:cubicBezTo>
                <a:cubicBezTo>
                  <a:pt x="-32236" y="532846"/>
                  <a:pt x="-37830" y="204371"/>
                  <a:pt x="0" y="0"/>
                </a:cubicBezTo>
                <a:close/>
              </a:path>
              <a:path w="6151046" h="4627746" stroke="0" extrusionOk="0">
                <a:moveTo>
                  <a:pt x="0" y="0"/>
                </a:moveTo>
                <a:cubicBezTo>
                  <a:pt x="194518" y="-8464"/>
                  <a:pt x="425224" y="30172"/>
                  <a:pt x="621939" y="0"/>
                </a:cubicBezTo>
                <a:cubicBezTo>
                  <a:pt x="818654" y="-30172"/>
                  <a:pt x="905127" y="-7572"/>
                  <a:pt x="1120857" y="0"/>
                </a:cubicBezTo>
                <a:cubicBezTo>
                  <a:pt x="1336587" y="7572"/>
                  <a:pt x="1712503" y="-224"/>
                  <a:pt x="1927328" y="0"/>
                </a:cubicBezTo>
                <a:cubicBezTo>
                  <a:pt x="2142153" y="224"/>
                  <a:pt x="2354005" y="23559"/>
                  <a:pt x="2549267" y="0"/>
                </a:cubicBezTo>
                <a:cubicBezTo>
                  <a:pt x="2744529" y="-23559"/>
                  <a:pt x="2884057" y="-20571"/>
                  <a:pt x="3171206" y="0"/>
                </a:cubicBezTo>
                <a:cubicBezTo>
                  <a:pt x="3458355" y="20571"/>
                  <a:pt x="3680201" y="28768"/>
                  <a:pt x="3977676" y="0"/>
                </a:cubicBezTo>
                <a:cubicBezTo>
                  <a:pt x="4275151" y="-28768"/>
                  <a:pt x="4338327" y="-15747"/>
                  <a:pt x="4538105" y="0"/>
                </a:cubicBezTo>
                <a:cubicBezTo>
                  <a:pt x="4737883" y="15747"/>
                  <a:pt x="4962865" y="-21053"/>
                  <a:pt x="5344576" y="0"/>
                </a:cubicBezTo>
                <a:cubicBezTo>
                  <a:pt x="5726287" y="21053"/>
                  <a:pt x="5854702" y="33314"/>
                  <a:pt x="6151046" y="0"/>
                </a:cubicBezTo>
                <a:cubicBezTo>
                  <a:pt x="6146866" y="266804"/>
                  <a:pt x="6150883" y="347415"/>
                  <a:pt x="6151046" y="661107"/>
                </a:cubicBezTo>
                <a:cubicBezTo>
                  <a:pt x="6151209" y="974799"/>
                  <a:pt x="6119953" y="1182455"/>
                  <a:pt x="6151046" y="1322213"/>
                </a:cubicBezTo>
                <a:cubicBezTo>
                  <a:pt x="6182139" y="1461971"/>
                  <a:pt x="6177952" y="1875879"/>
                  <a:pt x="6151046" y="2029597"/>
                </a:cubicBezTo>
                <a:cubicBezTo>
                  <a:pt x="6124140" y="2183315"/>
                  <a:pt x="6158381" y="2291973"/>
                  <a:pt x="6151046" y="2551871"/>
                </a:cubicBezTo>
                <a:cubicBezTo>
                  <a:pt x="6143711" y="2811769"/>
                  <a:pt x="6178779" y="2969955"/>
                  <a:pt x="6151046" y="3212978"/>
                </a:cubicBezTo>
                <a:cubicBezTo>
                  <a:pt x="6123313" y="3456001"/>
                  <a:pt x="6175079" y="3600001"/>
                  <a:pt x="6151046" y="3874085"/>
                </a:cubicBezTo>
                <a:cubicBezTo>
                  <a:pt x="6127013" y="4148169"/>
                  <a:pt x="6136094" y="4330924"/>
                  <a:pt x="6151046" y="4627746"/>
                </a:cubicBezTo>
                <a:cubicBezTo>
                  <a:pt x="5913543" y="4660249"/>
                  <a:pt x="5575127" y="4649842"/>
                  <a:pt x="5406086" y="4627746"/>
                </a:cubicBezTo>
                <a:cubicBezTo>
                  <a:pt x="5237045" y="4605650"/>
                  <a:pt x="4943333" y="4621034"/>
                  <a:pt x="4722636" y="4627746"/>
                </a:cubicBezTo>
                <a:cubicBezTo>
                  <a:pt x="4501939" y="4634459"/>
                  <a:pt x="4427511" y="4650623"/>
                  <a:pt x="4223718" y="4627746"/>
                </a:cubicBezTo>
                <a:cubicBezTo>
                  <a:pt x="4019925" y="4604869"/>
                  <a:pt x="3841132" y="4617139"/>
                  <a:pt x="3663290" y="4627746"/>
                </a:cubicBezTo>
                <a:cubicBezTo>
                  <a:pt x="3485448" y="4638353"/>
                  <a:pt x="3207817" y="4601486"/>
                  <a:pt x="2856819" y="4627746"/>
                </a:cubicBezTo>
                <a:cubicBezTo>
                  <a:pt x="2505821" y="4654006"/>
                  <a:pt x="2317206" y="4595470"/>
                  <a:pt x="2173370" y="4627746"/>
                </a:cubicBezTo>
                <a:cubicBezTo>
                  <a:pt x="2029534" y="4660022"/>
                  <a:pt x="1765792" y="4631457"/>
                  <a:pt x="1612941" y="4627746"/>
                </a:cubicBezTo>
                <a:cubicBezTo>
                  <a:pt x="1460090" y="4624035"/>
                  <a:pt x="1188672" y="4616060"/>
                  <a:pt x="929491" y="4627746"/>
                </a:cubicBezTo>
                <a:cubicBezTo>
                  <a:pt x="670310" y="4639433"/>
                  <a:pt x="243695" y="4592929"/>
                  <a:pt x="0" y="4627746"/>
                </a:cubicBezTo>
                <a:cubicBezTo>
                  <a:pt x="14939" y="4479628"/>
                  <a:pt x="20628" y="4318141"/>
                  <a:pt x="0" y="4105472"/>
                </a:cubicBezTo>
                <a:cubicBezTo>
                  <a:pt x="-20628" y="3892803"/>
                  <a:pt x="27785" y="3616160"/>
                  <a:pt x="0" y="3398088"/>
                </a:cubicBezTo>
                <a:cubicBezTo>
                  <a:pt x="-27785" y="3180016"/>
                  <a:pt x="-13831" y="3081729"/>
                  <a:pt x="0" y="2829536"/>
                </a:cubicBezTo>
                <a:cubicBezTo>
                  <a:pt x="13831" y="2577343"/>
                  <a:pt x="9392" y="2302094"/>
                  <a:pt x="0" y="2075875"/>
                </a:cubicBezTo>
                <a:cubicBezTo>
                  <a:pt x="-9392" y="1849656"/>
                  <a:pt x="-11905" y="1656810"/>
                  <a:pt x="0" y="1461046"/>
                </a:cubicBezTo>
                <a:cubicBezTo>
                  <a:pt x="11905" y="1265282"/>
                  <a:pt x="-9018" y="1099806"/>
                  <a:pt x="0" y="938771"/>
                </a:cubicBezTo>
                <a:cubicBezTo>
                  <a:pt x="9018" y="777736"/>
                  <a:pt x="-43415" y="290286"/>
                  <a:pt x="0" y="0"/>
                </a:cubicBezTo>
                <a:close/>
              </a:path>
            </a:pathLst>
          </a:custGeom>
          <a:ln w="15875">
            <a:solidFill>
              <a:srgbClr val="9781FE"/>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E0F68B0-B673-05F3-802B-4138D8BC22AF}"/>
                  </a:ext>
                </a:extLst>
              </p14:cNvPr>
              <p14:cNvContentPartPr/>
              <p14:nvPr/>
            </p14:nvContentPartPr>
            <p14:xfrm>
              <a:off x="8289000" y="3528000"/>
              <a:ext cx="682560" cy="1162080"/>
            </p14:xfrm>
          </p:contentPart>
        </mc:Choice>
        <mc:Fallback xmlns="">
          <p:pic>
            <p:nvPicPr>
              <p:cNvPr id="2" name="Ink 1">
                <a:extLst>
                  <a:ext uri="{FF2B5EF4-FFF2-40B4-BE49-F238E27FC236}">
                    <a16:creationId xmlns:a16="http://schemas.microsoft.com/office/drawing/2014/main" id="{2E0F68B0-B673-05F3-802B-4138D8BC22AF}"/>
                  </a:ext>
                </a:extLst>
              </p:cNvPr>
              <p:cNvPicPr/>
              <p:nvPr/>
            </p:nvPicPr>
            <p:blipFill>
              <a:blip r:embed="rId5"/>
              <a:stretch>
                <a:fillRect/>
              </a:stretch>
            </p:blipFill>
            <p:spPr>
              <a:xfrm>
                <a:off x="8226000" y="3465000"/>
                <a:ext cx="808200" cy="1287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54A7D03C-63B2-C892-0A63-9295BA63CDB8}"/>
                  </a:ext>
                </a:extLst>
              </p14:cNvPr>
              <p14:cNvContentPartPr/>
              <p14:nvPr/>
            </p14:nvContentPartPr>
            <p14:xfrm>
              <a:off x="8805960" y="3283200"/>
              <a:ext cx="647640" cy="1723320"/>
            </p14:xfrm>
          </p:contentPart>
        </mc:Choice>
        <mc:Fallback xmlns="">
          <p:pic>
            <p:nvPicPr>
              <p:cNvPr id="5" name="Ink 4">
                <a:extLst>
                  <a:ext uri="{FF2B5EF4-FFF2-40B4-BE49-F238E27FC236}">
                    <a16:creationId xmlns:a16="http://schemas.microsoft.com/office/drawing/2014/main" id="{54A7D03C-63B2-C892-0A63-9295BA63CDB8}"/>
                  </a:ext>
                </a:extLst>
              </p:cNvPr>
              <p:cNvPicPr/>
              <p:nvPr/>
            </p:nvPicPr>
            <p:blipFill>
              <a:blip r:embed="rId7"/>
              <a:stretch>
                <a:fillRect/>
              </a:stretch>
            </p:blipFill>
            <p:spPr>
              <a:xfrm>
                <a:off x="8743320" y="3220200"/>
                <a:ext cx="773280" cy="1848960"/>
              </a:xfrm>
              <a:prstGeom prst="rect">
                <a:avLst/>
              </a:prstGeom>
            </p:spPr>
          </p:pic>
        </mc:Fallback>
      </mc:AlternateContent>
    </p:spTree>
    <p:extLst>
      <p:ext uri="{BB962C8B-B14F-4D97-AF65-F5344CB8AC3E}">
        <p14:creationId xmlns:p14="http://schemas.microsoft.com/office/powerpoint/2010/main" val="339690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89D4A20-A006-F2F1-A2ED-9D13184B3F27}"/>
              </a:ext>
            </a:extLst>
          </p:cNvPr>
          <p:cNvGraphicFramePr/>
          <p:nvPr>
            <p:extLst>
              <p:ext uri="{D42A27DB-BD31-4B8C-83A1-F6EECF244321}">
                <p14:modId xmlns:p14="http://schemas.microsoft.com/office/powerpoint/2010/main" val="1722032166"/>
              </p:ext>
            </p:extLst>
          </p:nvPr>
        </p:nvGraphicFramePr>
        <p:xfrm>
          <a:off x="6188148" y="616689"/>
          <a:ext cx="6387805" cy="46279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Group 10">
            <a:extLst>
              <a:ext uri="{FF2B5EF4-FFF2-40B4-BE49-F238E27FC236}">
                <a16:creationId xmlns:a16="http://schemas.microsoft.com/office/drawing/2014/main" id="{7FE15CA7-56EB-71C1-50CE-143A2F665B1F}"/>
              </a:ext>
            </a:extLst>
          </p:cNvPr>
          <p:cNvGrpSpPr/>
          <p:nvPr/>
        </p:nvGrpSpPr>
        <p:grpSpPr>
          <a:xfrm>
            <a:off x="893135" y="1613394"/>
            <a:ext cx="6230679" cy="4044707"/>
            <a:chOff x="467833" y="723014"/>
            <a:chExt cx="6230679" cy="4044707"/>
          </a:xfrm>
        </p:grpSpPr>
        <p:sp>
          <p:nvSpPr>
            <p:cNvPr id="6" name="Freeform: Shape 5">
              <a:extLst>
                <a:ext uri="{FF2B5EF4-FFF2-40B4-BE49-F238E27FC236}">
                  <a16:creationId xmlns:a16="http://schemas.microsoft.com/office/drawing/2014/main" id="{4560CFA1-BEAC-7345-DFC8-44C40A594A6B}"/>
                </a:ext>
              </a:extLst>
            </p:cNvPr>
            <p:cNvSpPr/>
            <p:nvPr/>
          </p:nvSpPr>
          <p:spPr>
            <a:xfrm>
              <a:off x="467833" y="893135"/>
              <a:ext cx="6028660" cy="3874586"/>
            </a:xfrm>
            <a:custGeom>
              <a:avLst/>
              <a:gdLst>
                <a:gd name="connsiteX0" fmla="*/ 0 w 6028660"/>
                <a:gd name="connsiteY0" fmla="*/ 3859618 h 3874586"/>
                <a:gd name="connsiteX1" fmla="*/ 595423 w 6028660"/>
                <a:gd name="connsiteY1" fmla="*/ 3732028 h 3874586"/>
                <a:gd name="connsiteX2" fmla="*/ 1414130 w 6028660"/>
                <a:gd name="connsiteY2" fmla="*/ 2828260 h 3874586"/>
                <a:gd name="connsiteX3" fmla="*/ 1956390 w 6028660"/>
                <a:gd name="connsiteY3" fmla="*/ 2562446 h 3874586"/>
                <a:gd name="connsiteX4" fmla="*/ 2392325 w 6028660"/>
                <a:gd name="connsiteY4" fmla="*/ 2732567 h 3874586"/>
                <a:gd name="connsiteX5" fmla="*/ 2434855 w 6028660"/>
                <a:gd name="connsiteY5" fmla="*/ 2732567 h 3874586"/>
                <a:gd name="connsiteX6" fmla="*/ 3115339 w 6028660"/>
                <a:gd name="connsiteY6" fmla="*/ 2509284 h 3874586"/>
                <a:gd name="connsiteX7" fmla="*/ 3753293 w 6028660"/>
                <a:gd name="connsiteY7" fmla="*/ 1499191 h 3874586"/>
                <a:gd name="connsiteX8" fmla="*/ 4136065 w 6028660"/>
                <a:gd name="connsiteY8" fmla="*/ 1275907 h 3874586"/>
                <a:gd name="connsiteX9" fmla="*/ 4667693 w 6028660"/>
                <a:gd name="connsiteY9" fmla="*/ 1350335 h 3874586"/>
                <a:gd name="connsiteX10" fmla="*/ 5082362 w 6028660"/>
                <a:gd name="connsiteY10" fmla="*/ 1137684 h 3874586"/>
                <a:gd name="connsiteX11" fmla="*/ 6028660 w 6028660"/>
                <a:gd name="connsiteY11" fmla="*/ 0 h 387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28660" h="3874586">
                  <a:moveTo>
                    <a:pt x="0" y="3859618"/>
                  </a:moveTo>
                  <a:cubicBezTo>
                    <a:pt x="179867" y="3881769"/>
                    <a:pt x="359735" y="3903921"/>
                    <a:pt x="595423" y="3732028"/>
                  </a:cubicBezTo>
                  <a:cubicBezTo>
                    <a:pt x="831111" y="3560135"/>
                    <a:pt x="1187302" y="3023190"/>
                    <a:pt x="1414130" y="2828260"/>
                  </a:cubicBezTo>
                  <a:cubicBezTo>
                    <a:pt x="1640958" y="2633330"/>
                    <a:pt x="1793358" y="2578395"/>
                    <a:pt x="1956390" y="2562446"/>
                  </a:cubicBezTo>
                  <a:cubicBezTo>
                    <a:pt x="2119423" y="2546497"/>
                    <a:pt x="2312581" y="2704213"/>
                    <a:pt x="2392325" y="2732567"/>
                  </a:cubicBezTo>
                  <a:cubicBezTo>
                    <a:pt x="2472069" y="2760920"/>
                    <a:pt x="2314353" y="2769781"/>
                    <a:pt x="2434855" y="2732567"/>
                  </a:cubicBezTo>
                  <a:cubicBezTo>
                    <a:pt x="2555357" y="2695353"/>
                    <a:pt x="2895600" y="2714846"/>
                    <a:pt x="3115339" y="2509284"/>
                  </a:cubicBezTo>
                  <a:cubicBezTo>
                    <a:pt x="3335078" y="2303722"/>
                    <a:pt x="3583172" y="1704754"/>
                    <a:pt x="3753293" y="1499191"/>
                  </a:cubicBezTo>
                  <a:cubicBezTo>
                    <a:pt x="3923414" y="1293628"/>
                    <a:pt x="3983665" y="1300716"/>
                    <a:pt x="4136065" y="1275907"/>
                  </a:cubicBezTo>
                  <a:cubicBezTo>
                    <a:pt x="4288465" y="1251098"/>
                    <a:pt x="4509977" y="1373372"/>
                    <a:pt x="4667693" y="1350335"/>
                  </a:cubicBezTo>
                  <a:cubicBezTo>
                    <a:pt x="4825409" y="1327298"/>
                    <a:pt x="4855534" y="1362740"/>
                    <a:pt x="5082362" y="1137684"/>
                  </a:cubicBezTo>
                  <a:cubicBezTo>
                    <a:pt x="5309190" y="912628"/>
                    <a:pt x="5658293" y="233916"/>
                    <a:pt x="6028660" y="0"/>
                  </a:cubicBezTo>
                </a:path>
              </a:pathLst>
            </a:custGeom>
            <a:noFill/>
            <a:ln w="635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A9488E6B-6BE1-1A04-3FA9-F02EF0D13457}"/>
                </a:ext>
              </a:extLst>
            </p:cNvPr>
            <p:cNvSpPr/>
            <p:nvPr/>
          </p:nvSpPr>
          <p:spPr>
            <a:xfrm rot="2283571">
              <a:off x="6358270" y="723014"/>
              <a:ext cx="340242" cy="255181"/>
            </a:xfrm>
            <a:prstGeom prst="triangle">
              <a:avLst/>
            </a:prstGeom>
            <a:solidFill>
              <a:srgbClr val="4072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3BF081F2-97C1-4D75-2656-A1DA1BB9543E}"/>
              </a:ext>
            </a:extLst>
          </p:cNvPr>
          <p:cNvSpPr txBox="1"/>
          <p:nvPr/>
        </p:nvSpPr>
        <p:spPr>
          <a:xfrm>
            <a:off x="1015387" y="545938"/>
            <a:ext cx="6028660" cy="1446550"/>
          </a:xfrm>
          <a:prstGeom prst="rect">
            <a:avLst/>
          </a:prstGeom>
          <a:noFill/>
        </p:spPr>
        <p:txBody>
          <a:bodyPr wrap="square" rtlCol="0">
            <a:spAutoFit/>
          </a:bodyPr>
          <a:lstStyle/>
          <a:p>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t>Learning is a process!</a:t>
            </a:r>
          </a:p>
        </p:txBody>
      </p:sp>
    </p:spTree>
    <p:extLst>
      <p:ext uri="{BB962C8B-B14F-4D97-AF65-F5344CB8AC3E}">
        <p14:creationId xmlns:p14="http://schemas.microsoft.com/office/powerpoint/2010/main" val="462442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D8DD10-4B2D-733E-29FE-962C3864CCA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601332" y="572155"/>
            <a:ext cx="4822082" cy="4862946"/>
          </a:xfrm>
          <a:prstGeom prst="rect">
            <a:avLst/>
          </a:prstGeom>
        </p:spPr>
      </p:pic>
    </p:spTree>
    <p:extLst>
      <p:ext uri="{BB962C8B-B14F-4D97-AF65-F5344CB8AC3E}">
        <p14:creationId xmlns:p14="http://schemas.microsoft.com/office/powerpoint/2010/main" val="3937745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7CAD5-F9C2-907C-78B3-2BED29AF8145}"/>
              </a:ext>
            </a:extLst>
          </p:cNvPr>
          <p:cNvSpPr>
            <a:spLocks noGrp="1"/>
          </p:cNvSpPr>
          <p:nvPr>
            <p:ph type="title"/>
          </p:nvPr>
        </p:nvSpPr>
        <p:spPr>
          <a:xfrm>
            <a:off x="838200" y="365126"/>
            <a:ext cx="10515600" cy="906721"/>
          </a:xfrm>
        </p:spPr>
        <p:txBody>
          <a:bodyPr/>
          <a:lstStyle/>
          <a:p>
            <a:r>
              <a:rPr lang="en-US" sz="1800" kern="1800" cap="all" dirty="0">
                <a:solidFill>
                  <a:schemeClr val="tx1"/>
                </a:solidFill>
                <a:effectLst/>
                <a:latin typeface="Merriweather" panose="00000500000000000000" pitchFamily="2" charset="0"/>
                <a:ea typeface="Times New Roman" panose="02020603050405020304" pitchFamily="18" charset="0"/>
                <a:cs typeface="Times New Roman" panose="02020603050405020304" pitchFamily="18" charset="0"/>
              </a:rPr>
              <a:t>U.S. DEPARTMENT OF LABOR ANNOUNCES AVAILABILITY OF $20 MILLION IN </a:t>
            </a:r>
            <a:r>
              <a:rPr lang="en-US" sz="1800" kern="1800" cap="all" dirty="0">
                <a:solidFill>
                  <a:schemeClr val="bg1"/>
                </a:solidFill>
                <a:effectLst/>
                <a:highlight>
                  <a:srgbClr val="FFFF00"/>
                </a:highlight>
                <a:latin typeface="Merriweather" panose="00000500000000000000" pitchFamily="2" charset="0"/>
                <a:ea typeface="Times New Roman" panose="02020603050405020304" pitchFamily="18" charset="0"/>
                <a:cs typeface="Times New Roman" panose="02020603050405020304" pitchFamily="18" charset="0"/>
              </a:rPr>
              <a:t>GRANT</a:t>
            </a:r>
            <a:r>
              <a:rPr lang="en-US" sz="1800" kern="1800" cap="all" dirty="0">
                <a:solidFill>
                  <a:schemeClr val="tx1"/>
                </a:solidFill>
                <a:effectLst/>
                <a:latin typeface="Merriweather" panose="00000500000000000000" pitchFamily="2" charset="0"/>
                <a:ea typeface="Times New Roman" panose="02020603050405020304" pitchFamily="18" charset="0"/>
                <a:cs typeface="Times New Roman" panose="02020603050405020304" pitchFamily="18" charset="0"/>
              </a:rPr>
              <a:t>S TO </a:t>
            </a:r>
            <a:r>
              <a:rPr lang="en-US" sz="1800" kern="1800" cap="all" dirty="0">
                <a:solidFill>
                  <a:schemeClr val="bg1"/>
                </a:solidFill>
                <a:effectLst/>
                <a:highlight>
                  <a:srgbClr val="FFFF00"/>
                </a:highlight>
                <a:latin typeface="Merriweather" panose="00000500000000000000" pitchFamily="2" charset="0"/>
                <a:ea typeface="Times New Roman" panose="02020603050405020304" pitchFamily="18" charset="0"/>
                <a:cs typeface="Times New Roman" panose="02020603050405020304" pitchFamily="18" charset="0"/>
              </a:rPr>
              <a:t>HELP</a:t>
            </a:r>
            <a:r>
              <a:rPr lang="en-US" sz="1800" kern="1800" cap="all" dirty="0">
                <a:solidFill>
                  <a:schemeClr val="bg1"/>
                </a:solidFill>
                <a:effectLst/>
                <a:latin typeface="Merriweather" panose="00000500000000000000" pitchFamily="2" charset="0"/>
                <a:ea typeface="Times New Roman" panose="02020603050405020304" pitchFamily="18" charset="0"/>
                <a:cs typeface="Times New Roman" panose="02020603050405020304" pitchFamily="18" charset="0"/>
              </a:rPr>
              <a:t> </a:t>
            </a:r>
            <a:r>
              <a:rPr lang="en-US" sz="1800" kern="1800" cap="all" dirty="0">
                <a:solidFill>
                  <a:schemeClr val="bg1"/>
                </a:solidFill>
                <a:effectLst/>
                <a:highlight>
                  <a:srgbClr val="FFFF00"/>
                </a:highlight>
                <a:latin typeface="Merriweather" panose="00000500000000000000" pitchFamily="2" charset="0"/>
                <a:ea typeface="Times New Roman" panose="02020603050405020304" pitchFamily="18" charset="0"/>
                <a:cs typeface="Times New Roman" panose="02020603050405020304" pitchFamily="18" charset="0"/>
              </a:rPr>
              <a:t>INJURED OR ILL AMERICANS REMAIN IN LABOR FORCE</a:t>
            </a:r>
            <a:endParaRPr lang="en-US" dirty="0">
              <a:solidFill>
                <a:schemeClr val="bg1"/>
              </a:solidFill>
            </a:endParaRPr>
          </a:p>
        </p:txBody>
      </p:sp>
      <p:sp>
        <p:nvSpPr>
          <p:cNvPr id="4" name="Text Placeholder 3">
            <a:extLst>
              <a:ext uri="{FF2B5EF4-FFF2-40B4-BE49-F238E27FC236}">
                <a16:creationId xmlns:a16="http://schemas.microsoft.com/office/drawing/2014/main" id="{93115B1A-B63F-5AD3-7B57-A3B31CC8D815}"/>
              </a:ext>
            </a:extLst>
          </p:cNvPr>
          <p:cNvSpPr>
            <a:spLocks noGrp="1"/>
          </p:cNvSpPr>
          <p:nvPr>
            <p:ph type="body" idx="2"/>
          </p:nvPr>
        </p:nvSpPr>
        <p:spPr>
          <a:xfrm>
            <a:off x="931025" y="1401675"/>
            <a:ext cx="10422775" cy="4351338"/>
          </a:xfrm>
        </p:spPr>
        <p:txBody>
          <a:bodyPr>
            <a:normAutofit fontScale="92500" lnSpcReduction="20000"/>
          </a:bodyPr>
          <a:lstStyle/>
          <a:p>
            <a:pPr marL="0" marR="0">
              <a:lnSpc>
                <a:spcPct val="107000"/>
              </a:lnSpc>
              <a:spcBef>
                <a:spcPts val="0"/>
              </a:spcBef>
              <a:spcAft>
                <a:spcPts val="0"/>
              </a:spcAft>
            </a:pPr>
            <a:r>
              <a:rPr lang="en-US" sz="1800" b="1"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WASHINGTON, DC </a:t>
            </a:r>
            <a:r>
              <a:rPr lang="en-US" sz="18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 The U.S. Department of Labor today announced the availability of $20 million in grants to help Americans who are injured or ill remain in or return to the workforce. The grants are intended to identify new, replicable strategies to </a:t>
            </a:r>
            <a:r>
              <a:rPr lang="en-US" sz="1800" dirty="0">
                <a:solidFill>
                  <a:schemeClr val="bg1"/>
                </a:solidFill>
                <a:effectLst/>
                <a:highlight>
                  <a:srgbClr val="FFFF00"/>
                </a:highlight>
                <a:latin typeface="Source Sans Pro" panose="020B0503030403020204" pitchFamily="34" charset="0"/>
                <a:ea typeface="Times New Roman" panose="02020603050405020304" pitchFamily="18" charset="0"/>
                <a:cs typeface="Times New Roman" panose="02020603050405020304" pitchFamily="18" charset="0"/>
              </a:rPr>
              <a:t>help individuals with a work-related disability stay on the job.</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dirty="0">
                <a:solidFill>
                  <a:schemeClr val="bg1"/>
                </a:solidFill>
                <a:effectLst/>
                <a:latin typeface="Source Sans Pro" panose="020B0503030403020204" pitchFamily="34" charset="0"/>
                <a:ea typeface="Times New Roman" panose="02020603050405020304" pitchFamily="18" charset="0"/>
                <a:cs typeface="Times New Roman" panose="02020603050405020304" pitchFamily="18" charset="0"/>
              </a:rPr>
              <a:t> </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“America’s workforce is strengthened by the participation of all Americans. After an injury or illness, it is critical for workers to have the ability to return to the labor force as quickly as possible,” said U.S. Secretary of Labor Alexander Acosta. “These grants will help develop innovative strategies that </a:t>
            </a:r>
            <a:r>
              <a:rPr lang="en-US" sz="1800" dirty="0">
                <a:solidFill>
                  <a:schemeClr val="bg1"/>
                </a:solidFill>
                <a:effectLst/>
                <a:highlight>
                  <a:srgbClr val="FFFF00"/>
                </a:highlight>
                <a:latin typeface="Source Sans Pro" panose="020B0503030403020204" pitchFamily="34" charset="0"/>
                <a:ea typeface="Times New Roman" panose="02020603050405020304" pitchFamily="18" charset="0"/>
                <a:cs typeface="Times New Roman" panose="02020603050405020304" pitchFamily="18" charset="0"/>
              </a:rPr>
              <a:t>enable injured or ill Americans to return to work so they can support themselves and provide for their families.”</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The grants represent the first phase of funding for Retaining Employment and Talent After Injury/Illness Network (RETAIN) Demonstration Projects, which will be administered by the </a:t>
            </a:r>
            <a:r>
              <a:rPr lang="en-US" sz="1800" dirty="0">
                <a:solidFill>
                  <a:schemeClr val="bg1"/>
                </a:solidFill>
                <a:effectLst/>
                <a:highlight>
                  <a:srgbClr val="FFFF00"/>
                </a:highlight>
                <a:latin typeface="Source Sans Pro" panose="020B0503030403020204" pitchFamily="34" charset="0"/>
                <a:ea typeface="Times New Roman" panose="02020603050405020304" pitchFamily="18" charset="0"/>
                <a:cs typeface="Times New Roman" panose="02020603050405020304" pitchFamily="18" charset="0"/>
              </a:rPr>
              <a:t>Department’s Office of Disability Employment Policy (ODEP</a:t>
            </a:r>
            <a:r>
              <a:rPr lang="en-US" sz="1800" dirty="0">
                <a:solidFill>
                  <a:schemeClr val="tx1"/>
                </a:solidFill>
                <a:effectLst/>
                <a:highlight>
                  <a:srgbClr val="FFFF00"/>
                </a:highlight>
                <a:latin typeface="Source Sans Pro" panose="020B0503030403020204" pitchFamily="34" charset="0"/>
                <a:ea typeface="Times New Roman" panose="02020603050405020304" pitchFamily="18" charset="0"/>
                <a:cs typeface="Times New Roman" panose="02020603050405020304" pitchFamily="18" charset="0"/>
              </a:rPr>
              <a:t>)</a:t>
            </a:r>
            <a:r>
              <a:rPr lang="en-US" sz="18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 in partnership with the Department’s Employment and Training Administration and the Social Security Administration (SSA).</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Successful applicants will propose </a:t>
            </a:r>
            <a:r>
              <a:rPr lang="en-US" sz="1800" dirty="0">
                <a:solidFill>
                  <a:schemeClr val="bg1"/>
                </a:solidFill>
                <a:effectLst/>
                <a:highlight>
                  <a:srgbClr val="FFFF00"/>
                </a:highlight>
                <a:latin typeface="Source Sans Pro" panose="020B0503030403020204" pitchFamily="34" charset="0"/>
                <a:ea typeface="Times New Roman" panose="02020603050405020304" pitchFamily="18" charset="0"/>
                <a:cs typeface="Times New Roman" panose="02020603050405020304" pitchFamily="18" charset="0"/>
              </a:rPr>
              <a:t>coordinated employment and health services through an </a:t>
            </a:r>
            <a:r>
              <a:rPr lang="en-US" sz="1800" b="1" dirty="0">
                <a:solidFill>
                  <a:schemeClr val="bg1"/>
                </a:solidFill>
                <a:effectLst/>
                <a:highlight>
                  <a:srgbClr val="FFFF00"/>
                </a:highlight>
                <a:latin typeface="Source Sans Pro" panose="020B0503030403020204" pitchFamily="34" charset="0"/>
                <a:ea typeface="Times New Roman" panose="02020603050405020304" pitchFamily="18" charset="0"/>
                <a:cs typeface="Times New Roman" panose="02020603050405020304" pitchFamily="18" charset="0"/>
              </a:rPr>
              <a:t>integrated network of partners</a:t>
            </a:r>
            <a:r>
              <a:rPr lang="en-US" sz="1800" dirty="0">
                <a:solidFill>
                  <a:schemeClr val="bg1"/>
                </a:solidFill>
                <a:effectLst/>
                <a:highlight>
                  <a:srgbClr val="FFFF00"/>
                </a:highlight>
                <a:latin typeface="Source Sans Pro" panose="020B0503030403020204" pitchFamily="34" charset="0"/>
                <a:ea typeface="Times New Roman" panose="02020603050405020304" pitchFamily="18" charset="0"/>
                <a:cs typeface="Times New Roman" panose="02020603050405020304" pitchFamily="18" charset="0"/>
              </a:rPr>
              <a:t>, including state and/or local workforce development agencies; health-care systems</a:t>
            </a:r>
            <a:r>
              <a:rPr lang="en-US" sz="1800" dirty="0">
                <a:solidFill>
                  <a:schemeClr val="bg1"/>
                </a:solidFill>
                <a:effectLst/>
                <a:latin typeface="Source Sans Pro" panose="020B0503030403020204" pitchFamily="34" charset="0"/>
                <a:ea typeface="Times New Roman" panose="02020603050405020304" pitchFamily="18" charset="0"/>
                <a:cs typeface="Times New Roman" panose="02020603050405020304" pitchFamily="18" charset="0"/>
              </a:rPr>
              <a:t> </a:t>
            </a:r>
            <a:r>
              <a:rPr lang="en-US" sz="18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rPr>
              <a:t>and/or provider networks; and other strategic partners, such as employers or insurers.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8664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19C9DC-2DAB-B4CF-1B93-C84628C2290C}"/>
              </a:ext>
            </a:extLst>
          </p:cNvPr>
          <p:cNvPicPr>
            <a:picLocks noChangeAspect="1"/>
          </p:cNvPicPr>
          <p:nvPr/>
        </p:nvPicPr>
        <p:blipFill rotWithShape="1">
          <a:blip r:embed="rId2"/>
          <a:srcRect l="1176" t="2187" r="2080" b="2458"/>
          <a:stretch/>
        </p:blipFill>
        <p:spPr>
          <a:xfrm>
            <a:off x="327995" y="129207"/>
            <a:ext cx="5724932" cy="5595731"/>
          </a:xfrm>
          <a:prstGeom prst="rect">
            <a:avLst/>
          </a:prstGeom>
          <a:ln>
            <a:noFill/>
          </a:ln>
          <a:effectLst>
            <a:softEdge rad="112500"/>
          </a:effectLst>
        </p:spPr>
      </p:pic>
      <p:sp>
        <p:nvSpPr>
          <p:cNvPr id="6" name="TextBox 5">
            <a:extLst>
              <a:ext uri="{FF2B5EF4-FFF2-40B4-BE49-F238E27FC236}">
                <a16:creationId xmlns:a16="http://schemas.microsoft.com/office/drawing/2014/main" id="{CD166DE8-402F-044D-62FA-E8C916C6FC4B}"/>
              </a:ext>
            </a:extLst>
          </p:cNvPr>
          <p:cNvSpPr txBox="1"/>
          <p:nvPr/>
        </p:nvSpPr>
        <p:spPr>
          <a:xfrm>
            <a:off x="6115885" y="4967655"/>
            <a:ext cx="5914499" cy="400110"/>
          </a:xfrm>
          <a:prstGeom prst="rect">
            <a:avLst/>
          </a:prstGeom>
          <a:noFill/>
        </p:spPr>
        <p:txBody>
          <a:bodyPr wrap="square" rtlCol="0">
            <a:spAutoFit/>
          </a:bodyPr>
          <a:lstStyle/>
          <a:p>
            <a:pPr algn="ctr"/>
            <a:r>
              <a:rPr lang="en-US" sz="2000" b="1" dirty="0">
                <a:ln>
                  <a:solidFill>
                    <a:srgbClr val="42BEAF"/>
                  </a:solidFill>
                </a:ln>
              </a:rPr>
              <a:t>Implementation of Provider Exception Rule</a:t>
            </a:r>
          </a:p>
        </p:txBody>
      </p:sp>
      <p:sp>
        <p:nvSpPr>
          <p:cNvPr id="4" name="TextBox 3">
            <a:extLst>
              <a:ext uri="{FF2B5EF4-FFF2-40B4-BE49-F238E27FC236}">
                <a16:creationId xmlns:a16="http://schemas.microsoft.com/office/drawing/2014/main" id="{450F8601-4BB8-5D8E-0A2B-40AF86694495}"/>
              </a:ext>
            </a:extLst>
          </p:cNvPr>
          <p:cNvSpPr txBox="1"/>
          <p:nvPr/>
        </p:nvSpPr>
        <p:spPr>
          <a:xfrm>
            <a:off x="6426500" y="167880"/>
            <a:ext cx="5116921" cy="492443"/>
          </a:xfrm>
          <a:prstGeom prst="rect">
            <a:avLst/>
          </a:prstGeom>
          <a:noFill/>
        </p:spPr>
        <p:txBody>
          <a:bodyPr wrap="square">
            <a:spAutoFit/>
          </a:bodyPr>
          <a:lstStyle/>
          <a:p>
            <a:pPr algn="ctr"/>
            <a:r>
              <a:rPr lang="en-US" sz="2600" b="1" u="sng" dirty="0">
                <a:ln>
                  <a:solidFill>
                    <a:srgbClr val="42BEAF"/>
                  </a:solidFill>
                </a:ln>
              </a:rPr>
              <a:t>Milestones </a:t>
            </a:r>
          </a:p>
        </p:txBody>
      </p:sp>
      <p:sp>
        <p:nvSpPr>
          <p:cNvPr id="8" name="TextBox 7">
            <a:extLst>
              <a:ext uri="{FF2B5EF4-FFF2-40B4-BE49-F238E27FC236}">
                <a16:creationId xmlns:a16="http://schemas.microsoft.com/office/drawing/2014/main" id="{A323BA8E-62C1-DDE5-06B3-B17E0B56C1A4}"/>
              </a:ext>
            </a:extLst>
          </p:cNvPr>
          <p:cNvSpPr txBox="1"/>
          <p:nvPr/>
        </p:nvSpPr>
        <p:spPr>
          <a:xfrm>
            <a:off x="6460425" y="754586"/>
            <a:ext cx="6102626" cy="400110"/>
          </a:xfrm>
          <a:prstGeom prst="rect">
            <a:avLst/>
          </a:prstGeom>
          <a:noFill/>
        </p:spPr>
        <p:txBody>
          <a:bodyPr wrap="square">
            <a:spAutoFit/>
          </a:bodyPr>
          <a:lstStyle/>
          <a:p>
            <a:r>
              <a:rPr lang="en-US" sz="2000" b="1" dirty="0">
                <a:ln>
                  <a:solidFill>
                    <a:srgbClr val="42BEAF"/>
                  </a:solidFill>
                </a:ln>
              </a:rPr>
              <a:t>Phase 1-Planning &amp; Pilot Implementation</a:t>
            </a:r>
          </a:p>
        </p:txBody>
      </p:sp>
      <p:sp>
        <p:nvSpPr>
          <p:cNvPr id="10" name="TextBox 9">
            <a:extLst>
              <a:ext uri="{FF2B5EF4-FFF2-40B4-BE49-F238E27FC236}">
                <a16:creationId xmlns:a16="http://schemas.microsoft.com/office/drawing/2014/main" id="{E4ACE9E5-8D3F-6235-C0BF-6194C0BB6026}"/>
              </a:ext>
            </a:extLst>
          </p:cNvPr>
          <p:cNvSpPr txBox="1"/>
          <p:nvPr/>
        </p:nvSpPr>
        <p:spPr>
          <a:xfrm>
            <a:off x="6092679" y="1181968"/>
            <a:ext cx="6102626" cy="400110"/>
          </a:xfrm>
          <a:prstGeom prst="rect">
            <a:avLst/>
          </a:prstGeom>
          <a:noFill/>
        </p:spPr>
        <p:txBody>
          <a:bodyPr wrap="square">
            <a:spAutoFit/>
          </a:bodyPr>
          <a:lstStyle/>
          <a:p>
            <a:r>
              <a:rPr lang="en-US" sz="2000" b="1" dirty="0">
                <a:ln>
                  <a:solidFill>
                    <a:srgbClr val="42BEAF"/>
                  </a:solidFill>
                </a:ln>
              </a:rPr>
              <a:t>Phase 2-Statewide Expansion &amp; Implementation</a:t>
            </a:r>
          </a:p>
        </p:txBody>
      </p:sp>
      <p:sp>
        <p:nvSpPr>
          <p:cNvPr id="12" name="TextBox 11">
            <a:extLst>
              <a:ext uri="{FF2B5EF4-FFF2-40B4-BE49-F238E27FC236}">
                <a16:creationId xmlns:a16="http://schemas.microsoft.com/office/drawing/2014/main" id="{01BA03F5-FDFE-CA07-ABAD-CAD3349FE865}"/>
              </a:ext>
            </a:extLst>
          </p:cNvPr>
          <p:cNvSpPr txBox="1"/>
          <p:nvPr/>
        </p:nvSpPr>
        <p:spPr>
          <a:xfrm>
            <a:off x="4472615" y="1639813"/>
            <a:ext cx="9052695" cy="707886"/>
          </a:xfrm>
          <a:prstGeom prst="rect">
            <a:avLst/>
          </a:prstGeom>
          <a:noFill/>
        </p:spPr>
        <p:txBody>
          <a:bodyPr wrap="square">
            <a:spAutoFit/>
          </a:bodyPr>
          <a:lstStyle/>
          <a:p>
            <a:pPr algn="ctr"/>
            <a:r>
              <a:rPr lang="en-US" sz="2000" b="1" dirty="0">
                <a:ln>
                  <a:solidFill>
                    <a:srgbClr val="42BEAF"/>
                  </a:solidFill>
                </a:ln>
              </a:rPr>
              <a:t>Medical &amp; Workforce System Partnerships</a:t>
            </a:r>
          </a:p>
          <a:p>
            <a:pPr algn="ctr"/>
            <a:r>
              <a:rPr lang="en-US" sz="2000" b="1" dirty="0">
                <a:ln>
                  <a:solidFill>
                    <a:srgbClr val="42BEAF"/>
                  </a:solidFill>
                </a:ln>
              </a:rPr>
              <a:t>Developed Statewide</a:t>
            </a:r>
          </a:p>
        </p:txBody>
      </p:sp>
      <p:sp>
        <p:nvSpPr>
          <p:cNvPr id="14" name="TextBox 13">
            <a:extLst>
              <a:ext uri="{FF2B5EF4-FFF2-40B4-BE49-F238E27FC236}">
                <a16:creationId xmlns:a16="http://schemas.microsoft.com/office/drawing/2014/main" id="{1E7AC2CE-CE00-D84F-5C3B-A409CBCD9182}"/>
              </a:ext>
            </a:extLst>
          </p:cNvPr>
          <p:cNvSpPr txBox="1"/>
          <p:nvPr/>
        </p:nvSpPr>
        <p:spPr>
          <a:xfrm>
            <a:off x="5595721" y="2404468"/>
            <a:ext cx="6778481" cy="400110"/>
          </a:xfrm>
          <a:prstGeom prst="rect">
            <a:avLst/>
          </a:prstGeom>
          <a:noFill/>
        </p:spPr>
        <p:txBody>
          <a:bodyPr wrap="square">
            <a:spAutoFit/>
          </a:bodyPr>
          <a:lstStyle/>
          <a:p>
            <a:pPr algn="ctr"/>
            <a:r>
              <a:rPr lang="en-US" sz="2000" b="1" dirty="0">
                <a:ln>
                  <a:solidFill>
                    <a:srgbClr val="42BEAF"/>
                  </a:solidFill>
                </a:ln>
              </a:rPr>
              <a:t>REDCap Implementation</a:t>
            </a:r>
          </a:p>
        </p:txBody>
      </p:sp>
      <p:sp>
        <p:nvSpPr>
          <p:cNvPr id="16" name="TextBox 15">
            <a:extLst>
              <a:ext uri="{FF2B5EF4-FFF2-40B4-BE49-F238E27FC236}">
                <a16:creationId xmlns:a16="http://schemas.microsoft.com/office/drawing/2014/main" id="{FD1F1685-65FE-6C74-CA95-D9131BC8A56E}"/>
              </a:ext>
            </a:extLst>
          </p:cNvPr>
          <p:cNvSpPr txBox="1"/>
          <p:nvPr/>
        </p:nvSpPr>
        <p:spPr>
          <a:xfrm>
            <a:off x="5486397" y="2951124"/>
            <a:ext cx="6778481" cy="400110"/>
          </a:xfrm>
          <a:prstGeom prst="rect">
            <a:avLst/>
          </a:prstGeom>
          <a:noFill/>
        </p:spPr>
        <p:txBody>
          <a:bodyPr wrap="square">
            <a:spAutoFit/>
          </a:bodyPr>
          <a:lstStyle/>
          <a:p>
            <a:pPr algn="ctr"/>
            <a:r>
              <a:rPr lang="en-US" sz="2000" b="1" dirty="0">
                <a:ln>
                  <a:solidFill>
                    <a:srgbClr val="42BEAF"/>
                  </a:solidFill>
                </a:ln>
              </a:rPr>
              <a:t>Use of EMR Data</a:t>
            </a:r>
          </a:p>
        </p:txBody>
      </p:sp>
      <p:sp>
        <p:nvSpPr>
          <p:cNvPr id="18" name="TextBox 17">
            <a:extLst>
              <a:ext uri="{FF2B5EF4-FFF2-40B4-BE49-F238E27FC236}">
                <a16:creationId xmlns:a16="http://schemas.microsoft.com/office/drawing/2014/main" id="{A2615A85-4009-A4C9-68E7-C0A502666E10}"/>
              </a:ext>
            </a:extLst>
          </p:cNvPr>
          <p:cNvSpPr txBox="1"/>
          <p:nvPr/>
        </p:nvSpPr>
        <p:spPr>
          <a:xfrm>
            <a:off x="5617503" y="3585319"/>
            <a:ext cx="6778481" cy="400110"/>
          </a:xfrm>
          <a:prstGeom prst="rect">
            <a:avLst/>
          </a:prstGeom>
          <a:noFill/>
        </p:spPr>
        <p:txBody>
          <a:bodyPr wrap="square">
            <a:spAutoFit/>
          </a:bodyPr>
          <a:lstStyle/>
          <a:p>
            <a:pPr algn="ctr"/>
            <a:r>
              <a:rPr lang="en-US" sz="2000" b="1" dirty="0">
                <a:ln>
                  <a:solidFill>
                    <a:srgbClr val="42BEAF"/>
                  </a:solidFill>
                </a:ln>
              </a:rPr>
              <a:t>Targeted Statewide Outreach</a:t>
            </a:r>
          </a:p>
        </p:txBody>
      </p:sp>
      <p:sp>
        <p:nvSpPr>
          <p:cNvPr id="20" name="TextBox 19">
            <a:extLst>
              <a:ext uri="{FF2B5EF4-FFF2-40B4-BE49-F238E27FC236}">
                <a16:creationId xmlns:a16="http://schemas.microsoft.com/office/drawing/2014/main" id="{2B0CC49C-B7A6-979D-E1BA-CF769C066640}"/>
              </a:ext>
            </a:extLst>
          </p:cNvPr>
          <p:cNvSpPr txBox="1"/>
          <p:nvPr/>
        </p:nvSpPr>
        <p:spPr>
          <a:xfrm>
            <a:off x="5705059" y="4292912"/>
            <a:ext cx="6778481" cy="400110"/>
          </a:xfrm>
          <a:prstGeom prst="rect">
            <a:avLst/>
          </a:prstGeom>
          <a:noFill/>
        </p:spPr>
        <p:txBody>
          <a:bodyPr wrap="square">
            <a:spAutoFit/>
          </a:bodyPr>
          <a:lstStyle/>
          <a:p>
            <a:pPr algn="ctr"/>
            <a:r>
              <a:rPr lang="en-US" sz="2000" b="1" dirty="0">
                <a:ln>
                  <a:solidFill>
                    <a:srgbClr val="42BEAF"/>
                  </a:solidFill>
                </a:ln>
              </a:rPr>
              <a:t>Behavioral Health RTW Activity Prescription Plan</a:t>
            </a:r>
          </a:p>
        </p:txBody>
      </p:sp>
    </p:spTree>
    <p:extLst>
      <p:ext uri="{BB962C8B-B14F-4D97-AF65-F5344CB8AC3E}">
        <p14:creationId xmlns:p14="http://schemas.microsoft.com/office/powerpoint/2010/main" val="386074904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DE5F2E5-D4B8-18B4-3C48-116512056CA6}"/>
              </a:ext>
            </a:extLst>
          </p:cNvPr>
          <p:cNvSpPr txBox="1"/>
          <p:nvPr/>
        </p:nvSpPr>
        <p:spPr>
          <a:xfrm>
            <a:off x="990021" y="347424"/>
            <a:ext cx="10211958" cy="707886"/>
          </a:xfrm>
          <a:prstGeom prst="rect">
            <a:avLst/>
          </a:prstGeom>
          <a:noFill/>
        </p:spPr>
        <p:txBody>
          <a:bodyPr wrap="square">
            <a:spAutoFit/>
          </a:bodyPr>
          <a:lstStyle/>
          <a:p>
            <a:pPr algn="ctr"/>
            <a:r>
              <a:rPr lang="en-US" sz="4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cs typeface="Calibri" panose="020F0502020204030204" pitchFamily="34" charset="0"/>
              </a:rPr>
              <a:t>YOU increased enrollment! </a:t>
            </a:r>
          </a:p>
        </p:txBody>
      </p:sp>
      <p:sp>
        <p:nvSpPr>
          <p:cNvPr id="6" name="TextBox 5">
            <a:extLst>
              <a:ext uri="{FF2B5EF4-FFF2-40B4-BE49-F238E27FC236}">
                <a16:creationId xmlns:a16="http://schemas.microsoft.com/office/drawing/2014/main" id="{E49E6415-4684-7C49-636A-8E92C69CE6DC}"/>
              </a:ext>
            </a:extLst>
          </p:cNvPr>
          <p:cNvSpPr txBox="1"/>
          <p:nvPr/>
        </p:nvSpPr>
        <p:spPr>
          <a:xfrm>
            <a:off x="3742571" y="4961689"/>
            <a:ext cx="5826642" cy="646331"/>
          </a:xfrm>
          <a:prstGeom prst="rect">
            <a:avLst/>
          </a:prstGeom>
          <a:noFill/>
        </p:spPr>
        <p:txBody>
          <a:bodyPr wrap="square" rtlCol="0">
            <a:spAutoFit/>
          </a:bodyPr>
          <a:lstStyle/>
          <a:p>
            <a:endParaRPr lang="en-US" dirty="0"/>
          </a:p>
          <a:p>
            <a:r>
              <a:rPr lang="en-US" dirty="0"/>
              <a:t>EMR </a:t>
            </a:r>
            <a:r>
              <a:rPr lang="en-US" b="1" dirty="0"/>
              <a:t>~</a:t>
            </a:r>
            <a:r>
              <a:rPr lang="en-US" dirty="0"/>
              <a:t> Live Dashboard </a:t>
            </a:r>
            <a:r>
              <a:rPr lang="en-US" b="1" dirty="0"/>
              <a:t>~</a:t>
            </a:r>
            <a:r>
              <a:rPr lang="en-US" dirty="0"/>
              <a:t> Digital Ad Campaign</a:t>
            </a:r>
          </a:p>
        </p:txBody>
      </p:sp>
      <p:pic>
        <p:nvPicPr>
          <p:cNvPr id="1030" name="Picture 6">
            <a:extLst>
              <a:ext uri="{FF2B5EF4-FFF2-40B4-BE49-F238E27FC236}">
                <a16:creationId xmlns:a16="http://schemas.microsoft.com/office/drawing/2014/main" id="{6E88FE96-14CE-34C7-F78F-E08E31F594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1481" y="1185944"/>
            <a:ext cx="6569037" cy="394841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182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icture containing engineering drawing">
            <a:extLst>
              <a:ext uri="{FF2B5EF4-FFF2-40B4-BE49-F238E27FC236}">
                <a16:creationId xmlns:a16="http://schemas.microsoft.com/office/drawing/2014/main" id="{9EB86526-BB21-8946-1E22-0B06A5A031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1665" y="693833"/>
            <a:ext cx="9088670" cy="4621921"/>
          </a:xfrm>
          <a:prstGeom prst="rect">
            <a:avLst/>
          </a:prstGeom>
          <a:solidFill>
            <a:schemeClr val="tx1"/>
          </a:solidFill>
        </p:spPr>
      </p:pic>
      <p:pic>
        <p:nvPicPr>
          <p:cNvPr id="28" name="Picture 27" descr="Diagram&#10;&#10;Description automatically generated">
            <a:extLst>
              <a:ext uri="{FF2B5EF4-FFF2-40B4-BE49-F238E27FC236}">
                <a16:creationId xmlns:a16="http://schemas.microsoft.com/office/drawing/2014/main" id="{28ADAC10-DE4E-95BA-78E5-16BE1CD23F55}"/>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535268" y="699375"/>
            <a:ext cx="9088670" cy="4616379"/>
          </a:xfrm>
          <a:prstGeom prst="rect">
            <a:avLst/>
          </a:prstGeom>
          <a:solidFill>
            <a:schemeClr val="tx1"/>
          </a:solidFill>
        </p:spPr>
      </p:pic>
      <p:pic>
        <p:nvPicPr>
          <p:cNvPr id="30" name="Picture 29" descr="Diagram">
            <a:extLst>
              <a:ext uri="{FF2B5EF4-FFF2-40B4-BE49-F238E27FC236}">
                <a16:creationId xmlns:a16="http://schemas.microsoft.com/office/drawing/2014/main" id="{F4CD778E-358B-8149-6503-9DDEB8964A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3189" y="699375"/>
            <a:ext cx="9088670" cy="4616379"/>
          </a:xfrm>
          <a:prstGeom prst="rect">
            <a:avLst/>
          </a:prstGeom>
          <a:solidFill>
            <a:schemeClr val="tx1"/>
          </a:solidFill>
        </p:spPr>
      </p:pic>
      <p:pic>
        <p:nvPicPr>
          <p:cNvPr id="33" name="Picture 32" descr="Diagram, engineering drawing">
            <a:extLst>
              <a:ext uri="{FF2B5EF4-FFF2-40B4-BE49-F238E27FC236}">
                <a16:creationId xmlns:a16="http://schemas.microsoft.com/office/drawing/2014/main" id="{6666F9A1-1205-5347-8F55-9C87FBDB2C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5339" y="718771"/>
            <a:ext cx="9088670" cy="4596983"/>
          </a:xfrm>
          <a:prstGeom prst="rect">
            <a:avLst/>
          </a:prstGeom>
          <a:solidFill>
            <a:schemeClr val="tx1"/>
          </a:solidFill>
        </p:spPr>
      </p:pic>
      <p:pic>
        <p:nvPicPr>
          <p:cNvPr id="35" name="Picture 34" descr="Diagram, engineering drawing&#10;&#10;Description automatically generated">
            <a:extLst>
              <a:ext uri="{FF2B5EF4-FFF2-40B4-BE49-F238E27FC236}">
                <a16:creationId xmlns:a16="http://schemas.microsoft.com/office/drawing/2014/main" id="{A849EC1D-0659-ACAB-1A6A-B5AB6FEC0C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4024" y="721542"/>
            <a:ext cx="9088670" cy="4613608"/>
          </a:xfrm>
          <a:prstGeom prst="rect">
            <a:avLst/>
          </a:prstGeom>
          <a:solidFill>
            <a:schemeClr val="tx1"/>
          </a:solidFill>
        </p:spPr>
      </p:pic>
      <p:pic>
        <p:nvPicPr>
          <p:cNvPr id="37" name="Picture 36" descr="Diagram, engineering drawing&#10;&#10;Description automatically generated">
            <a:extLst>
              <a:ext uri="{FF2B5EF4-FFF2-40B4-BE49-F238E27FC236}">
                <a16:creationId xmlns:a16="http://schemas.microsoft.com/office/drawing/2014/main" id="{2248135B-AE0B-BBC5-93EF-72BA4DA89B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31124" y="700723"/>
            <a:ext cx="9088670" cy="4633005"/>
          </a:xfrm>
          <a:prstGeom prst="rect">
            <a:avLst/>
          </a:prstGeom>
          <a:solidFill>
            <a:schemeClr val="tx1"/>
          </a:solidFill>
        </p:spPr>
      </p:pic>
      <p:pic>
        <p:nvPicPr>
          <p:cNvPr id="39" name="Picture 38" descr="Diagram, engineering drawing">
            <a:extLst>
              <a:ext uri="{FF2B5EF4-FFF2-40B4-BE49-F238E27FC236}">
                <a16:creationId xmlns:a16="http://schemas.microsoft.com/office/drawing/2014/main" id="{3B59AFBA-590D-614E-0A07-F8E9E92FF1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32509" y="704867"/>
            <a:ext cx="9088670" cy="4627463"/>
          </a:xfrm>
          <a:prstGeom prst="rect">
            <a:avLst/>
          </a:prstGeom>
          <a:solidFill>
            <a:schemeClr val="tx1"/>
          </a:solidFill>
        </p:spPr>
      </p:pic>
      <p:pic>
        <p:nvPicPr>
          <p:cNvPr id="41" name="Picture 40" descr="Diagram, engineering drawing">
            <a:extLst>
              <a:ext uri="{FF2B5EF4-FFF2-40B4-BE49-F238E27FC236}">
                <a16:creationId xmlns:a16="http://schemas.microsoft.com/office/drawing/2014/main" id="{525A03C7-2ADF-272C-C37A-8B33CD86E2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21185" y="717847"/>
            <a:ext cx="9094212" cy="4627463"/>
          </a:xfrm>
          <a:prstGeom prst="rect">
            <a:avLst/>
          </a:prstGeom>
          <a:solidFill>
            <a:schemeClr val="tx1"/>
          </a:solidFill>
        </p:spPr>
      </p:pic>
      <p:pic>
        <p:nvPicPr>
          <p:cNvPr id="43" name="Picture 42" descr="Diagram, engineering drawing">
            <a:extLst>
              <a:ext uri="{FF2B5EF4-FFF2-40B4-BE49-F238E27FC236}">
                <a16:creationId xmlns:a16="http://schemas.microsoft.com/office/drawing/2014/main" id="{86E8059C-85E1-41AC-C733-A920F033E6A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18414" y="711381"/>
            <a:ext cx="9094212" cy="4602525"/>
          </a:xfrm>
          <a:prstGeom prst="rect">
            <a:avLst/>
          </a:prstGeom>
          <a:solidFill>
            <a:schemeClr val="tx1"/>
          </a:solidFill>
        </p:spPr>
      </p:pic>
      <p:pic>
        <p:nvPicPr>
          <p:cNvPr id="45" name="Picture 44" descr="Diagram, engineering drawing">
            <a:extLst>
              <a:ext uri="{FF2B5EF4-FFF2-40B4-BE49-F238E27FC236}">
                <a16:creationId xmlns:a16="http://schemas.microsoft.com/office/drawing/2014/main" id="{4CC653FF-30D0-824D-997D-AEC0AB29EA3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29498" y="697527"/>
            <a:ext cx="9088670" cy="4627463"/>
          </a:xfrm>
          <a:prstGeom prst="rect">
            <a:avLst/>
          </a:prstGeom>
          <a:solidFill>
            <a:schemeClr val="tx1"/>
          </a:solidFill>
        </p:spPr>
      </p:pic>
      <p:pic>
        <p:nvPicPr>
          <p:cNvPr id="47" name="Picture 46" descr="Engineering drawing">
            <a:extLst>
              <a:ext uri="{FF2B5EF4-FFF2-40B4-BE49-F238E27FC236}">
                <a16:creationId xmlns:a16="http://schemas.microsoft.com/office/drawing/2014/main" id="{5FF3AC12-4BB6-6365-63E8-BBEE8EE593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47521" y="705365"/>
            <a:ext cx="9088670" cy="4646860"/>
          </a:xfrm>
          <a:prstGeom prst="rect">
            <a:avLst/>
          </a:prstGeom>
          <a:solidFill>
            <a:schemeClr val="tx1"/>
          </a:solidFill>
        </p:spPr>
      </p:pic>
      <p:sp>
        <p:nvSpPr>
          <p:cNvPr id="48" name="TextBox 47">
            <a:extLst>
              <a:ext uri="{FF2B5EF4-FFF2-40B4-BE49-F238E27FC236}">
                <a16:creationId xmlns:a16="http://schemas.microsoft.com/office/drawing/2014/main" id="{02F4D7AD-71C3-CEE4-DB04-C596B5EA4B91}"/>
              </a:ext>
            </a:extLst>
          </p:cNvPr>
          <p:cNvSpPr txBox="1"/>
          <p:nvPr/>
        </p:nvSpPr>
        <p:spPr>
          <a:xfrm>
            <a:off x="861753" y="705839"/>
            <a:ext cx="10485120" cy="707886"/>
          </a:xfrm>
          <a:prstGeom prst="rect">
            <a:avLst/>
          </a:prstGeom>
          <a:noFill/>
        </p:spPr>
        <p:txBody>
          <a:bodyPr wrap="square">
            <a:spAutoFit/>
          </a:bodyPr>
          <a:lstStyle/>
          <a:p>
            <a:pPr algn="ctr"/>
            <a:r>
              <a:rPr lang="en-US" sz="4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cs typeface="Calibri" panose="020F0502020204030204" pitchFamily="34" charset="0"/>
              </a:rPr>
              <a:t>YOU expanded our service area! </a:t>
            </a:r>
          </a:p>
        </p:txBody>
      </p:sp>
      <p:sp>
        <p:nvSpPr>
          <p:cNvPr id="31" name="TextBox 30">
            <a:extLst>
              <a:ext uri="{FF2B5EF4-FFF2-40B4-BE49-F238E27FC236}">
                <a16:creationId xmlns:a16="http://schemas.microsoft.com/office/drawing/2014/main" id="{E55DE253-05ED-4AAA-91D3-C65D4C0D566E}"/>
              </a:ext>
            </a:extLst>
          </p:cNvPr>
          <p:cNvSpPr txBox="1"/>
          <p:nvPr/>
        </p:nvSpPr>
        <p:spPr>
          <a:xfrm>
            <a:off x="493336" y="2219963"/>
            <a:ext cx="11205328" cy="1569660"/>
          </a:xfrm>
          <a:prstGeom prst="rect">
            <a:avLst/>
          </a:prstGeom>
          <a:noFill/>
        </p:spPr>
        <p:txBody>
          <a:bodyPr wrap="square" rtlCol="0">
            <a:spAutoFit/>
          </a:bodyPr>
          <a:lstStyle/>
          <a:p>
            <a:pPr algn="ctr"/>
            <a:r>
              <a:rPr lang="en-US" sz="4800" b="1" dirty="0">
                <a:ln w="12700">
                  <a:solidFill>
                    <a:schemeClr val="tx2">
                      <a:lumMod val="75000"/>
                    </a:schemeClr>
                  </a:solidFill>
                  <a:prstDash val="solid"/>
                </a:ln>
                <a:solidFill>
                  <a:srgbClr val="002060"/>
                </a:solidFill>
                <a:effectLst>
                  <a:outerShdw dist="38100" dir="2640000" algn="bl" rotWithShape="0">
                    <a:schemeClr val="tx2">
                      <a:lumMod val="75000"/>
                    </a:schemeClr>
                  </a:outerShdw>
                </a:effectLst>
                <a:latin typeface="Arial Black" panose="020B0A04020102020204" pitchFamily="34" charset="0"/>
              </a:rPr>
              <a:t>RETAINWOR</a:t>
            </a:r>
            <a:r>
              <a:rPr lang="en-US" sz="4800" b="1" i="1" dirty="0">
                <a:ln w="12700">
                  <a:solidFill>
                    <a:schemeClr val="tx2">
                      <a:lumMod val="75000"/>
                    </a:schemeClr>
                  </a:solidFill>
                  <a:prstDash val="solid"/>
                </a:ln>
                <a:solidFill>
                  <a:srgbClr val="002060"/>
                </a:solidFill>
                <a:effectLst>
                  <a:outerShdw dist="38100" dir="2640000" algn="bl" rotWithShape="0">
                    <a:schemeClr val="tx2">
                      <a:lumMod val="75000"/>
                    </a:schemeClr>
                  </a:outerShdw>
                </a:effectLst>
                <a:latin typeface="Arial Black" panose="020B0A04020102020204" pitchFamily="34" charset="0"/>
              </a:rPr>
              <a:t>KS </a:t>
            </a:r>
            <a:r>
              <a:rPr lang="en-US" sz="4800" b="1" dirty="0">
                <a:ln w="12700">
                  <a:solidFill>
                    <a:schemeClr val="tx2">
                      <a:lumMod val="75000"/>
                    </a:schemeClr>
                  </a:solidFill>
                  <a:prstDash val="solid"/>
                </a:ln>
                <a:solidFill>
                  <a:srgbClr val="002060"/>
                </a:solidFill>
                <a:effectLst>
                  <a:outerShdw dist="38100" dir="2640000" algn="bl" rotWithShape="0">
                    <a:schemeClr val="tx2">
                      <a:lumMod val="75000"/>
                    </a:schemeClr>
                  </a:outerShdw>
                </a:effectLst>
                <a:latin typeface="Arial Black" panose="020B0A04020102020204" pitchFamily="34" charset="0"/>
              </a:rPr>
              <a:t>Enrollment Timeline</a:t>
            </a:r>
            <a:endParaRPr lang="en-US" sz="4800" b="1" i="1" dirty="0">
              <a:ln w="12700">
                <a:solidFill>
                  <a:schemeClr val="tx2">
                    <a:lumMod val="75000"/>
                  </a:schemeClr>
                </a:solidFill>
                <a:prstDash val="solid"/>
              </a:ln>
              <a:solidFill>
                <a:srgbClr val="002060"/>
              </a:solidFill>
              <a:effectLst>
                <a:outerShdw dist="38100" dir="2640000" algn="bl" rotWithShape="0">
                  <a:schemeClr val="tx2">
                    <a:lumMod val="75000"/>
                  </a:schemeClr>
                </a:outerShdw>
              </a:effectLst>
              <a:latin typeface="Arial Black" panose="020B0A04020102020204" pitchFamily="34" charset="0"/>
            </a:endParaRPr>
          </a:p>
        </p:txBody>
      </p:sp>
    </p:spTree>
    <p:extLst>
      <p:ext uri="{BB962C8B-B14F-4D97-AF65-F5344CB8AC3E}">
        <p14:creationId xmlns:p14="http://schemas.microsoft.com/office/powerpoint/2010/main" val="6358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250"/>
                                        <p:tgtEl>
                                          <p:spTgt spid="48"/>
                                        </p:tgtEl>
                                      </p:cBhvr>
                                    </p:animEffect>
                                    <p:set>
                                      <p:cBhvr>
                                        <p:cTn id="7" dur="1" fill="hold">
                                          <p:stCondLst>
                                            <p:cond delay="2249"/>
                                          </p:stCondLst>
                                        </p:cTn>
                                        <p:tgtEl>
                                          <p:spTgt spid="48"/>
                                        </p:tgtEl>
                                        <p:attrNameLst>
                                          <p:attrName>style.visibility</p:attrName>
                                        </p:attrNameLst>
                                      </p:cBhvr>
                                      <p:to>
                                        <p:strVal val="hidden"/>
                                      </p:to>
                                    </p:set>
                                  </p:childTnLst>
                                </p:cTn>
                              </p:par>
                            </p:childTnLst>
                          </p:cTn>
                        </p:par>
                        <p:par>
                          <p:cTn id="8" fill="hold">
                            <p:stCondLst>
                              <p:cond delay="2250"/>
                            </p:stCondLst>
                            <p:childTnLst>
                              <p:par>
                                <p:cTn id="9" presetID="42" presetClass="exit" presetSubtype="0" fill="hold" grpId="0" nodeType="afterEffect">
                                  <p:stCondLst>
                                    <p:cond delay="500"/>
                                  </p:stCondLst>
                                  <p:childTnLst>
                                    <p:animEffect transition="out" filter="fade">
                                      <p:cBhvr>
                                        <p:cTn id="10" dur="3000"/>
                                        <p:tgtEl>
                                          <p:spTgt spid="31"/>
                                        </p:tgtEl>
                                      </p:cBhvr>
                                    </p:animEffect>
                                    <p:anim calcmode="lin" valueType="num">
                                      <p:cBhvr>
                                        <p:cTn id="11" dur="3000"/>
                                        <p:tgtEl>
                                          <p:spTgt spid="31"/>
                                        </p:tgtEl>
                                        <p:attrNameLst>
                                          <p:attrName>ppt_x</p:attrName>
                                        </p:attrNameLst>
                                      </p:cBhvr>
                                      <p:tavLst>
                                        <p:tav tm="0">
                                          <p:val>
                                            <p:strVal val="ppt_x"/>
                                          </p:val>
                                        </p:tav>
                                        <p:tav tm="100000">
                                          <p:val>
                                            <p:strVal val="ppt_x"/>
                                          </p:val>
                                        </p:tav>
                                      </p:tavLst>
                                    </p:anim>
                                    <p:anim calcmode="lin" valueType="num">
                                      <p:cBhvr>
                                        <p:cTn id="12" dur="3000"/>
                                        <p:tgtEl>
                                          <p:spTgt spid="31"/>
                                        </p:tgtEl>
                                        <p:attrNameLst>
                                          <p:attrName>ppt_y</p:attrName>
                                        </p:attrNameLst>
                                      </p:cBhvr>
                                      <p:tavLst>
                                        <p:tav tm="0">
                                          <p:val>
                                            <p:strVal val="ppt_y"/>
                                          </p:val>
                                        </p:tav>
                                        <p:tav tm="100000">
                                          <p:val>
                                            <p:strVal val="ppt_y+.1"/>
                                          </p:val>
                                        </p:tav>
                                      </p:tavLst>
                                    </p:anim>
                                    <p:set>
                                      <p:cBhvr>
                                        <p:cTn id="13" dur="1" fill="hold">
                                          <p:stCondLst>
                                            <p:cond delay="2999"/>
                                          </p:stCondLst>
                                        </p:cTn>
                                        <p:tgtEl>
                                          <p:spTgt spid="31"/>
                                        </p:tgtEl>
                                        <p:attrNameLst>
                                          <p:attrName>style.visibility</p:attrName>
                                        </p:attrNameLst>
                                      </p:cBhvr>
                                      <p:to>
                                        <p:strVal val="hidden"/>
                                      </p:to>
                                    </p:set>
                                  </p:childTnLst>
                                </p:cTn>
                              </p:par>
                            </p:childTnLst>
                          </p:cTn>
                        </p:par>
                        <p:par>
                          <p:cTn id="14" fill="hold">
                            <p:stCondLst>
                              <p:cond delay="5750"/>
                            </p:stCondLst>
                            <p:childTnLst>
                              <p:par>
                                <p:cTn id="15" presetID="10"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3000"/>
                                        <p:tgtEl>
                                          <p:spTgt spid="26"/>
                                        </p:tgtEl>
                                      </p:cBhvr>
                                    </p:animEffect>
                                  </p:childTnLst>
                                </p:cTn>
                              </p:par>
                            </p:childTnLst>
                          </p:cTn>
                        </p:par>
                        <p:par>
                          <p:cTn id="18" fill="hold">
                            <p:stCondLst>
                              <p:cond delay="8750"/>
                            </p:stCondLst>
                            <p:childTnLst>
                              <p:par>
                                <p:cTn id="19" presetID="10" presetClass="entr" presetSubtype="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3000"/>
                                        <p:tgtEl>
                                          <p:spTgt spid="28"/>
                                        </p:tgtEl>
                                      </p:cBhvr>
                                    </p:animEffect>
                                  </p:childTnLst>
                                </p:cTn>
                              </p:par>
                            </p:childTnLst>
                          </p:cTn>
                        </p:par>
                        <p:par>
                          <p:cTn id="22" fill="hold">
                            <p:stCondLst>
                              <p:cond delay="11750"/>
                            </p:stCondLst>
                            <p:childTnLst>
                              <p:par>
                                <p:cTn id="23" presetID="10"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3000"/>
                                        <p:tgtEl>
                                          <p:spTgt spid="30"/>
                                        </p:tgtEl>
                                      </p:cBhvr>
                                    </p:animEffect>
                                  </p:childTnLst>
                                </p:cTn>
                              </p:par>
                            </p:childTnLst>
                          </p:cTn>
                        </p:par>
                        <p:par>
                          <p:cTn id="26" fill="hold">
                            <p:stCondLst>
                              <p:cond delay="1475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3000"/>
                                        <p:tgtEl>
                                          <p:spTgt spid="33"/>
                                        </p:tgtEl>
                                      </p:cBhvr>
                                    </p:animEffect>
                                  </p:childTnLst>
                                </p:cTn>
                              </p:par>
                            </p:childTnLst>
                          </p:cTn>
                        </p:par>
                        <p:par>
                          <p:cTn id="30" fill="hold">
                            <p:stCondLst>
                              <p:cond delay="17750"/>
                            </p:stCondLst>
                            <p:childTnLst>
                              <p:par>
                                <p:cTn id="31" presetID="10"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3000"/>
                                        <p:tgtEl>
                                          <p:spTgt spid="35"/>
                                        </p:tgtEl>
                                      </p:cBhvr>
                                    </p:animEffect>
                                  </p:childTnLst>
                                </p:cTn>
                              </p:par>
                            </p:childTnLst>
                          </p:cTn>
                        </p:par>
                        <p:par>
                          <p:cTn id="34" fill="hold">
                            <p:stCondLst>
                              <p:cond delay="20750"/>
                            </p:stCondLst>
                            <p:childTnLst>
                              <p:par>
                                <p:cTn id="35" presetID="10"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3000"/>
                                        <p:tgtEl>
                                          <p:spTgt spid="37"/>
                                        </p:tgtEl>
                                      </p:cBhvr>
                                    </p:animEffect>
                                  </p:childTnLst>
                                </p:cTn>
                              </p:par>
                            </p:childTnLst>
                          </p:cTn>
                        </p:par>
                        <p:par>
                          <p:cTn id="38" fill="hold">
                            <p:stCondLst>
                              <p:cond delay="2375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3000"/>
                                        <p:tgtEl>
                                          <p:spTgt spid="39"/>
                                        </p:tgtEl>
                                      </p:cBhvr>
                                    </p:animEffect>
                                  </p:childTnLst>
                                </p:cTn>
                              </p:par>
                            </p:childTnLst>
                          </p:cTn>
                        </p:par>
                        <p:par>
                          <p:cTn id="42" fill="hold">
                            <p:stCondLst>
                              <p:cond delay="26750"/>
                            </p:stCondLst>
                            <p:childTnLst>
                              <p:par>
                                <p:cTn id="43" presetID="10" presetClass="entr" presetSubtype="0"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3000"/>
                                        <p:tgtEl>
                                          <p:spTgt spid="41"/>
                                        </p:tgtEl>
                                      </p:cBhvr>
                                    </p:animEffect>
                                  </p:childTnLst>
                                </p:cTn>
                              </p:par>
                            </p:childTnLst>
                          </p:cTn>
                        </p:par>
                        <p:par>
                          <p:cTn id="46" fill="hold">
                            <p:stCondLst>
                              <p:cond delay="29750"/>
                            </p:stCondLst>
                            <p:childTnLst>
                              <p:par>
                                <p:cTn id="47" presetID="10" presetClass="entr" presetSubtype="0"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3000"/>
                                        <p:tgtEl>
                                          <p:spTgt spid="43"/>
                                        </p:tgtEl>
                                      </p:cBhvr>
                                    </p:animEffect>
                                  </p:childTnLst>
                                </p:cTn>
                              </p:par>
                            </p:childTnLst>
                          </p:cTn>
                        </p:par>
                        <p:par>
                          <p:cTn id="50" fill="hold">
                            <p:stCondLst>
                              <p:cond delay="32750"/>
                            </p:stCondLst>
                            <p:childTnLst>
                              <p:par>
                                <p:cTn id="51" presetID="10" presetClass="entr" presetSubtype="0"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3000"/>
                                        <p:tgtEl>
                                          <p:spTgt spid="45"/>
                                        </p:tgtEl>
                                      </p:cBhvr>
                                    </p:animEffect>
                                  </p:childTnLst>
                                </p:cTn>
                              </p:par>
                            </p:childTnLst>
                          </p:cTn>
                        </p:par>
                        <p:par>
                          <p:cTn id="54" fill="hold">
                            <p:stCondLst>
                              <p:cond delay="35750"/>
                            </p:stCondLst>
                            <p:childTnLst>
                              <p:par>
                                <p:cTn id="55" presetID="10" presetClass="entr" presetSubtype="0" fill="hold"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5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318E-BEA7-BD65-2839-AA84B658DE50}"/>
              </a:ext>
            </a:extLst>
          </p:cNvPr>
          <p:cNvSpPr>
            <a:spLocks noGrp="1"/>
          </p:cNvSpPr>
          <p:nvPr>
            <p:ph type="title"/>
          </p:nvPr>
        </p:nvSpPr>
        <p:spPr>
          <a:xfrm>
            <a:off x="838200" y="332792"/>
            <a:ext cx="10515600" cy="1325563"/>
          </a:xfrm>
        </p:spPr>
        <p:txBody>
          <a:bodyPr/>
          <a:lstStyle/>
          <a:p>
            <a:pPr algn="ct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t>YOU developed multiple referral methods! </a:t>
            </a:r>
          </a:p>
        </p:txBody>
      </p:sp>
      <p:pic>
        <p:nvPicPr>
          <p:cNvPr id="5" name="Picture 4">
            <a:extLst>
              <a:ext uri="{FF2B5EF4-FFF2-40B4-BE49-F238E27FC236}">
                <a16:creationId xmlns:a16="http://schemas.microsoft.com/office/drawing/2014/main" id="{49A3875C-1E10-C06B-FBB2-878C8FA35084}"/>
              </a:ext>
            </a:extLst>
          </p:cNvPr>
          <p:cNvPicPr>
            <a:picLocks noChangeAspect="1"/>
          </p:cNvPicPr>
          <p:nvPr/>
        </p:nvPicPr>
        <p:blipFill>
          <a:blip r:embed="rId2"/>
          <a:stretch>
            <a:fillRect/>
          </a:stretch>
        </p:blipFill>
        <p:spPr>
          <a:xfrm>
            <a:off x="2817002" y="1808320"/>
            <a:ext cx="6439458" cy="37493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98851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318E-BEA7-BD65-2839-AA84B658DE50}"/>
              </a:ext>
            </a:extLst>
          </p:cNvPr>
          <p:cNvSpPr>
            <a:spLocks noGrp="1"/>
          </p:cNvSpPr>
          <p:nvPr>
            <p:ph type="title"/>
          </p:nvPr>
        </p:nvSpPr>
        <p:spPr>
          <a:xfrm>
            <a:off x="838200" y="163106"/>
            <a:ext cx="10515600" cy="1325563"/>
          </a:xfrm>
        </p:spPr>
        <p:txBody>
          <a:bodyPr/>
          <a:lstStyle/>
          <a:p>
            <a:pPr algn="ct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t>YOU Increased Outreach &amp; Self Referrals! </a:t>
            </a:r>
          </a:p>
        </p:txBody>
      </p:sp>
      <p:pic>
        <p:nvPicPr>
          <p:cNvPr id="2050" name="Picture 2" descr="image">
            <a:extLst>
              <a:ext uri="{FF2B5EF4-FFF2-40B4-BE49-F238E27FC236}">
                <a16:creationId xmlns:a16="http://schemas.microsoft.com/office/drawing/2014/main" id="{8BA9B34D-C5AF-4C6C-BD4C-D6E93C4729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8817" y="1577042"/>
            <a:ext cx="6665026" cy="40061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562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05ECFD-55DF-0451-1E25-BC8DBD633D33}"/>
              </a:ext>
            </a:extLst>
          </p:cNvPr>
          <p:cNvSpPr txBox="1"/>
          <p:nvPr/>
        </p:nvSpPr>
        <p:spPr>
          <a:xfrm>
            <a:off x="806698" y="411666"/>
            <a:ext cx="10166102" cy="2123658"/>
          </a:xfrm>
          <a:prstGeom prst="rect">
            <a:avLst/>
          </a:prstGeom>
          <a:noFill/>
        </p:spPr>
        <p:txBody>
          <a:bodyPr wrap="square" rtlCol="0">
            <a:spAutoFit/>
          </a:bodyPr>
          <a:lstStyle/>
          <a:p>
            <a:pPr algn="ctr"/>
            <a:r>
              <a:rPr lang="en-US" sz="4400" b="1" dirty="0">
                <a:ln w="10160">
                  <a:solidFill>
                    <a:schemeClr val="accent5"/>
                  </a:solidFill>
                  <a:prstDash val="solid"/>
                </a:ln>
                <a:solidFill>
                  <a:srgbClr val="FFC000"/>
                </a:solidFill>
                <a:effectLst>
                  <a:outerShdw blurRad="38100" dist="22860" dir="5400000" algn="tl" rotWithShape="0">
                    <a:srgbClr val="000000">
                      <a:alpha val="30000"/>
                    </a:srgbClr>
                  </a:outerShdw>
                </a:effectLst>
                <a:latin typeface="Arial Black" panose="020B0A04020102020204" pitchFamily="34" charset="0"/>
              </a:rPr>
              <a:t>YOU</a:t>
            </a: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t> provided quality services to patients, providers, and employers! </a:t>
            </a:r>
          </a:p>
        </p:txBody>
      </p:sp>
      <p:sp>
        <p:nvSpPr>
          <p:cNvPr id="3" name="TextBox 2">
            <a:extLst>
              <a:ext uri="{FF2B5EF4-FFF2-40B4-BE49-F238E27FC236}">
                <a16:creationId xmlns:a16="http://schemas.microsoft.com/office/drawing/2014/main" id="{46CC9564-5B50-36D5-0611-B58A7CF0B76B}"/>
              </a:ext>
            </a:extLst>
          </p:cNvPr>
          <p:cNvSpPr txBox="1"/>
          <p:nvPr/>
        </p:nvSpPr>
        <p:spPr>
          <a:xfrm>
            <a:off x="1281618" y="1280782"/>
            <a:ext cx="11119488" cy="369332"/>
          </a:xfrm>
          <a:prstGeom prst="rect">
            <a:avLst/>
          </a:prstGeom>
          <a:noFill/>
        </p:spPr>
        <p:txBody>
          <a:bodyPr wrap="square">
            <a:spAutoFit/>
          </a:bodyPr>
          <a:lstStyle/>
          <a:p>
            <a:pPr marR="0" lvl="0">
              <a:spcBef>
                <a:spcPts val="600"/>
              </a:spcBef>
              <a:spcAft>
                <a:spcPts val="0"/>
              </a:spcAft>
            </a:pPr>
            <a:r>
              <a:rPr lang="en-US" dirty="0">
                <a:effectLst/>
                <a:latin typeface="+mj-lt"/>
                <a:ea typeface="Times New Roman" panose="02020603050405020304" pitchFamily="18" charset="0"/>
              </a:rPr>
              <a:t>   </a:t>
            </a:r>
            <a:r>
              <a:rPr lang="en-US" sz="1600" dirty="0">
                <a:effectLst/>
                <a:latin typeface="+mj-lt"/>
                <a:ea typeface="Times New Roman" panose="02020603050405020304" pitchFamily="18" charset="0"/>
              </a:rPr>
              <a:t>                           </a:t>
            </a:r>
            <a:endParaRPr lang="en-US" sz="1600" dirty="0">
              <a:effectLst/>
              <a:latin typeface="+mj-lt"/>
              <a:ea typeface="Calibri" panose="020F0502020204030204" pitchFamily="34" charset="0"/>
            </a:endParaRPr>
          </a:p>
        </p:txBody>
      </p:sp>
      <p:pic>
        <p:nvPicPr>
          <p:cNvPr id="1026" name="Picture 2">
            <a:extLst>
              <a:ext uri="{FF2B5EF4-FFF2-40B4-BE49-F238E27FC236}">
                <a16:creationId xmlns:a16="http://schemas.microsoft.com/office/drawing/2014/main" id="{4FB1C046-562F-8C0D-786F-6EAA5C52A5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36" b="3305"/>
          <a:stretch/>
        </p:blipFill>
        <p:spPr bwMode="auto">
          <a:xfrm>
            <a:off x="576718" y="3074400"/>
            <a:ext cx="5620082" cy="2368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30E8908-9DE4-B0EA-1678-D2A63D030C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277" b="7781"/>
          <a:stretch/>
        </p:blipFill>
        <p:spPr bwMode="auto">
          <a:xfrm>
            <a:off x="6920160" y="3091334"/>
            <a:ext cx="4596086" cy="23682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903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5C54-D2C8-EADD-AFEA-CEECEA0776E7}"/>
              </a:ext>
            </a:extLst>
          </p:cNvPr>
          <p:cNvSpPr>
            <a:spLocks noGrp="1"/>
          </p:cNvSpPr>
          <p:nvPr>
            <p:ph type="title"/>
          </p:nvPr>
        </p:nvSpPr>
        <p:spPr>
          <a:xfrm>
            <a:off x="951722" y="1380325"/>
            <a:ext cx="10814180" cy="3441331"/>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t>YOU are important! </a:t>
            </a:r>
            <a:b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b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t>YOUR communities are important!</a:t>
            </a:r>
            <a:b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br>
            <a:b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b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anose="020B0A04020102020204" pitchFamily="34" charset="0"/>
              </a:rPr>
              <a:t>The health and well-being of KANSANS is important! </a:t>
            </a:r>
          </a:p>
        </p:txBody>
      </p:sp>
    </p:spTree>
    <p:extLst>
      <p:ext uri="{BB962C8B-B14F-4D97-AF65-F5344CB8AC3E}">
        <p14:creationId xmlns:p14="http://schemas.microsoft.com/office/powerpoint/2010/main" val="905162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Rectangle">
            <a:extLst>
              <a:ext uri="{FF2B5EF4-FFF2-40B4-BE49-F238E27FC236}">
                <a16:creationId xmlns:a16="http://schemas.microsoft.com/office/drawing/2014/main" id="{529FDA20-655D-5FED-C53C-A8A28701A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6168" y="116001"/>
            <a:ext cx="9199664" cy="5611858"/>
          </a:xfrm>
          <a:prstGeom prst="rect">
            <a:avLst/>
          </a:prstGeom>
        </p:spPr>
      </p:pic>
    </p:spTree>
    <p:extLst>
      <p:ext uri="{BB962C8B-B14F-4D97-AF65-F5344CB8AC3E}">
        <p14:creationId xmlns:p14="http://schemas.microsoft.com/office/powerpoint/2010/main" val="394604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playback">
            <a:hlinkClick r:id="" action="ppaction://media"/>
            <a:extLst>
              <a:ext uri="{FF2B5EF4-FFF2-40B4-BE49-F238E27FC236}">
                <a16:creationId xmlns:a16="http://schemas.microsoft.com/office/drawing/2014/main" id="{BF069E4F-5A3B-87F2-4A74-6B380C8364A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85200" y="281121"/>
            <a:ext cx="7221600" cy="5416201"/>
          </a:xfrm>
          <a:prstGeom prst="rect">
            <a:avLst/>
          </a:prstGeom>
        </p:spPr>
      </p:pic>
    </p:spTree>
    <p:extLst>
      <p:ext uri="{BB962C8B-B14F-4D97-AF65-F5344CB8AC3E}">
        <p14:creationId xmlns:p14="http://schemas.microsoft.com/office/powerpoint/2010/main" val="3712537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39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40C04E-E4B1-1FF8-1AB6-10D9E97E5FB3}"/>
              </a:ext>
            </a:extLst>
          </p:cNvPr>
          <p:cNvSpPr txBox="1"/>
          <p:nvPr/>
        </p:nvSpPr>
        <p:spPr>
          <a:xfrm>
            <a:off x="3376338" y="2336393"/>
            <a:ext cx="5439323" cy="1092607"/>
          </a:xfrm>
          <a:prstGeom prst="rect">
            <a:avLst/>
          </a:prstGeom>
          <a:noFill/>
        </p:spPr>
        <p:txBody>
          <a:bodyPr wrap="square" rtlCol="0">
            <a:spAutoFit/>
          </a:bodyPr>
          <a:lstStyle/>
          <a:p>
            <a:r>
              <a:rPr lang="en-US" sz="65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THANK YOU!</a:t>
            </a:r>
          </a:p>
        </p:txBody>
      </p:sp>
    </p:spTree>
    <p:extLst>
      <p:ext uri="{BB962C8B-B14F-4D97-AF65-F5344CB8AC3E}">
        <p14:creationId xmlns:p14="http://schemas.microsoft.com/office/powerpoint/2010/main" val="26298350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THEMERETAIN" val="Y4ijZJSJ"/>
  <p:tag name="ARTICULATE_DESIGN_ID_1_THEMERETAIN" val="hkpM9csZ"/>
  <p:tag name="ARTICULATE_PROJECT_OPEN" val="0"/>
  <p:tag name="ARTICULATE_SLIDE_COUNT" val="1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hemeRETAI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RETAIN" id="{C7AF7B9F-BF6E-4D25-A5FD-85A8949F4BD1}" vid="{29D2C279-51B9-4CF1-960A-928B145EF2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26099</TotalTime>
  <Words>414</Words>
  <Application>Microsoft Office PowerPoint</Application>
  <PresentationFormat>Widescreen</PresentationFormat>
  <Paragraphs>36</Paragraphs>
  <Slides>15</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Amasis MT Pro Black</vt:lpstr>
      <vt:lpstr>Arial</vt:lpstr>
      <vt:lpstr>Arial Black</vt:lpstr>
      <vt:lpstr>Calibri</vt:lpstr>
      <vt:lpstr>Merriweather</vt:lpstr>
      <vt:lpstr>Source Sans Pro</vt:lpstr>
      <vt:lpstr>1_ThemeRETAIN</vt:lpstr>
      <vt:lpstr>PowerPoint Presentation</vt:lpstr>
      <vt:lpstr>PowerPoint Presentation</vt:lpstr>
      <vt:lpstr>PowerPoint Presentation</vt:lpstr>
      <vt:lpstr>PowerPoint Presentation</vt:lpstr>
      <vt:lpstr>U.S. DEPARTMENT OF LABOR ANNOUNCES AVAILABILITY OF $20 MILLION IN GRANTS TO HELP INJURED OR ILL AMERICANS REMAIN IN LABOR FORCE</vt:lpstr>
      <vt:lpstr>PowerPoint Presentation</vt:lpstr>
      <vt:lpstr>PowerPoint Presentation</vt:lpstr>
      <vt:lpstr>PowerPoint Presentation</vt:lpstr>
      <vt:lpstr>YOU developed multiple referral methods! </vt:lpstr>
      <vt:lpstr>YOU Increased Outreach &amp; Self Referrals! </vt:lpstr>
      <vt:lpstr>PowerPoint Presentation</vt:lpstr>
      <vt:lpstr>YOU are important!  YOUR communities are important!  The health and well-being of KANSANS is important!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Mostafa Hasan [KDC]</dc:creator>
  <cp:lastModifiedBy>Jeana Payne [KDC]</cp:lastModifiedBy>
  <cp:revision>27</cp:revision>
  <dcterms:created xsi:type="dcterms:W3CDTF">2022-08-08T17:30:59Z</dcterms:created>
  <dcterms:modified xsi:type="dcterms:W3CDTF">2024-04-16T05:51:57Z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D3675FF0-19B1-417D-AE11-1DE10DD4DE29</vt:lpwstr>
  </property>
  <property fmtid="{D5CDD505-2E9C-101B-9397-08002B2CF9AE}" pid="3" name="ArticulatePath">
    <vt:lpwstr>Presentation_Template (002)</vt:lpwstr>
  </property>
</Properties>
</file>