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1"/>
  </p:notesMasterIdLst>
  <p:handoutMasterIdLst>
    <p:handoutMasterId r:id="rId42"/>
  </p:handoutMasterIdLst>
  <p:sldIdLst>
    <p:sldId id="256" r:id="rId5"/>
    <p:sldId id="259" r:id="rId6"/>
    <p:sldId id="262" r:id="rId7"/>
    <p:sldId id="265" r:id="rId8"/>
    <p:sldId id="266" r:id="rId9"/>
    <p:sldId id="267" r:id="rId10"/>
    <p:sldId id="283" r:id="rId11"/>
    <p:sldId id="277" r:id="rId12"/>
    <p:sldId id="281" r:id="rId13"/>
    <p:sldId id="323" r:id="rId14"/>
    <p:sldId id="278" r:id="rId15"/>
    <p:sldId id="279" r:id="rId16"/>
    <p:sldId id="271" r:id="rId17"/>
    <p:sldId id="292" r:id="rId18"/>
    <p:sldId id="288" r:id="rId19"/>
    <p:sldId id="287" r:id="rId20"/>
    <p:sldId id="324" r:id="rId21"/>
    <p:sldId id="332" r:id="rId22"/>
    <p:sldId id="325" r:id="rId23"/>
    <p:sldId id="300" r:id="rId24"/>
    <p:sldId id="311" r:id="rId25"/>
    <p:sldId id="309" r:id="rId26"/>
    <p:sldId id="319" r:id="rId27"/>
    <p:sldId id="320" r:id="rId28"/>
    <p:sldId id="280" r:id="rId29"/>
    <p:sldId id="321" r:id="rId30"/>
    <p:sldId id="322" r:id="rId31"/>
    <p:sldId id="305" r:id="rId32"/>
    <p:sldId id="327" r:id="rId33"/>
    <p:sldId id="334" r:id="rId34"/>
    <p:sldId id="328" r:id="rId35"/>
    <p:sldId id="335" r:id="rId36"/>
    <p:sldId id="329" r:id="rId37"/>
    <p:sldId id="336" r:id="rId38"/>
    <p:sldId id="315" r:id="rId39"/>
    <p:sldId id="318" r:id="rId4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rbara Mah  [DCF]" initials="BM[" lastIdx="2" clrIdx="0">
    <p:extLst>
      <p:ext uri="{19B8F6BF-5375-455C-9EA6-DF929625EA0E}">
        <p15:presenceInfo xmlns:p15="http://schemas.microsoft.com/office/powerpoint/2012/main" userId="S::Barbara.Mah@dcf.ks.gov::2cdc5d7c-e031-4954-9239-0b9755dbf01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B825"/>
    <a:srgbClr val="1E417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36" autoAdjust="0"/>
    <p:restoredTop sz="83941" autoAdjust="0"/>
  </p:normalViewPr>
  <p:slideViewPr>
    <p:cSldViewPr snapToGrid="0">
      <p:cViewPr varScale="1">
        <p:scale>
          <a:sx n="75" d="100"/>
          <a:sy n="75" d="100"/>
        </p:scale>
        <p:origin x="1854" y="84"/>
      </p:cViewPr>
      <p:guideLst>
        <p:guide orient="horz" pos="2160"/>
        <p:guide pos="2880"/>
      </p:guideLst>
    </p:cSldViewPr>
  </p:slideViewPr>
  <p:notesTextViewPr>
    <p:cViewPr>
      <p:scale>
        <a:sx n="1" d="1"/>
        <a:sy n="1" d="1"/>
      </p:scale>
      <p:origin x="0" y="0"/>
    </p:cViewPr>
  </p:notesTextViewPr>
  <p:notesViewPr>
    <p:cSldViewPr snapToGrid="0">
      <p:cViewPr varScale="1">
        <p:scale>
          <a:sx n="99" d="100"/>
          <a:sy n="99" d="100"/>
        </p:scale>
        <p:origin x="3570"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spPr>
        <a:noFill/>
      </c:spPr>
    </c:floor>
    <c:sideWall>
      <c:thickness val="0"/>
    </c:sideWall>
    <c:backWall>
      <c:thickness val="0"/>
      <c:spPr>
        <a:noFill/>
        <a:ln>
          <a:noFill/>
        </a:ln>
      </c:spPr>
    </c:backWall>
    <c:plotArea>
      <c:layout>
        <c:manualLayout>
          <c:layoutTarget val="inner"/>
          <c:xMode val="edge"/>
          <c:yMode val="edge"/>
          <c:x val="0.40126219799448148"/>
          <c:y val="2.5641440016504487E-2"/>
          <c:w val="0.5095039610874329"/>
          <c:h val="0.9"/>
        </c:manualLayout>
      </c:layout>
      <c:bar3DChart>
        <c:barDir val="bar"/>
        <c:grouping val="clustered"/>
        <c:varyColors val="0"/>
        <c:ser>
          <c:idx val="0"/>
          <c:order val="0"/>
          <c:tx>
            <c:strRef>
              <c:f>Sheet1!$B$1</c:f>
              <c:strCache>
                <c:ptCount val="1"/>
                <c:pt idx="0">
                  <c:v>Column2</c:v>
                </c:pt>
              </c:strCache>
            </c:strRef>
          </c:tx>
          <c:invertIfNegative val="0"/>
          <c:dLbls>
            <c:delete val="1"/>
          </c:dLbls>
          <c:cat>
            <c:strRef>
              <c:f>Sheet1!$A$2:$A$12</c:f>
              <c:strCache>
                <c:ptCount val="11"/>
                <c:pt idx="0">
                  <c:v>Mental Illness</c:v>
                </c:pt>
                <c:pt idx="1">
                  <c:v>Intellectual Disabilities</c:v>
                </c:pt>
                <c:pt idx="2">
                  <c:v>Orthopedic/Physical Impairments</c:v>
                </c:pt>
                <c:pt idx="3">
                  <c:v>Learning Disabilities </c:v>
                </c:pt>
                <c:pt idx="4">
                  <c:v>Other Physical Impairments</c:v>
                </c:pt>
                <c:pt idx="5">
                  <c:v>Deafness/Hearing Impairments</c:v>
                </c:pt>
                <c:pt idx="6">
                  <c:v>General Physical Debilitation</c:v>
                </c:pt>
                <c:pt idx="7">
                  <c:v>Blindness/Visual Impairments</c:v>
                </c:pt>
                <c:pt idx="8">
                  <c:v>Miscellaneous Other Impairments</c:v>
                </c:pt>
                <c:pt idx="9">
                  <c:v>Traumatic Brain Injury </c:v>
                </c:pt>
                <c:pt idx="10">
                  <c:v>Autism</c:v>
                </c:pt>
              </c:strCache>
            </c:strRef>
          </c:cat>
          <c:val>
            <c:numRef>
              <c:f>Sheet1!$B$2:$B$12</c:f>
              <c:numCache>
                <c:formatCode>0%</c:formatCode>
                <c:ptCount val="11"/>
                <c:pt idx="0">
                  <c:v>0.56999999999999995</c:v>
                </c:pt>
                <c:pt idx="1">
                  <c:v>0.14000000000000001</c:v>
                </c:pt>
                <c:pt idx="2">
                  <c:v>0.44</c:v>
                </c:pt>
                <c:pt idx="3">
                  <c:v>0.28000000000000003</c:v>
                </c:pt>
                <c:pt idx="4">
                  <c:v>0.06</c:v>
                </c:pt>
                <c:pt idx="5">
                  <c:v>0.16</c:v>
                </c:pt>
                <c:pt idx="6">
                  <c:v>0.19</c:v>
                </c:pt>
                <c:pt idx="7">
                  <c:v>0.02</c:v>
                </c:pt>
                <c:pt idx="8">
                  <c:v>0.01</c:v>
                </c:pt>
                <c:pt idx="9">
                  <c:v>7.0000000000000007E-2</c:v>
                </c:pt>
                <c:pt idx="10">
                  <c:v>0.19</c:v>
                </c:pt>
              </c:numCache>
            </c:numRef>
          </c:val>
          <c:extLst>
            <c:ext xmlns:c16="http://schemas.microsoft.com/office/drawing/2014/chart" uri="{C3380CC4-5D6E-409C-BE32-E72D297353CC}">
              <c16:uniqueId val="{00000002-247A-49A1-AB81-37829DE15193}"/>
            </c:ext>
          </c:extLst>
        </c:ser>
        <c:dLbls>
          <c:showLegendKey val="0"/>
          <c:showVal val="1"/>
          <c:showCatName val="0"/>
          <c:showSerName val="0"/>
          <c:showPercent val="0"/>
          <c:showBubbleSize val="0"/>
        </c:dLbls>
        <c:gapWidth val="155"/>
        <c:gapDepth val="500"/>
        <c:shape val="box"/>
        <c:axId val="36783616"/>
        <c:axId val="36790656"/>
        <c:axId val="0"/>
      </c:bar3DChart>
      <c:catAx>
        <c:axId val="36783616"/>
        <c:scaling>
          <c:orientation val="maxMin"/>
        </c:scaling>
        <c:delete val="0"/>
        <c:axPos val="l"/>
        <c:numFmt formatCode="General" sourceLinked="0"/>
        <c:majorTickMark val="out"/>
        <c:minorTickMark val="none"/>
        <c:tickLblPos val="nextTo"/>
        <c:txPr>
          <a:bodyPr/>
          <a:lstStyle/>
          <a:p>
            <a:pPr>
              <a:defRPr sz="1600" b="1">
                <a:solidFill>
                  <a:srgbClr val="002060"/>
                </a:solidFill>
                <a:latin typeface="Arial" panose="020B0604020202020204" pitchFamily="34" charset="0"/>
                <a:cs typeface="Arial" panose="020B0604020202020204" pitchFamily="34" charset="0"/>
              </a:defRPr>
            </a:pPr>
            <a:endParaRPr lang="en-US"/>
          </a:p>
        </c:txPr>
        <c:crossAx val="36790656"/>
        <c:crosses val="autoZero"/>
        <c:auto val="1"/>
        <c:lblAlgn val="ctr"/>
        <c:lblOffset val="100"/>
        <c:noMultiLvlLbl val="0"/>
      </c:catAx>
      <c:valAx>
        <c:axId val="36790656"/>
        <c:scaling>
          <c:orientation val="minMax"/>
        </c:scaling>
        <c:delete val="1"/>
        <c:axPos val="t"/>
        <c:majorGridlines>
          <c:spPr>
            <a:ln>
              <a:noFill/>
            </a:ln>
          </c:spPr>
        </c:majorGridlines>
        <c:numFmt formatCode="0%" sourceLinked="1"/>
        <c:majorTickMark val="out"/>
        <c:minorTickMark val="none"/>
        <c:tickLblPos val="nextTo"/>
        <c:crossAx val="36783616"/>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392F09-3A2F-4CB1-AC74-3473E587E26E}" type="doc">
      <dgm:prSet loTypeId="urn:microsoft.com/office/officeart/2005/8/layout/chevron2" loCatId="process" qsTypeId="urn:microsoft.com/office/officeart/2005/8/quickstyle/simple1" qsCatId="simple" csTypeId="urn:microsoft.com/office/officeart/2005/8/colors/colorful4" csCatId="colorful" phldr="1"/>
      <dgm:spPr/>
      <dgm:t>
        <a:bodyPr/>
        <a:lstStyle/>
        <a:p>
          <a:endParaRPr lang="en-US"/>
        </a:p>
      </dgm:t>
    </dgm:pt>
    <dgm:pt modelId="{C502E2D3-27E0-4DC2-B608-8AE8A2EA98CF}">
      <dgm:prSet phldrT="[Text]"/>
      <dgm:spPr/>
      <dgm:t>
        <a:bodyPr/>
        <a:lstStyle/>
        <a:p>
          <a:r>
            <a:rPr lang="en-US" dirty="0">
              <a:latin typeface="Arial" pitchFamily="34" charset="0"/>
              <a:cs typeface="Arial" pitchFamily="34" charset="0"/>
            </a:rPr>
            <a:t>Application and Eligibility</a:t>
          </a:r>
        </a:p>
      </dgm:t>
    </dgm:pt>
    <dgm:pt modelId="{BB3950E1-2115-45A9-B9AC-E5A804E730F2}" type="parTrans" cxnId="{C5E304A0-B152-4C52-B8E0-1FEAA55073E1}">
      <dgm:prSet/>
      <dgm:spPr/>
      <dgm:t>
        <a:bodyPr/>
        <a:lstStyle/>
        <a:p>
          <a:endParaRPr lang="en-US"/>
        </a:p>
      </dgm:t>
    </dgm:pt>
    <dgm:pt modelId="{B9A30AC7-9989-4533-9D6D-02A0E4E5A337}" type="sibTrans" cxnId="{C5E304A0-B152-4C52-B8E0-1FEAA55073E1}">
      <dgm:prSet/>
      <dgm:spPr/>
      <dgm:t>
        <a:bodyPr/>
        <a:lstStyle/>
        <a:p>
          <a:endParaRPr lang="en-US"/>
        </a:p>
      </dgm:t>
    </dgm:pt>
    <dgm:pt modelId="{FFE88BF6-938F-40EF-8833-D20109F7FFF3}">
      <dgm:prSet phldrT="[Text]"/>
      <dgm:spPr/>
      <dgm:t>
        <a:bodyPr/>
        <a:lstStyle/>
        <a:p>
          <a:r>
            <a:rPr lang="en-US" dirty="0">
              <a:latin typeface="Arial" pitchFamily="34" charset="0"/>
              <a:cs typeface="Arial" pitchFamily="34" charset="0"/>
            </a:rPr>
            <a:t>Provision of Services</a:t>
          </a:r>
        </a:p>
      </dgm:t>
    </dgm:pt>
    <dgm:pt modelId="{9CB315CF-5322-4751-A855-6F697DB27EDA}" type="parTrans" cxnId="{B165A173-1D1E-472D-8518-BBEC5FE4D037}">
      <dgm:prSet/>
      <dgm:spPr/>
      <dgm:t>
        <a:bodyPr/>
        <a:lstStyle/>
        <a:p>
          <a:endParaRPr lang="en-US"/>
        </a:p>
      </dgm:t>
    </dgm:pt>
    <dgm:pt modelId="{A9256877-CC7F-4373-8683-42FE8EA3A04B}" type="sibTrans" cxnId="{B165A173-1D1E-472D-8518-BBEC5FE4D037}">
      <dgm:prSet/>
      <dgm:spPr/>
      <dgm:t>
        <a:bodyPr/>
        <a:lstStyle/>
        <a:p>
          <a:endParaRPr lang="en-US"/>
        </a:p>
      </dgm:t>
    </dgm:pt>
    <dgm:pt modelId="{E23DCE0D-C15A-451D-874D-28508AB5FC1C}">
      <dgm:prSet phldrT="[Text]"/>
      <dgm:spPr/>
      <dgm:t>
        <a:bodyPr/>
        <a:lstStyle/>
        <a:p>
          <a:r>
            <a:rPr lang="en-US" dirty="0">
              <a:latin typeface="Arial" pitchFamily="34" charset="0"/>
              <a:cs typeface="Arial" pitchFamily="34" charset="0"/>
            </a:rPr>
            <a:t>Job Search</a:t>
          </a:r>
        </a:p>
      </dgm:t>
    </dgm:pt>
    <dgm:pt modelId="{C369A8A1-C7F4-4A1E-9624-1E1A1D730F2E}" type="parTrans" cxnId="{6DDB3E65-C826-4490-A681-8EC9E42750E6}">
      <dgm:prSet/>
      <dgm:spPr/>
      <dgm:t>
        <a:bodyPr/>
        <a:lstStyle/>
        <a:p>
          <a:endParaRPr lang="en-US"/>
        </a:p>
      </dgm:t>
    </dgm:pt>
    <dgm:pt modelId="{248792C9-0BC1-4865-8DD9-7E10B3277BE6}" type="sibTrans" cxnId="{6DDB3E65-C826-4490-A681-8EC9E42750E6}">
      <dgm:prSet/>
      <dgm:spPr/>
      <dgm:t>
        <a:bodyPr/>
        <a:lstStyle/>
        <a:p>
          <a:endParaRPr lang="en-US"/>
        </a:p>
      </dgm:t>
    </dgm:pt>
    <dgm:pt modelId="{9156B425-DAA7-4549-ABAA-AE0E4F7E79AC}">
      <dgm:prSet phldrT="[Text]"/>
      <dgm:spPr/>
      <dgm:t>
        <a:bodyPr/>
        <a:lstStyle/>
        <a:p>
          <a:endParaRPr lang="en-US" dirty="0"/>
        </a:p>
      </dgm:t>
    </dgm:pt>
    <dgm:pt modelId="{C3D49479-1CE5-49FF-9872-A89F2A054357}" type="parTrans" cxnId="{6955F654-5743-439C-80DA-02F8FC605506}">
      <dgm:prSet/>
      <dgm:spPr/>
      <dgm:t>
        <a:bodyPr/>
        <a:lstStyle/>
        <a:p>
          <a:endParaRPr lang="en-US"/>
        </a:p>
      </dgm:t>
    </dgm:pt>
    <dgm:pt modelId="{A06EF501-B313-4107-B344-E8A20233C12F}" type="sibTrans" cxnId="{6955F654-5743-439C-80DA-02F8FC605506}">
      <dgm:prSet/>
      <dgm:spPr/>
      <dgm:t>
        <a:bodyPr/>
        <a:lstStyle/>
        <a:p>
          <a:endParaRPr lang="en-US"/>
        </a:p>
      </dgm:t>
    </dgm:pt>
    <dgm:pt modelId="{218BDA58-3C68-4E21-A536-2C4FBF93D117}">
      <dgm:prSet phldrT="[Text]"/>
      <dgm:spPr/>
      <dgm:t>
        <a:bodyPr/>
        <a:lstStyle/>
        <a:p>
          <a:r>
            <a:rPr lang="en-US" dirty="0">
              <a:latin typeface="Arial" pitchFamily="34" charset="0"/>
              <a:cs typeface="Arial" pitchFamily="34" charset="0"/>
            </a:rPr>
            <a:t>Employment</a:t>
          </a:r>
        </a:p>
      </dgm:t>
    </dgm:pt>
    <dgm:pt modelId="{7152F3C8-3041-4DDC-B8A1-F24BE0E68624}" type="parTrans" cxnId="{77B9963C-48E6-4FBA-97DC-E50A4D646C1F}">
      <dgm:prSet/>
      <dgm:spPr/>
      <dgm:t>
        <a:bodyPr/>
        <a:lstStyle/>
        <a:p>
          <a:endParaRPr lang="en-US"/>
        </a:p>
      </dgm:t>
    </dgm:pt>
    <dgm:pt modelId="{5C24E191-29E5-40BC-BB3F-1E43697FBCDB}" type="sibTrans" cxnId="{77B9963C-48E6-4FBA-97DC-E50A4D646C1F}">
      <dgm:prSet/>
      <dgm:spPr/>
      <dgm:t>
        <a:bodyPr/>
        <a:lstStyle/>
        <a:p>
          <a:endParaRPr lang="en-US"/>
        </a:p>
      </dgm:t>
    </dgm:pt>
    <dgm:pt modelId="{E5CA8417-AB38-46EB-B6B7-3A11634ACAE4}">
      <dgm:prSet phldrT="[Text]"/>
      <dgm:spPr/>
      <dgm:t>
        <a:bodyPr/>
        <a:lstStyle/>
        <a:p>
          <a:endParaRPr lang="en-US" dirty="0"/>
        </a:p>
      </dgm:t>
    </dgm:pt>
    <dgm:pt modelId="{26159526-07BD-4449-84F2-6EC0DED74095}" type="parTrans" cxnId="{7EC57EE1-1270-4B24-92DA-1C047B2F1681}">
      <dgm:prSet/>
      <dgm:spPr/>
      <dgm:t>
        <a:bodyPr/>
        <a:lstStyle/>
        <a:p>
          <a:endParaRPr lang="en-US"/>
        </a:p>
      </dgm:t>
    </dgm:pt>
    <dgm:pt modelId="{A55D928D-ABB6-4B70-BC89-326DFFABC6A5}" type="sibTrans" cxnId="{7EC57EE1-1270-4B24-92DA-1C047B2F1681}">
      <dgm:prSet/>
      <dgm:spPr/>
      <dgm:t>
        <a:bodyPr/>
        <a:lstStyle/>
        <a:p>
          <a:endParaRPr lang="en-US"/>
        </a:p>
      </dgm:t>
    </dgm:pt>
    <dgm:pt modelId="{876F2F1A-7725-4A60-8AFC-9A79F88FCC54}">
      <dgm:prSet phldrT="[Text]"/>
      <dgm:spPr/>
      <dgm:t>
        <a:bodyPr/>
        <a:lstStyle/>
        <a:p>
          <a:endParaRPr lang="en-US" dirty="0">
            <a:solidFill>
              <a:schemeClr val="tx2">
                <a:lumMod val="50000"/>
              </a:schemeClr>
            </a:solidFill>
          </a:endParaRPr>
        </a:p>
      </dgm:t>
    </dgm:pt>
    <dgm:pt modelId="{D378F4C3-D8F6-4EA5-8E0A-2B4D9C624D11}" type="parTrans" cxnId="{6C1C25D6-E14D-45F5-8D41-42E2D0541F38}">
      <dgm:prSet/>
      <dgm:spPr/>
      <dgm:t>
        <a:bodyPr/>
        <a:lstStyle/>
        <a:p>
          <a:endParaRPr lang="en-US"/>
        </a:p>
      </dgm:t>
    </dgm:pt>
    <dgm:pt modelId="{034F2174-5DCE-4549-B001-A0363AAA8845}" type="sibTrans" cxnId="{6C1C25D6-E14D-45F5-8D41-42E2D0541F38}">
      <dgm:prSet/>
      <dgm:spPr/>
      <dgm:t>
        <a:bodyPr/>
        <a:lstStyle/>
        <a:p>
          <a:endParaRPr lang="en-US"/>
        </a:p>
      </dgm:t>
    </dgm:pt>
    <dgm:pt modelId="{C84C2290-2B16-452D-BDB9-0272621DEBCD}">
      <dgm:prSet phldrT="[Text]"/>
      <dgm:spPr/>
      <dgm:t>
        <a:bodyPr/>
        <a:lstStyle/>
        <a:p>
          <a:r>
            <a:rPr lang="en-US" dirty="0">
              <a:latin typeface="Arial" pitchFamily="34" charset="0"/>
              <a:cs typeface="Arial" pitchFamily="34" charset="0"/>
            </a:rPr>
            <a:t>Order of Selection</a:t>
          </a:r>
        </a:p>
      </dgm:t>
    </dgm:pt>
    <dgm:pt modelId="{5E0BB6CC-50F7-48C7-B9B4-346573F57117}" type="parTrans" cxnId="{1C886769-D81F-448E-BA8A-4B51882D6A0B}">
      <dgm:prSet/>
      <dgm:spPr/>
      <dgm:t>
        <a:bodyPr/>
        <a:lstStyle/>
        <a:p>
          <a:endParaRPr lang="en-US"/>
        </a:p>
      </dgm:t>
    </dgm:pt>
    <dgm:pt modelId="{7EFAEE68-DD4F-49C1-B709-AF4B8C5425CD}" type="sibTrans" cxnId="{1C886769-D81F-448E-BA8A-4B51882D6A0B}">
      <dgm:prSet/>
      <dgm:spPr/>
      <dgm:t>
        <a:bodyPr/>
        <a:lstStyle/>
        <a:p>
          <a:endParaRPr lang="en-US"/>
        </a:p>
      </dgm:t>
    </dgm:pt>
    <dgm:pt modelId="{D78EAA57-6DDD-444B-AA6A-070A1738E423}">
      <dgm:prSet phldrT="[Text]"/>
      <dgm:spPr/>
      <dgm:t>
        <a:bodyPr/>
        <a:lstStyle/>
        <a:p>
          <a:endParaRPr lang="en-US" dirty="0"/>
        </a:p>
      </dgm:t>
    </dgm:pt>
    <dgm:pt modelId="{1BB11676-0154-4CF6-B28F-FD8DCB6DEEFB}" type="parTrans" cxnId="{EAB74E75-D9E4-485D-B1B9-DB5313D165E2}">
      <dgm:prSet/>
      <dgm:spPr/>
      <dgm:t>
        <a:bodyPr/>
        <a:lstStyle/>
        <a:p>
          <a:endParaRPr lang="en-US"/>
        </a:p>
      </dgm:t>
    </dgm:pt>
    <dgm:pt modelId="{D32054E6-625B-4670-A233-91D8F0CEDDD1}" type="sibTrans" cxnId="{EAB74E75-D9E4-485D-B1B9-DB5313D165E2}">
      <dgm:prSet/>
      <dgm:spPr/>
      <dgm:t>
        <a:bodyPr/>
        <a:lstStyle/>
        <a:p>
          <a:endParaRPr lang="en-US"/>
        </a:p>
      </dgm:t>
    </dgm:pt>
    <dgm:pt modelId="{137A1220-2F53-416E-B73D-03F4FBD430BC}">
      <dgm:prSet phldrT="[Text]"/>
      <dgm:spPr/>
      <dgm:t>
        <a:bodyPr/>
        <a:lstStyle/>
        <a:p>
          <a:endParaRPr lang="en-US" dirty="0"/>
        </a:p>
      </dgm:t>
    </dgm:pt>
    <dgm:pt modelId="{FE2DDD84-7959-4D0E-B76A-E68FDF018954}" type="parTrans" cxnId="{6ECBDE70-DFD4-4EF2-A62E-C0736D53EB2C}">
      <dgm:prSet/>
      <dgm:spPr/>
      <dgm:t>
        <a:bodyPr/>
        <a:lstStyle/>
        <a:p>
          <a:endParaRPr lang="en-US"/>
        </a:p>
      </dgm:t>
    </dgm:pt>
    <dgm:pt modelId="{CEE5261F-2250-4F6A-8E05-16CFB4735676}" type="sibTrans" cxnId="{6ECBDE70-DFD4-4EF2-A62E-C0736D53EB2C}">
      <dgm:prSet/>
      <dgm:spPr/>
      <dgm:t>
        <a:bodyPr/>
        <a:lstStyle/>
        <a:p>
          <a:endParaRPr lang="en-US"/>
        </a:p>
      </dgm:t>
    </dgm:pt>
    <dgm:pt modelId="{596A04E2-AE55-4BE0-B9C0-FF93538F51BC}">
      <dgm:prSet phldrT="[Text]"/>
      <dgm:spPr/>
      <dgm:t>
        <a:bodyPr/>
        <a:lstStyle/>
        <a:p>
          <a:endParaRPr lang="en-US" dirty="0">
            <a:solidFill>
              <a:schemeClr val="accent1">
                <a:lumMod val="60000"/>
                <a:lumOff val="40000"/>
              </a:schemeClr>
            </a:solidFill>
          </a:endParaRPr>
        </a:p>
      </dgm:t>
    </dgm:pt>
    <dgm:pt modelId="{FF9584CB-AA84-4978-BE9B-59CD77DEFBB8}" type="parTrans" cxnId="{250BA505-D6A4-4FD9-BEDA-8E84EBEE2646}">
      <dgm:prSet/>
      <dgm:spPr/>
      <dgm:t>
        <a:bodyPr/>
        <a:lstStyle/>
        <a:p>
          <a:endParaRPr lang="en-US"/>
        </a:p>
      </dgm:t>
    </dgm:pt>
    <dgm:pt modelId="{585DA514-288E-4B85-A2D1-EAACCAED6E0C}" type="sibTrans" cxnId="{250BA505-D6A4-4FD9-BEDA-8E84EBEE2646}">
      <dgm:prSet/>
      <dgm:spPr/>
      <dgm:t>
        <a:bodyPr/>
        <a:lstStyle/>
        <a:p>
          <a:endParaRPr lang="en-US"/>
        </a:p>
      </dgm:t>
    </dgm:pt>
    <dgm:pt modelId="{CAE4C8F6-12B5-4C08-B650-5021FA38A73A}">
      <dgm:prSet phldrT="[Text]"/>
      <dgm:spPr/>
      <dgm:t>
        <a:bodyPr/>
        <a:lstStyle/>
        <a:p>
          <a:r>
            <a:rPr lang="en-US" dirty="0">
              <a:latin typeface="Arial" pitchFamily="34" charset="0"/>
              <a:cs typeface="Arial" pitchFamily="34" charset="0"/>
            </a:rPr>
            <a:t>IPE Development</a:t>
          </a:r>
        </a:p>
      </dgm:t>
    </dgm:pt>
    <dgm:pt modelId="{9C845703-6540-49A2-89BA-2B6FAD5ED685}" type="sibTrans" cxnId="{7E184E85-62F2-4AB9-B8DA-F3FDB2071DD1}">
      <dgm:prSet/>
      <dgm:spPr/>
      <dgm:t>
        <a:bodyPr/>
        <a:lstStyle/>
        <a:p>
          <a:endParaRPr lang="en-US"/>
        </a:p>
      </dgm:t>
    </dgm:pt>
    <dgm:pt modelId="{242B68F6-06F0-45BF-B5A0-FDA191E4348D}" type="parTrans" cxnId="{7E184E85-62F2-4AB9-B8DA-F3FDB2071DD1}">
      <dgm:prSet/>
      <dgm:spPr/>
      <dgm:t>
        <a:bodyPr/>
        <a:lstStyle/>
        <a:p>
          <a:endParaRPr lang="en-US"/>
        </a:p>
      </dgm:t>
    </dgm:pt>
    <dgm:pt modelId="{0A428C67-5710-4077-8CC2-EBAD80AC2AB1}" type="pres">
      <dgm:prSet presAssocID="{9B392F09-3A2F-4CB1-AC74-3473E587E26E}" presName="linearFlow" presStyleCnt="0">
        <dgm:presLayoutVars>
          <dgm:dir/>
          <dgm:animLvl val="lvl"/>
          <dgm:resizeHandles val="exact"/>
        </dgm:presLayoutVars>
      </dgm:prSet>
      <dgm:spPr/>
    </dgm:pt>
    <dgm:pt modelId="{F9DDB532-D912-4BE5-9CE4-6B65BE76DC5D}" type="pres">
      <dgm:prSet presAssocID="{876F2F1A-7725-4A60-8AFC-9A79F88FCC54}" presName="composite" presStyleCnt="0"/>
      <dgm:spPr/>
    </dgm:pt>
    <dgm:pt modelId="{1F7B4BB6-3DD9-4D6A-885D-FB7296003E32}" type="pres">
      <dgm:prSet presAssocID="{876F2F1A-7725-4A60-8AFC-9A79F88FCC54}" presName="parentText" presStyleLbl="alignNode1" presStyleIdx="0" presStyleCnt="6">
        <dgm:presLayoutVars>
          <dgm:chMax val="1"/>
          <dgm:bulletEnabled val="1"/>
        </dgm:presLayoutVars>
      </dgm:prSet>
      <dgm:spPr/>
    </dgm:pt>
    <dgm:pt modelId="{E1420C2E-49F4-40E7-8252-E93AA35CD6EF}" type="pres">
      <dgm:prSet presAssocID="{876F2F1A-7725-4A60-8AFC-9A79F88FCC54}" presName="descendantText" presStyleLbl="alignAcc1" presStyleIdx="0" presStyleCnt="6" custLinFactNeighborX="215" custLinFactNeighborY="-44045">
        <dgm:presLayoutVars>
          <dgm:bulletEnabled val="1"/>
        </dgm:presLayoutVars>
      </dgm:prSet>
      <dgm:spPr/>
    </dgm:pt>
    <dgm:pt modelId="{F9A6A994-E024-416A-980A-83779F53EF60}" type="pres">
      <dgm:prSet presAssocID="{034F2174-5DCE-4549-B001-A0363AAA8845}" presName="sp" presStyleCnt="0"/>
      <dgm:spPr/>
    </dgm:pt>
    <dgm:pt modelId="{7629C97E-1B09-4E44-B8A6-FD1C007155A5}" type="pres">
      <dgm:prSet presAssocID="{137A1220-2F53-416E-B73D-03F4FBD430BC}" presName="composite" presStyleCnt="0"/>
      <dgm:spPr/>
    </dgm:pt>
    <dgm:pt modelId="{870AEC83-CBB2-4EF8-9A98-A3F2D14DDDCC}" type="pres">
      <dgm:prSet presAssocID="{137A1220-2F53-416E-B73D-03F4FBD430BC}" presName="parentText" presStyleLbl="alignNode1" presStyleIdx="1" presStyleCnt="6">
        <dgm:presLayoutVars>
          <dgm:chMax val="1"/>
          <dgm:bulletEnabled val="1"/>
        </dgm:presLayoutVars>
      </dgm:prSet>
      <dgm:spPr/>
    </dgm:pt>
    <dgm:pt modelId="{91427D9D-4EE2-4144-ACBC-120231A0584E}" type="pres">
      <dgm:prSet presAssocID="{137A1220-2F53-416E-B73D-03F4FBD430BC}" presName="descendantText" presStyleLbl="alignAcc1" presStyleIdx="1" presStyleCnt="6" custLinFactNeighborX="0" custLinFactNeighborY="0">
        <dgm:presLayoutVars>
          <dgm:bulletEnabled val="1"/>
        </dgm:presLayoutVars>
      </dgm:prSet>
      <dgm:spPr/>
    </dgm:pt>
    <dgm:pt modelId="{4E06DCAE-CEA9-4781-ADB1-DC6D98F74F74}" type="pres">
      <dgm:prSet presAssocID="{CEE5261F-2250-4F6A-8E05-16CFB4735676}" presName="sp" presStyleCnt="0"/>
      <dgm:spPr/>
    </dgm:pt>
    <dgm:pt modelId="{22198B5B-4AD0-4BC5-B384-FBA0008CC0DF}" type="pres">
      <dgm:prSet presAssocID="{596A04E2-AE55-4BE0-B9C0-FF93538F51BC}" presName="composite" presStyleCnt="0"/>
      <dgm:spPr/>
    </dgm:pt>
    <dgm:pt modelId="{C8A728F9-03C2-4E56-B42C-D23A3CA41624}" type="pres">
      <dgm:prSet presAssocID="{596A04E2-AE55-4BE0-B9C0-FF93538F51BC}" presName="parentText" presStyleLbl="alignNode1" presStyleIdx="2" presStyleCnt="6">
        <dgm:presLayoutVars>
          <dgm:chMax val="1"/>
          <dgm:bulletEnabled val="1"/>
        </dgm:presLayoutVars>
      </dgm:prSet>
      <dgm:spPr/>
    </dgm:pt>
    <dgm:pt modelId="{E836B1E0-ED62-474F-AE6B-28233D372E4A}" type="pres">
      <dgm:prSet presAssocID="{596A04E2-AE55-4BE0-B9C0-FF93538F51BC}" presName="descendantText" presStyleLbl="alignAcc1" presStyleIdx="2" presStyleCnt="6">
        <dgm:presLayoutVars>
          <dgm:bulletEnabled val="1"/>
        </dgm:presLayoutVars>
      </dgm:prSet>
      <dgm:spPr/>
    </dgm:pt>
    <dgm:pt modelId="{AF4535B9-5EFA-4F9E-B639-070DF8A3951B}" type="pres">
      <dgm:prSet presAssocID="{585DA514-288E-4B85-A2D1-EAACCAED6E0C}" presName="sp" presStyleCnt="0"/>
      <dgm:spPr/>
    </dgm:pt>
    <dgm:pt modelId="{EDE0ABBE-471D-44C4-A31A-4CD5E3E893DA}" type="pres">
      <dgm:prSet presAssocID="{D78EAA57-6DDD-444B-AA6A-070A1738E423}" presName="composite" presStyleCnt="0"/>
      <dgm:spPr/>
    </dgm:pt>
    <dgm:pt modelId="{6A2F1A78-3DD6-4F3D-B503-CEC5F2E33C36}" type="pres">
      <dgm:prSet presAssocID="{D78EAA57-6DDD-444B-AA6A-070A1738E423}" presName="parentText" presStyleLbl="alignNode1" presStyleIdx="3" presStyleCnt="6">
        <dgm:presLayoutVars>
          <dgm:chMax val="1"/>
          <dgm:bulletEnabled val="1"/>
        </dgm:presLayoutVars>
      </dgm:prSet>
      <dgm:spPr/>
    </dgm:pt>
    <dgm:pt modelId="{5D48CBF2-1BCE-4F62-8ECD-80D442D0AE9D}" type="pres">
      <dgm:prSet presAssocID="{D78EAA57-6DDD-444B-AA6A-070A1738E423}" presName="descendantText" presStyleLbl="alignAcc1" presStyleIdx="3" presStyleCnt="6">
        <dgm:presLayoutVars>
          <dgm:bulletEnabled val="1"/>
        </dgm:presLayoutVars>
      </dgm:prSet>
      <dgm:spPr/>
    </dgm:pt>
    <dgm:pt modelId="{ED318977-536B-4A5F-8B48-7C6B782AE90A}" type="pres">
      <dgm:prSet presAssocID="{D32054E6-625B-4670-A233-91D8F0CEDDD1}" presName="sp" presStyleCnt="0"/>
      <dgm:spPr/>
    </dgm:pt>
    <dgm:pt modelId="{7BD00EE9-A28C-4945-972C-41AF72E71A4E}" type="pres">
      <dgm:prSet presAssocID="{9156B425-DAA7-4549-ABAA-AE0E4F7E79AC}" presName="composite" presStyleCnt="0"/>
      <dgm:spPr/>
    </dgm:pt>
    <dgm:pt modelId="{C1B5159F-3172-4701-A65B-A731608428E3}" type="pres">
      <dgm:prSet presAssocID="{9156B425-DAA7-4549-ABAA-AE0E4F7E79AC}" presName="parentText" presStyleLbl="alignNode1" presStyleIdx="4" presStyleCnt="6">
        <dgm:presLayoutVars>
          <dgm:chMax val="1"/>
          <dgm:bulletEnabled val="1"/>
        </dgm:presLayoutVars>
      </dgm:prSet>
      <dgm:spPr/>
    </dgm:pt>
    <dgm:pt modelId="{699D1E90-D0AD-40DE-AA3D-736122FC87BF}" type="pres">
      <dgm:prSet presAssocID="{9156B425-DAA7-4549-ABAA-AE0E4F7E79AC}" presName="descendantText" presStyleLbl="alignAcc1" presStyleIdx="4" presStyleCnt="6">
        <dgm:presLayoutVars>
          <dgm:bulletEnabled val="1"/>
        </dgm:presLayoutVars>
      </dgm:prSet>
      <dgm:spPr/>
    </dgm:pt>
    <dgm:pt modelId="{89AD0C51-7B26-422A-8A89-5CEAC6794DD4}" type="pres">
      <dgm:prSet presAssocID="{A06EF501-B313-4107-B344-E8A20233C12F}" presName="sp" presStyleCnt="0"/>
      <dgm:spPr/>
    </dgm:pt>
    <dgm:pt modelId="{D85BD2CF-C736-4E29-BAA3-78CC6726AB9F}" type="pres">
      <dgm:prSet presAssocID="{E5CA8417-AB38-46EB-B6B7-3A11634ACAE4}" presName="composite" presStyleCnt="0"/>
      <dgm:spPr/>
    </dgm:pt>
    <dgm:pt modelId="{2912E083-64E5-4708-AFF9-7543D45FBB0A}" type="pres">
      <dgm:prSet presAssocID="{E5CA8417-AB38-46EB-B6B7-3A11634ACAE4}" presName="parentText" presStyleLbl="alignNode1" presStyleIdx="5" presStyleCnt="6">
        <dgm:presLayoutVars>
          <dgm:chMax val="1"/>
          <dgm:bulletEnabled val="1"/>
        </dgm:presLayoutVars>
      </dgm:prSet>
      <dgm:spPr/>
    </dgm:pt>
    <dgm:pt modelId="{8E042C98-E5E8-4A37-B645-9E28AE208C08}" type="pres">
      <dgm:prSet presAssocID="{E5CA8417-AB38-46EB-B6B7-3A11634ACAE4}" presName="descendantText" presStyleLbl="alignAcc1" presStyleIdx="5" presStyleCnt="6">
        <dgm:presLayoutVars>
          <dgm:bulletEnabled val="1"/>
        </dgm:presLayoutVars>
      </dgm:prSet>
      <dgm:spPr/>
    </dgm:pt>
  </dgm:ptLst>
  <dgm:cxnLst>
    <dgm:cxn modelId="{250BA505-D6A4-4FD9-BEDA-8E84EBEE2646}" srcId="{9B392F09-3A2F-4CB1-AC74-3473E587E26E}" destId="{596A04E2-AE55-4BE0-B9C0-FF93538F51BC}" srcOrd="2" destOrd="0" parTransId="{FF9584CB-AA84-4978-BE9B-59CD77DEFBB8}" sibTransId="{585DA514-288E-4B85-A2D1-EAACCAED6E0C}"/>
    <dgm:cxn modelId="{E083BF11-BE1D-4536-A541-7D50E57C58F9}" type="presOf" srcId="{137A1220-2F53-416E-B73D-03F4FBD430BC}" destId="{870AEC83-CBB2-4EF8-9A98-A3F2D14DDDCC}" srcOrd="0" destOrd="0" presId="urn:microsoft.com/office/officeart/2005/8/layout/chevron2"/>
    <dgm:cxn modelId="{F1BE011A-C10D-467F-B395-2AFCCAF6CD72}" type="presOf" srcId="{9B392F09-3A2F-4CB1-AC74-3473E587E26E}" destId="{0A428C67-5710-4077-8CC2-EBAD80AC2AB1}" srcOrd="0" destOrd="0" presId="urn:microsoft.com/office/officeart/2005/8/layout/chevron2"/>
    <dgm:cxn modelId="{38D5C71C-70F4-4EC7-840D-765C1E52CE19}" type="presOf" srcId="{218BDA58-3C68-4E21-A536-2C4FBF93D117}" destId="{8E042C98-E5E8-4A37-B645-9E28AE208C08}" srcOrd="0" destOrd="0" presId="urn:microsoft.com/office/officeart/2005/8/layout/chevron2"/>
    <dgm:cxn modelId="{D4AD4C2C-9C09-4E88-B929-B21A14783766}" type="presOf" srcId="{CAE4C8F6-12B5-4C08-B650-5021FA38A73A}" destId="{E836B1E0-ED62-474F-AE6B-28233D372E4A}" srcOrd="0" destOrd="0" presId="urn:microsoft.com/office/officeart/2005/8/layout/chevron2"/>
    <dgm:cxn modelId="{77B9963C-48E6-4FBA-97DC-E50A4D646C1F}" srcId="{E5CA8417-AB38-46EB-B6B7-3A11634ACAE4}" destId="{218BDA58-3C68-4E21-A536-2C4FBF93D117}" srcOrd="0" destOrd="0" parTransId="{7152F3C8-3041-4DDC-B8A1-F24BE0E68624}" sibTransId="{5C24E191-29E5-40BC-BB3F-1E43697FBCDB}"/>
    <dgm:cxn modelId="{E637B044-612F-454E-9D6D-436DD11B3578}" type="presOf" srcId="{876F2F1A-7725-4A60-8AFC-9A79F88FCC54}" destId="{1F7B4BB6-3DD9-4D6A-885D-FB7296003E32}" srcOrd="0" destOrd="0" presId="urn:microsoft.com/office/officeart/2005/8/layout/chevron2"/>
    <dgm:cxn modelId="{6DDB3E65-C826-4490-A681-8EC9E42750E6}" srcId="{9156B425-DAA7-4549-ABAA-AE0E4F7E79AC}" destId="{E23DCE0D-C15A-451D-874D-28508AB5FC1C}" srcOrd="0" destOrd="0" parTransId="{C369A8A1-C7F4-4A1E-9624-1E1A1D730F2E}" sibTransId="{248792C9-0BC1-4865-8DD9-7E10B3277BE6}"/>
    <dgm:cxn modelId="{1C886769-D81F-448E-BA8A-4B51882D6A0B}" srcId="{137A1220-2F53-416E-B73D-03F4FBD430BC}" destId="{C84C2290-2B16-452D-BDB9-0272621DEBCD}" srcOrd="0" destOrd="0" parTransId="{5E0BB6CC-50F7-48C7-B9B4-346573F57117}" sibTransId="{7EFAEE68-DD4F-49C1-B709-AF4B8C5425CD}"/>
    <dgm:cxn modelId="{9A8D5B6F-346D-4D46-98A0-016F9417B4B3}" type="presOf" srcId="{D78EAA57-6DDD-444B-AA6A-070A1738E423}" destId="{6A2F1A78-3DD6-4F3D-B503-CEC5F2E33C36}" srcOrd="0" destOrd="0" presId="urn:microsoft.com/office/officeart/2005/8/layout/chevron2"/>
    <dgm:cxn modelId="{376BA550-2952-4744-B9B9-A6C60F5AB4ED}" type="presOf" srcId="{C502E2D3-27E0-4DC2-B608-8AE8A2EA98CF}" destId="{E1420C2E-49F4-40E7-8252-E93AA35CD6EF}" srcOrd="0" destOrd="0" presId="urn:microsoft.com/office/officeart/2005/8/layout/chevron2"/>
    <dgm:cxn modelId="{6ECBDE70-DFD4-4EF2-A62E-C0736D53EB2C}" srcId="{9B392F09-3A2F-4CB1-AC74-3473E587E26E}" destId="{137A1220-2F53-416E-B73D-03F4FBD430BC}" srcOrd="1" destOrd="0" parTransId="{FE2DDD84-7959-4D0E-B76A-E68FDF018954}" sibTransId="{CEE5261F-2250-4F6A-8E05-16CFB4735676}"/>
    <dgm:cxn modelId="{B165A173-1D1E-472D-8518-BBEC5FE4D037}" srcId="{D78EAA57-6DDD-444B-AA6A-070A1738E423}" destId="{FFE88BF6-938F-40EF-8833-D20109F7FFF3}" srcOrd="0" destOrd="0" parTransId="{9CB315CF-5322-4751-A855-6F697DB27EDA}" sibTransId="{A9256877-CC7F-4373-8683-42FE8EA3A04B}"/>
    <dgm:cxn modelId="{697F5074-C2C2-413F-BC63-6886B9A1C93A}" type="presOf" srcId="{C84C2290-2B16-452D-BDB9-0272621DEBCD}" destId="{91427D9D-4EE2-4144-ACBC-120231A0584E}" srcOrd="0" destOrd="0" presId="urn:microsoft.com/office/officeart/2005/8/layout/chevron2"/>
    <dgm:cxn modelId="{6955F654-5743-439C-80DA-02F8FC605506}" srcId="{9B392F09-3A2F-4CB1-AC74-3473E587E26E}" destId="{9156B425-DAA7-4549-ABAA-AE0E4F7E79AC}" srcOrd="4" destOrd="0" parTransId="{C3D49479-1CE5-49FF-9872-A89F2A054357}" sibTransId="{A06EF501-B313-4107-B344-E8A20233C12F}"/>
    <dgm:cxn modelId="{EAB74E75-D9E4-485D-B1B9-DB5313D165E2}" srcId="{9B392F09-3A2F-4CB1-AC74-3473E587E26E}" destId="{D78EAA57-6DDD-444B-AA6A-070A1738E423}" srcOrd="3" destOrd="0" parTransId="{1BB11676-0154-4CF6-B28F-FD8DCB6DEEFB}" sibTransId="{D32054E6-625B-4670-A233-91D8F0CEDDD1}"/>
    <dgm:cxn modelId="{7E184E85-62F2-4AB9-B8DA-F3FDB2071DD1}" srcId="{596A04E2-AE55-4BE0-B9C0-FF93538F51BC}" destId="{CAE4C8F6-12B5-4C08-B650-5021FA38A73A}" srcOrd="0" destOrd="0" parTransId="{242B68F6-06F0-45BF-B5A0-FDA191E4348D}" sibTransId="{9C845703-6540-49A2-89BA-2B6FAD5ED685}"/>
    <dgm:cxn modelId="{06879089-2440-416A-9A09-58923ECBE418}" type="presOf" srcId="{FFE88BF6-938F-40EF-8833-D20109F7FFF3}" destId="{5D48CBF2-1BCE-4F62-8ECD-80D442D0AE9D}" srcOrd="0" destOrd="0" presId="urn:microsoft.com/office/officeart/2005/8/layout/chevron2"/>
    <dgm:cxn modelId="{3D570492-A9FB-4647-9988-B057AEF90F46}" type="presOf" srcId="{E5CA8417-AB38-46EB-B6B7-3A11634ACAE4}" destId="{2912E083-64E5-4708-AFF9-7543D45FBB0A}" srcOrd="0" destOrd="0" presId="urn:microsoft.com/office/officeart/2005/8/layout/chevron2"/>
    <dgm:cxn modelId="{C5E304A0-B152-4C52-B8E0-1FEAA55073E1}" srcId="{876F2F1A-7725-4A60-8AFC-9A79F88FCC54}" destId="{C502E2D3-27E0-4DC2-B608-8AE8A2EA98CF}" srcOrd="0" destOrd="0" parTransId="{BB3950E1-2115-45A9-B9AC-E5A804E730F2}" sibTransId="{B9A30AC7-9989-4533-9D6D-02A0E4E5A337}"/>
    <dgm:cxn modelId="{D75421BB-65C5-42C1-8382-0C8E02119AC7}" type="presOf" srcId="{9156B425-DAA7-4549-ABAA-AE0E4F7E79AC}" destId="{C1B5159F-3172-4701-A65B-A731608428E3}" srcOrd="0" destOrd="0" presId="urn:microsoft.com/office/officeart/2005/8/layout/chevron2"/>
    <dgm:cxn modelId="{CEC09DBF-2358-4C46-9177-A65826068C86}" type="presOf" srcId="{596A04E2-AE55-4BE0-B9C0-FF93538F51BC}" destId="{C8A728F9-03C2-4E56-B42C-D23A3CA41624}" srcOrd="0" destOrd="0" presId="urn:microsoft.com/office/officeart/2005/8/layout/chevron2"/>
    <dgm:cxn modelId="{6C1C25D6-E14D-45F5-8D41-42E2D0541F38}" srcId="{9B392F09-3A2F-4CB1-AC74-3473E587E26E}" destId="{876F2F1A-7725-4A60-8AFC-9A79F88FCC54}" srcOrd="0" destOrd="0" parTransId="{D378F4C3-D8F6-4EA5-8E0A-2B4D9C624D11}" sibTransId="{034F2174-5DCE-4549-B001-A0363AAA8845}"/>
    <dgm:cxn modelId="{7EC57EE1-1270-4B24-92DA-1C047B2F1681}" srcId="{9B392F09-3A2F-4CB1-AC74-3473E587E26E}" destId="{E5CA8417-AB38-46EB-B6B7-3A11634ACAE4}" srcOrd="5" destOrd="0" parTransId="{26159526-07BD-4449-84F2-6EC0DED74095}" sibTransId="{A55D928D-ABB6-4B70-BC89-326DFFABC6A5}"/>
    <dgm:cxn modelId="{24CABDFB-2F2A-49B0-9C97-DA7C8DDFE5A3}" type="presOf" srcId="{E23DCE0D-C15A-451D-874D-28508AB5FC1C}" destId="{699D1E90-D0AD-40DE-AA3D-736122FC87BF}" srcOrd="0" destOrd="0" presId="urn:microsoft.com/office/officeart/2005/8/layout/chevron2"/>
    <dgm:cxn modelId="{0645200E-035F-4341-8E6F-A15103BAB514}" type="presParOf" srcId="{0A428C67-5710-4077-8CC2-EBAD80AC2AB1}" destId="{F9DDB532-D912-4BE5-9CE4-6B65BE76DC5D}" srcOrd="0" destOrd="0" presId="urn:microsoft.com/office/officeart/2005/8/layout/chevron2"/>
    <dgm:cxn modelId="{621DCC86-973C-46EF-8322-E2C84BF6CC5F}" type="presParOf" srcId="{F9DDB532-D912-4BE5-9CE4-6B65BE76DC5D}" destId="{1F7B4BB6-3DD9-4D6A-885D-FB7296003E32}" srcOrd="0" destOrd="0" presId="urn:microsoft.com/office/officeart/2005/8/layout/chevron2"/>
    <dgm:cxn modelId="{CF89A942-CEC2-4C65-9801-898424F2DE0E}" type="presParOf" srcId="{F9DDB532-D912-4BE5-9CE4-6B65BE76DC5D}" destId="{E1420C2E-49F4-40E7-8252-E93AA35CD6EF}" srcOrd="1" destOrd="0" presId="urn:microsoft.com/office/officeart/2005/8/layout/chevron2"/>
    <dgm:cxn modelId="{075A5883-8EBB-4052-9169-6A45DC0CB5F8}" type="presParOf" srcId="{0A428C67-5710-4077-8CC2-EBAD80AC2AB1}" destId="{F9A6A994-E024-416A-980A-83779F53EF60}" srcOrd="1" destOrd="0" presId="urn:microsoft.com/office/officeart/2005/8/layout/chevron2"/>
    <dgm:cxn modelId="{FD7E0D92-C68E-472D-B0AE-F058AA924E2E}" type="presParOf" srcId="{0A428C67-5710-4077-8CC2-EBAD80AC2AB1}" destId="{7629C97E-1B09-4E44-B8A6-FD1C007155A5}" srcOrd="2" destOrd="0" presId="urn:microsoft.com/office/officeart/2005/8/layout/chevron2"/>
    <dgm:cxn modelId="{3179887C-A965-4166-AF8F-C38E855FDBDF}" type="presParOf" srcId="{7629C97E-1B09-4E44-B8A6-FD1C007155A5}" destId="{870AEC83-CBB2-4EF8-9A98-A3F2D14DDDCC}" srcOrd="0" destOrd="0" presId="urn:microsoft.com/office/officeart/2005/8/layout/chevron2"/>
    <dgm:cxn modelId="{685805E4-C63D-4C74-9E63-DB906D94262D}" type="presParOf" srcId="{7629C97E-1B09-4E44-B8A6-FD1C007155A5}" destId="{91427D9D-4EE2-4144-ACBC-120231A0584E}" srcOrd="1" destOrd="0" presId="urn:microsoft.com/office/officeart/2005/8/layout/chevron2"/>
    <dgm:cxn modelId="{0BD6FFAB-707A-4E4C-856A-E2F2DE1BA380}" type="presParOf" srcId="{0A428C67-5710-4077-8CC2-EBAD80AC2AB1}" destId="{4E06DCAE-CEA9-4781-ADB1-DC6D98F74F74}" srcOrd="3" destOrd="0" presId="urn:microsoft.com/office/officeart/2005/8/layout/chevron2"/>
    <dgm:cxn modelId="{68B3294E-7D4A-40C4-BD1E-DA8BAB803A00}" type="presParOf" srcId="{0A428C67-5710-4077-8CC2-EBAD80AC2AB1}" destId="{22198B5B-4AD0-4BC5-B384-FBA0008CC0DF}" srcOrd="4" destOrd="0" presId="urn:microsoft.com/office/officeart/2005/8/layout/chevron2"/>
    <dgm:cxn modelId="{02A811B2-1379-482C-8625-B900960063F7}" type="presParOf" srcId="{22198B5B-4AD0-4BC5-B384-FBA0008CC0DF}" destId="{C8A728F9-03C2-4E56-B42C-D23A3CA41624}" srcOrd="0" destOrd="0" presId="urn:microsoft.com/office/officeart/2005/8/layout/chevron2"/>
    <dgm:cxn modelId="{37E3356C-08A9-47D6-9EDE-08016D1873D6}" type="presParOf" srcId="{22198B5B-4AD0-4BC5-B384-FBA0008CC0DF}" destId="{E836B1E0-ED62-474F-AE6B-28233D372E4A}" srcOrd="1" destOrd="0" presId="urn:microsoft.com/office/officeart/2005/8/layout/chevron2"/>
    <dgm:cxn modelId="{34937EF7-6485-4F27-8C3F-4F309C5A73C0}" type="presParOf" srcId="{0A428C67-5710-4077-8CC2-EBAD80AC2AB1}" destId="{AF4535B9-5EFA-4F9E-B639-070DF8A3951B}" srcOrd="5" destOrd="0" presId="urn:microsoft.com/office/officeart/2005/8/layout/chevron2"/>
    <dgm:cxn modelId="{30FD2873-58C9-4D4F-8D2F-92C226D089E8}" type="presParOf" srcId="{0A428C67-5710-4077-8CC2-EBAD80AC2AB1}" destId="{EDE0ABBE-471D-44C4-A31A-4CD5E3E893DA}" srcOrd="6" destOrd="0" presId="urn:microsoft.com/office/officeart/2005/8/layout/chevron2"/>
    <dgm:cxn modelId="{656FC133-F670-494D-A915-FDF4D051B161}" type="presParOf" srcId="{EDE0ABBE-471D-44C4-A31A-4CD5E3E893DA}" destId="{6A2F1A78-3DD6-4F3D-B503-CEC5F2E33C36}" srcOrd="0" destOrd="0" presId="urn:microsoft.com/office/officeart/2005/8/layout/chevron2"/>
    <dgm:cxn modelId="{454CABDB-B542-4FA7-BAB3-CA9F3E23D478}" type="presParOf" srcId="{EDE0ABBE-471D-44C4-A31A-4CD5E3E893DA}" destId="{5D48CBF2-1BCE-4F62-8ECD-80D442D0AE9D}" srcOrd="1" destOrd="0" presId="urn:microsoft.com/office/officeart/2005/8/layout/chevron2"/>
    <dgm:cxn modelId="{E9BA833F-7488-4728-80EA-49CE4042ECE2}" type="presParOf" srcId="{0A428C67-5710-4077-8CC2-EBAD80AC2AB1}" destId="{ED318977-536B-4A5F-8B48-7C6B782AE90A}" srcOrd="7" destOrd="0" presId="urn:microsoft.com/office/officeart/2005/8/layout/chevron2"/>
    <dgm:cxn modelId="{D8340171-6EB3-45C4-95C1-614D0551AB44}" type="presParOf" srcId="{0A428C67-5710-4077-8CC2-EBAD80AC2AB1}" destId="{7BD00EE9-A28C-4945-972C-41AF72E71A4E}" srcOrd="8" destOrd="0" presId="urn:microsoft.com/office/officeart/2005/8/layout/chevron2"/>
    <dgm:cxn modelId="{451137B1-8FC0-4BF2-BCA6-70BDEF4CB875}" type="presParOf" srcId="{7BD00EE9-A28C-4945-972C-41AF72E71A4E}" destId="{C1B5159F-3172-4701-A65B-A731608428E3}" srcOrd="0" destOrd="0" presId="urn:microsoft.com/office/officeart/2005/8/layout/chevron2"/>
    <dgm:cxn modelId="{F0B5DCE3-7D8E-4A5A-885C-6B55B1D5ED84}" type="presParOf" srcId="{7BD00EE9-A28C-4945-972C-41AF72E71A4E}" destId="{699D1E90-D0AD-40DE-AA3D-736122FC87BF}" srcOrd="1" destOrd="0" presId="urn:microsoft.com/office/officeart/2005/8/layout/chevron2"/>
    <dgm:cxn modelId="{53CCD818-C8B3-4E39-B495-1DE90CECF405}" type="presParOf" srcId="{0A428C67-5710-4077-8CC2-EBAD80AC2AB1}" destId="{89AD0C51-7B26-422A-8A89-5CEAC6794DD4}" srcOrd="9" destOrd="0" presId="urn:microsoft.com/office/officeart/2005/8/layout/chevron2"/>
    <dgm:cxn modelId="{A2C58568-A6CA-465F-B2DF-A7443840C531}" type="presParOf" srcId="{0A428C67-5710-4077-8CC2-EBAD80AC2AB1}" destId="{D85BD2CF-C736-4E29-BAA3-78CC6726AB9F}" srcOrd="10" destOrd="0" presId="urn:microsoft.com/office/officeart/2005/8/layout/chevron2"/>
    <dgm:cxn modelId="{489D28EB-E83A-4E99-81C8-9AC307D8CA91}" type="presParOf" srcId="{D85BD2CF-C736-4E29-BAA3-78CC6726AB9F}" destId="{2912E083-64E5-4708-AFF9-7543D45FBB0A}" srcOrd="0" destOrd="0" presId="urn:microsoft.com/office/officeart/2005/8/layout/chevron2"/>
    <dgm:cxn modelId="{6F8515DF-9BC7-45E6-90D0-E19A6908DA64}" type="presParOf" srcId="{D85BD2CF-C736-4E29-BAA3-78CC6726AB9F}" destId="{8E042C98-E5E8-4A37-B645-9E28AE208C08}"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FF55D4-DA9E-4498-BB08-8856390D1E09}"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US"/>
        </a:p>
      </dgm:t>
    </dgm:pt>
    <dgm:pt modelId="{FD574734-3881-4A63-A5D8-05158935ED07}">
      <dgm:prSet phldrT="[Text]" custT="1"/>
      <dgm:spPr>
        <a:solidFill>
          <a:schemeClr val="accent1">
            <a:lumMod val="60000"/>
            <a:lumOff val="40000"/>
          </a:schemeClr>
        </a:solidFill>
      </dgm:spPr>
      <dgm:t>
        <a:bodyPr/>
        <a:lstStyle/>
        <a:p>
          <a:r>
            <a:rPr lang="en-US" sz="1600" b="1" dirty="0">
              <a:solidFill>
                <a:schemeClr val="tx1"/>
              </a:solidFill>
              <a:latin typeface="Arial" pitchFamily="34" charset="0"/>
              <a:cs typeface="Arial" pitchFamily="34" charset="0"/>
            </a:rPr>
            <a:t>Require VR services to achieve employment</a:t>
          </a:r>
        </a:p>
      </dgm:t>
    </dgm:pt>
    <dgm:pt modelId="{8578B5C2-E82F-439D-8670-1FD73D386B38}" type="parTrans" cxnId="{F42300DE-9A11-4239-B7BF-0EDDF7672733}">
      <dgm:prSet/>
      <dgm:spPr>
        <a:ln>
          <a:solidFill>
            <a:schemeClr val="tx1"/>
          </a:solidFill>
        </a:ln>
      </dgm:spPr>
      <dgm:t>
        <a:bodyPr/>
        <a:lstStyle/>
        <a:p>
          <a:endParaRPr lang="en-US"/>
        </a:p>
      </dgm:t>
    </dgm:pt>
    <dgm:pt modelId="{981EFF21-6345-473D-AE1E-53B7891A1685}" type="sibTrans" cxnId="{F42300DE-9A11-4239-B7BF-0EDDF7672733}">
      <dgm:prSet/>
      <dgm:spPr/>
      <dgm:t>
        <a:bodyPr/>
        <a:lstStyle/>
        <a:p>
          <a:endParaRPr lang="en-US"/>
        </a:p>
      </dgm:t>
    </dgm:pt>
    <dgm:pt modelId="{2376B937-770B-4E34-93C7-9C92127D15E0}">
      <dgm:prSet phldrT="[Text]" custT="1"/>
      <dgm:spPr>
        <a:solidFill>
          <a:schemeClr val="accent1">
            <a:lumMod val="60000"/>
            <a:lumOff val="40000"/>
          </a:schemeClr>
        </a:solidFill>
      </dgm:spPr>
      <dgm:t>
        <a:bodyPr/>
        <a:lstStyle/>
        <a:p>
          <a:r>
            <a:rPr lang="en-US" sz="1600" b="1" dirty="0">
              <a:solidFill>
                <a:schemeClr val="tx1"/>
              </a:solidFill>
              <a:latin typeface="Arial" pitchFamily="34" charset="0"/>
              <a:cs typeface="Arial" pitchFamily="34" charset="0"/>
            </a:rPr>
            <a:t>Have a physical or mental disability</a:t>
          </a:r>
        </a:p>
      </dgm:t>
    </dgm:pt>
    <dgm:pt modelId="{59D53010-867C-4253-A02C-ED68F0871699}" type="parTrans" cxnId="{5C69BDF0-C29E-4DD7-8DF7-15D394F0FAFA}">
      <dgm:prSet/>
      <dgm:spPr>
        <a:ln>
          <a:solidFill>
            <a:schemeClr val="tx1"/>
          </a:solidFill>
        </a:ln>
      </dgm:spPr>
      <dgm:t>
        <a:bodyPr/>
        <a:lstStyle/>
        <a:p>
          <a:endParaRPr lang="en-US"/>
        </a:p>
      </dgm:t>
    </dgm:pt>
    <dgm:pt modelId="{5A4280D8-7997-4F75-92CE-536A13A2AE48}" type="sibTrans" cxnId="{5C69BDF0-C29E-4DD7-8DF7-15D394F0FAFA}">
      <dgm:prSet/>
      <dgm:spPr/>
      <dgm:t>
        <a:bodyPr/>
        <a:lstStyle/>
        <a:p>
          <a:endParaRPr lang="en-US"/>
        </a:p>
      </dgm:t>
    </dgm:pt>
    <dgm:pt modelId="{A0188F64-1573-4E63-B2F3-F55EAC5A21BC}">
      <dgm:prSet phldrT="[Text]" custT="1"/>
      <dgm:spPr>
        <a:solidFill>
          <a:schemeClr val="accent1">
            <a:lumMod val="60000"/>
            <a:lumOff val="40000"/>
          </a:schemeClr>
        </a:solidFill>
      </dgm:spPr>
      <dgm:t>
        <a:bodyPr/>
        <a:lstStyle/>
        <a:p>
          <a:r>
            <a:rPr lang="en-US" sz="1600" b="1" dirty="0">
              <a:solidFill>
                <a:schemeClr val="tx1"/>
              </a:solidFill>
              <a:latin typeface="Arial" pitchFamily="34" charset="0"/>
              <a:cs typeface="Arial" pitchFamily="34" charset="0"/>
            </a:rPr>
            <a:t>Disability</a:t>
          </a:r>
          <a:br>
            <a:rPr lang="en-US" sz="1600" b="1" dirty="0">
              <a:solidFill>
                <a:schemeClr val="tx1"/>
              </a:solidFill>
              <a:latin typeface="Arial" pitchFamily="34" charset="0"/>
              <a:cs typeface="Arial" pitchFamily="34" charset="0"/>
            </a:rPr>
          </a:br>
          <a:r>
            <a:rPr lang="en-US" sz="1600" b="1" dirty="0">
              <a:solidFill>
                <a:schemeClr val="tx1"/>
              </a:solidFill>
              <a:latin typeface="Arial" pitchFamily="34" charset="0"/>
              <a:cs typeface="Arial" pitchFamily="34" charset="0"/>
            </a:rPr>
            <a:t>results in a substantial impediment to employment</a:t>
          </a:r>
        </a:p>
      </dgm:t>
    </dgm:pt>
    <dgm:pt modelId="{969EB02E-2EB4-420B-BF8D-D6DF2E654EFA}" type="parTrans" cxnId="{4BEF1DC8-45FF-473B-BCE4-507EB21532B5}">
      <dgm:prSet/>
      <dgm:spPr>
        <a:ln>
          <a:solidFill>
            <a:schemeClr val="tx1"/>
          </a:solidFill>
        </a:ln>
      </dgm:spPr>
      <dgm:t>
        <a:bodyPr/>
        <a:lstStyle/>
        <a:p>
          <a:endParaRPr lang="en-US"/>
        </a:p>
      </dgm:t>
    </dgm:pt>
    <dgm:pt modelId="{7AAA2A10-9E8F-4B3F-B50D-9BDD44F8A7E6}" type="sibTrans" cxnId="{4BEF1DC8-45FF-473B-BCE4-507EB21532B5}">
      <dgm:prSet/>
      <dgm:spPr/>
      <dgm:t>
        <a:bodyPr/>
        <a:lstStyle/>
        <a:p>
          <a:endParaRPr lang="en-US"/>
        </a:p>
      </dgm:t>
    </dgm:pt>
    <dgm:pt modelId="{0C85846A-0998-48E5-92FE-636459E38C8A}" type="pres">
      <dgm:prSet presAssocID="{E7FF55D4-DA9E-4498-BB08-8856390D1E09}" presName="composite" presStyleCnt="0">
        <dgm:presLayoutVars>
          <dgm:chMax val="5"/>
          <dgm:dir/>
          <dgm:animLvl val="ctr"/>
          <dgm:resizeHandles val="exact"/>
        </dgm:presLayoutVars>
      </dgm:prSet>
      <dgm:spPr/>
    </dgm:pt>
    <dgm:pt modelId="{425CB919-8B24-41F1-B5A5-E37AF7A9C7DF}" type="pres">
      <dgm:prSet presAssocID="{E7FF55D4-DA9E-4498-BB08-8856390D1E09}" presName="cycle" presStyleCnt="0"/>
      <dgm:spPr/>
    </dgm:pt>
    <dgm:pt modelId="{F333E825-AF99-499F-8250-9419FC073FA0}" type="pres">
      <dgm:prSet presAssocID="{E7FF55D4-DA9E-4498-BB08-8856390D1E09}" presName="centerShape" presStyleCnt="0"/>
      <dgm:spPr/>
    </dgm:pt>
    <dgm:pt modelId="{DAB14B6A-AD17-456F-A80B-C312642DCE60}" type="pres">
      <dgm:prSet presAssocID="{E7FF55D4-DA9E-4498-BB08-8856390D1E09}" presName="connSite" presStyleLbl="node1" presStyleIdx="0" presStyleCnt="4"/>
      <dgm:spPr/>
    </dgm:pt>
    <dgm:pt modelId="{7F05A7F0-2642-4D3E-8018-1F11874D2EBA}" type="pres">
      <dgm:prSet presAssocID="{E7FF55D4-DA9E-4498-BB08-8856390D1E09}" presName="visible" presStyleLbl="node1" presStyleIdx="0" presStyleCnt="4" custScaleX="96695" custScaleY="101038" custLinFactNeighborX="-4527" custLinFactNeighborY="-492"/>
      <dgm:spPr>
        <a:solidFill>
          <a:schemeClr val="tx2"/>
        </a:solidFill>
      </dgm:spPr>
    </dgm:pt>
    <dgm:pt modelId="{EE2CFAFD-97E9-4509-8000-699B6AEBBE0B}" type="pres">
      <dgm:prSet presAssocID="{59D53010-867C-4253-A02C-ED68F0871699}" presName="Name25" presStyleLbl="parChTrans1D1" presStyleIdx="0" presStyleCnt="3"/>
      <dgm:spPr/>
    </dgm:pt>
    <dgm:pt modelId="{0F6E39AB-AB68-4CC2-A488-2A44FB03CAA0}" type="pres">
      <dgm:prSet presAssocID="{2376B937-770B-4E34-93C7-9C92127D15E0}" presName="node" presStyleCnt="0"/>
      <dgm:spPr/>
    </dgm:pt>
    <dgm:pt modelId="{11CB06ED-0104-4CE1-A83F-319011CB80EF}" type="pres">
      <dgm:prSet presAssocID="{2376B937-770B-4E34-93C7-9C92127D15E0}" presName="parentNode" presStyleLbl="node1" presStyleIdx="1" presStyleCnt="4" custScaleX="142157">
        <dgm:presLayoutVars>
          <dgm:chMax val="1"/>
          <dgm:bulletEnabled val="1"/>
        </dgm:presLayoutVars>
      </dgm:prSet>
      <dgm:spPr/>
    </dgm:pt>
    <dgm:pt modelId="{6D678CC0-C6AF-4A80-BE3C-382725AD3799}" type="pres">
      <dgm:prSet presAssocID="{2376B937-770B-4E34-93C7-9C92127D15E0}" presName="childNode" presStyleLbl="revTx" presStyleIdx="0" presStyleCnt="0">
        <dgm:presLayoutVars>
          <dgm:bulletEnabled val="1"/>
        </dgm:presLayoutVars>
      </dgm:prSet>
      <dgm:spPr/>
    </dgm:pt>
    <dgm:pt modelId="{4DA57CAD-84CC-41F5-9925-42A4B75A9080}" type="pres">
      <dgm:prSet presAssocID="{969EB02E-2EB4-420B-BF8D-D6DF2E654EFA}" presName="Name25" presStyleLbl="parChTrans1D1" presStyleIdx="1" presStyleCnt="3"/>
      <dgm:spPr/>
    </dgm:pt>
    <dgm:pt modelId="{F941FB9D-9165-4B6F-8105-A70057808D4E}" type="pres">
      <dgm:prSet presAssocID="{A0188F64-1573-4E63-B2F3-F55EAC5A21BC}" presName="node" presStyleCnt="0"/>
      <dgm:spPr/>
    </dgm:pt>
    <dgm:pt modelId="{8EEA8146-ADE0-405C-B33B-F88E5B28075C}" type="pres">
      <dgm:prSet presAssocID="{A0188F64-1573-4E63-B2F3-F55EAC5A21BC}" presName="parentNode" presStyleLbl="node1" presStyleIdx="2" presStyleCnt="4" custScaleX="150603">
        <dgm:presLayoutVars>
          <dgm:chMax val="1"/>
          <dgm:bulletEnabled val="1"/>
        </dgm:presLayoutVars>
      </dgm:prSet>
      <dgm:spPr/>
    </dgm:pt>
    <dgm:pt modelId="{9AEC7274-4AD9-423A-8D52-B6ED103CAFEC}" type="pres">
      <dgm:prSet presAssocID="{A0188F64-1573-4E63-B2F3-F55EAC5A21BC}" presName="childNode" presStyleLbl="revTx" presStyleIdx="0" presStyleCnt="0">
        <dgm:presLayoutVars>
          <dgm:bulletEnabled val="1"/>
        </dgm:presLayoutVars>
      </dgm:prSet>
      <dgm:spPr/>
    </dgm:pt>
    <dgm:pt modelId="{7EBD5ABD-A8DE-4CA7-92B3-33BD58EDFF84}" type="pres">
      <dgm:prSet presAssocID="{8578B5C2-E82F-439D-8670-1FD73D386B38}" presName="Name25" presStyleLbl="parChTrans1D1" presStyleIdx="2" presStyleCnt="3"/>
      <dgm:spPr/>
    </dgm:pt>
    <dgm:pt modelId="{A371EA5B-C41F-4AA7-91CB-D0DC9E6D76F8}" type="pres">
      <dgm:prSet presAssocID="{FD574734-3881-4A63-A5D8-05158935ED07}" presName="node" presStyleCnt="0"/>
      <dgm:spPr/>
    </dgm:pt>
    <dgm:pt modelId="{D66A29F1-B94A-47CF-9878-C92066D89BCF}" type="pres">
      <dgm:prSet presAssocID="{FD574734-3881-4A63-A5D8-05158935ED07}" presName="parentNode" presStyleLbl="node1" presStyleIdx="3" presStyleCnt="4" custScaleX="153536">
        <dgm:presLayoutVars>
          <dgm:chMax val="1"/>
          <dgm:bulletEnabled val="1"/>
        </dgm:presLayoutVars>
      </dgm:prSet>
      <dgm:spPr/>
    </dgm:pt>
    <dgm:pt modelId="{64B1DE5D-59F0-46E5-A421-204D071582DC}" type="pres">
      <dgm:prSet presAssocID="{FD574734-3881-4A63-A5D8-05158935ED07}" presName="childNode" presStyleLbl="revTx" presStyleIdx="0" presStyleCnt="0">
        <dgm:presLayoutVars>
          <dgm:bulletEnabled val="1"/>
        </dgm:presLayoutVars>
      </dgm:prSet>
      <dgm:spPr/>
    </dgm:pt>
  </dgm:ptLst>
  <dgm:cxnLst>
    <dgm:cxn modelId="{DA904E0A-10E4-468F-A65F-FBDE39CD9215}" type="presOf" srcId="{FD574734-3881-4A63-A5D8-05158935ED07}" destId="{D66A29F1-B94A-47CF-9878-C92066D89BCF}" srcOrd="0" destOrd="0" presId="urn:microsoft.com/office/officeart/2005/8/layout/radial2"/>
    <dgm:cxn modelId="{22D81136-C531-4539-BE85-24B5D6A92AEE}" type="presOf" srcId="{969EB02E-2EB4-420B-BF8D-D6DF2E654EFA}" destId="{4DA57CAD-84CC-41F5-9925-42A4B75A9080}" srcOrd="0" destOrd="0" presId="urn:microsoft.com/office/officeart/2005/8/layout/radial2"/>
    <dgm:cxn modelId="{528B7761-78A3-4D03-9D88-520D000533A9}" type="presOf" srcId="{59D53010-867C-4253-A02C-ED68F0871699}" destId="{EE2CFAFD-97E9-4509-8000-699B6AEBBE0B}" srcOrd="0" destOrd="0" presId="urn:microsoft.com/office/officeart/2005/8/layout/radial2"/>
    <dgm:cxn modelId="{1F90BB4B-FF5E-4309-85A4-86717E4B08DB}" type="presOf" srcId="{8578B5C2-E82F-439D-8670-1FD73D386B38}" destId="{7EBD5ABD-A8DE-4CA7-92B3-33BD58EDFF84}" srcOrd="0" destOrd="0" presId="urn:microsoft.com/office/officeart/2005/8/layout/radial2"/>
    <dgm:cxn modelId="{5F456687-D102-4A7F-94A4-D365756D6E96}" type="presOf" srcId="{2376B937-770B-4E34-93C7-9C92127D15E0}" destId="{11CB06ED-0104-4CE1-A83F-319011CB80EF}" srcOrd="0" destOrd="0" presId="urn:microsoft.com/office/officeart/2005/8/layout/radial2"/>
    <dgm:cxn modelId="{4BEF1DC8-45FF-473B-BCE4-507EB21532B5}" srcId="{E7FF55D4-DA9E-4498-BB08-8856390D1E09}" destId="{A0188F64-1573-4E63-B2F3-F55EAC5A21BC}" srcOrd="1" destOrd="0" parTransId="{969EB02E-2EB4-420B-BF8D-D6DF2E654EFA}" sibTransId="{7AAA2A10-9E8F-4B3F-B50D-9BDD44F8A7E6}"/>
    <dgm:cxn modelId="{C3D418D1-3888-43D2-9F33-5AF088BE7F33}" type="presOf" srcId="{E7FF55D4-DA9E-4498-BB08-8856390D1E09}" destId="{0C85846A-0998-48E5-92FE-636459E38C8A}" srcOrd="0" destOrd="0" presId="urn:microsoft.com/office/officeart/2005/8/layout/radial2"/>
    <dgm:cxn modelId="{7510B2D7-1B31-461C-9E2A-FD03F66DE6CD}" type="presOf" srcId="{A0188F64-1573-4E63-B2F3-F55EAC5A21BC}" destId="{8EEA8146-ADE0-405C-B33B-F88E5B28075C}" srcOrd="0" destOrd="0" presId="urn:microsoft.com/office/officeart/2005/8/layout/radial2"/>
    <dgm:cxn modelId="{F42300DE-9A11-4239-B7BF-0EDDF7672733}" srcId="{E7FF55D4-DA9E-4498-BB08-8856390D1E09}" destId="{FD574734-3881-4A63-A5D8-05158935ED07}" srcOrd="2" destOrd="0" parTransId="{8578B5C2-E82F-439D-8670-1FD73D386B38}" sibTransId="{981EFF21-6345-473D-AE1E-53B7891A1685}"/>
    <dgm:cxn modelId="{5C69BDF0-C29E-4DD7-8DF7-15D394F0FAFA}" srcId="{E7FF55D4-DA9E-4498-BB08-8856390D1E09}" destId="{2376B937-770B-4E34-93C7-9C92127D15E0}" srcOrd="0" destOrd="0" parTransId="{59D53010-867C-4253-A02C-ED68F0871699}" sibTransId="{5A4280D8-7997-4F75-92CE-536A13A2AE48}"/>
    <dgm:cxn modelId="{23664CFF-0BBA-4A07-98CB-0DFB0EFD33E5}" type="presParOf" srcId="{0C85846A-0998-48E5-92FE-636459E38C8A}" destId="{425CB919-8B24-41F1-B5A5-E37AF7A9C7DF}" srcOrd="0" destOrd="0" presId="urn:microsoft.com/office/officeart/2005/8/layout/radial2"/>
    <dgm:cxn modelId="{F81A9FDC-C2BB-486B-B6C4-265C5F323E37}" type="presParOf" srcId="{425CB919-8B24-41F1-B5A5-E37AF7A9C7DF}" destId="{F333E825-AF99-499F-8250-9419FC073FA0}" srcOrd="0" destOrd="0" presId="urn:microsoft.com/office/officeart/2005/8/layout/radial2"/>
    <dgm:cxn modelId="{A6064B81-87BB-4B57-9E8A-E1CE79D7BCB8}" type="presParOf" srcId="{F333E825-AF99-499F-8250-9419FC073FA0}" destId="{DAB14B6A-AD17-456F-A80B-C312642DCE60}" srcOrd="0" destOrd="0" presId="urn:microsoft.com/office/officeart/2005/8/layout/radial2"/>
    <dgm:cxn modelId="{BF081313-BE57-41A9-826C-514433E38978}" type="presParOf" srcId="{F333E825-AF99-499F-8250-9419FC073FA0}" destId="{7F05A7F0-2642-4D3E-8018-1F11874D2EBA}" srcOrd="1" destOrd="0" presId="urn:microsoft.com/office/officeart/2005/8/layout/radial2"/>
    <dgm:cxn modelId="{D56460D8-7F24-4693-A146-74787E9089FA}" type="presParOf" srcId="{425CB919-8B24-41F1-B5A5-E37AF7A9C7DF}" destId="{EE2CFAFD-97E9-4509-8000-699B6AEBBE0B}" srcOrd="1" destOrd="0" presId="urn:microsoft.com/office/officeart/2005/8/layout/radial2"/>
    <dgm:cxn modelId="{D690B0C1-89AE-452D-85A0-B782DA1B5159}" type="presParOf" srcId="{425CB919-8B24-41F1-B5A5-E37AF7A9C7DF}" destId="{0F6E39AB-AB68-4CC2-A488-2A44FB03CAA0}" srcOrd="2" destOrd="0" presId="urn:microsoft.com/office/officeart/2005/8/layout/radial2"/>
    <dgm:cxn modelId="{F35AC6FF-0753-46B4-BAE1-8827B36E176F}" type="presParOf" srcId="{0F6E39AB-AB68-4CC2-A488-2A44FB03CAA0}" destId="{11CB06ED-0104-4CE1-A83F-319011CB80EF}" srcOrd="0" destOrd="0" presId="urn:microsoft.com/office/officeart/2005/8/layout/radial2"/>
    <dgm:cxn modelId="{07907E5B-C70E-4C7B-80F7-700B0F7BB5EA}" type="presParOf" srcId="{0F6E39AB-AB68-4CC2-A488-2A44FB03CAA0}" destId="{6D678CC0-C6AF-4A80-BE3C-382725AD3799}" srcOrd="1" destOrd="0" presId="urn:microsoft.com/office/officeart/2005/8/layout/radial2"/>
    <dgm:cxn modelId="{CF3CCB3C-5B2B-4F57-A5D5-7FBE33181836}" type="presParOf" srcId="{425CB919-8B24-41F1-B5A5-E37AF7A9C7DF}" destId="{4DA57CAD-84CC-41F5-9925-42A4B75A9080}" srcOrd="3" destOrd="0" presId="urn:microsoft.com/office/officeart/2005/8/layout/radial2"/>
    <dgm:cxn modelId="{59E20025-0DDC-4368-BE68-6B2A891D0B4D}" type="presParOf" srcId="{425CB919-8B24-41F1-B5A5-E37AF7A9C7DF}" destId="{F941FB9D-9165-4B6F-8105-A70057808D4E}" srcOrd="4" destOrd="0" presId="urn:microsoft.com/office/officeart/2005/8/layout/radial2"/>
    <dgm:cxn modelId="{AA161844-85C7-4B76-895D-E03A01F28425}" type="presParOf" srcId="{F941FB9D-9165-4B6F-8105-A70057808D4E}" destId="{8EEA8146-ADE0-405C-B33B-F88E5B28075C}" srcOrd="0" destOrd="0" presId="urn:microsoft.com/office/officeart/2005/8/layout/radial2"/>
    <dgm:cxn modelId="{176F0720-B04B-469A-97E8-E7EDF3CF3070}" type="presParOf" srcId="{F941FB9D-9165-4B6F-8105-A70057808D4E}" destId="{9AEC7274-4AD9-423A-8D52-B6ED103CAFEC}" srcOrd="1" destOrd="0" presId="urn:microsoft.com/office/officeart/2005/8/layout/radial2"/>
    <dgm:cxn modelId="{8CA47E3D-39A6-47F7-901E-572013DC259C}" type="presParOf" srcId="{425CB919-8B24-41F1-B5A5-E37AF7A9C7DF}" destId="{7EBD5ABD-A8DE-4CA7-92B3-33BD58EDFF84}" srcOrd="5" destOrd="0" presId="urn:microsoft.com/office/officeart/2005/8/layout/radial2"/>
    <dgm:cxn modelId="{3D92C20D-B4AD-41AB-AAAF-9D7465D0BFF3}" type="presParOf" srcId="{425CB919-8B24-41F1-B5A5-E37AF7A9C7DF}" destId="{A371EA5B-C41F-4AA7-91CB-D0DC9E6D76F8}" srcOrd="6" destOrd="0" presId="urn:microsoft.com/office/officeart/2005/8/layout/radial2"/>
    <dgm:cxn modelId="{F9C045F3-C200-4D2E-817C-8BC53C4E2BA2}" type="presParOf" srcId="{A371EA5B-C41F-4AA7-91CB-D0DC9E6D76F8}" destId="{D66A29F1-B94A-47CF-9878-C92066D89BCF}" srcOrd="0" destOrd="0" presId="urn:microsoft.com/office/officeart/2005/8/layout/radial2"/>
    <dgm:cxn modelId="{EF6CB46F-C5F1-43FC-8BB6-4C65DC12562A}" type="presParOf" srcId="{A371EA5B-C41F-4AA7-91CB-D0DC9E6D76F8}" destId="{64B1DE5D-59F0-46E5-A421-204D071582DC}"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1CBDA22-9054-478D-8AC0-7B2897C6FAC8}" type="doc">
      <dgm:prSet loTypeId="urn:microsoft.com/office/officeart/2005/8/layout/vList5" loCatId="list" qsTypeId="urn:microsoft.com/office/officeart/2005/8/quickstyle/simple1" qsCatId="simple" csTypeId="urn:microsoft.com/office/officeart/2005/8/colors/colorful2" csCatId="colorful" phldr="1"/>
      <dgm:spPr/>
      <dgm:t>
        <a:bodyPr/>
        <a:lstStyle/>
        <a:p>
          <a:endParaRPr lang="en-US"/>
        </a:p>
      </dgm:t>
    </dgm:pt>
    <dgm:pt modelId="{F8A796B9-E13F-49A3-9A81-9C09B5B05763}">
      <dgm:prSet phldrT="[Text]"/>
      <dgm:spPr/>
      <dgm:t>
        <a:bodyPr/>
        <a:lstStyle/>
        <a:p>
          <a:pPr algn="ctr"/>
          <a:r>
            <a:rPr lang="en-US" dirty="0"/>
            <a:t>  8,556	</a:t>
          </a:r>
        </a:p>
      </dgm:t>
    </dgm:pt>
    <dgm:pt modelId="{CA819DAD-BE0E-44FE-82F4-8173CBE2CFAA}" type="parTrans" cxnId="{8B480EED-77F6-4554-91B5-7C0059B102DB}">
      <dgm:prSet/>
      <dgm:spPr/>
      <dgm:t>
        <a:bodyPr/>
        <a:lstStyle/>
        <a:p>
          <a:endParaRPr lang="en-US"/>
        </a:p>
      </dgm:t>
    </dgm:pt>
    <dgm:pt modelId="{DA082EF9-43A6-4ACD-8479-98E2133707C4}" type="sibTrans" cxnId="{8B480EED-77F6-4554-91B5-7C0059B102DB}">
      <dgm:prSet/>
      <dgm:spPr/>
      <dgm:t>
        <a:bodyPr/>
        <a:lstStyle/>
        <a:p>
          <a:endParaRPr lang="en-US"/>
        </a:p>
      </dgm:t>
    </dgm:pt>
    <dgm:pt modelId="{5651E7F9-E9EC-4547-8113-EE8A2B3A9B8B}">
      <dgm:prSet phldrT="[Text]"/>
      <dgm:spPr/>
      <dgm:t>
        <a:bodyPr/>
        <a:lstStyle/>
        <a:p>
          <a:r>
            <a:rPr lang="en-US" dirty="0"/>
            <a:t>Number of persons with disabilities served</a:t>
          </a:r>
        </a:p>
      </dgm:t>
    </dgm:pt>
    <dgm:pt modelId="{9189EF57-A43D-4955-886E-98E60AFADEFA}" type="parTrans" cxnId="{1E4F8164-5803-4B77-BEBE-3AA9DB299C09}">
      <dgm:prSet/>
      <dgm:spPr/>
      <dgm:t>
        <a:bodyPr/>
        <a:lstStyle/>
        <a:p>
          <a:endParaRPr lang="en-US"/>
        </a:p>
      </dgm:t>
    </dgm:pt>
    <dgm:pt modelId="{DB10B6FA-95D4-4C1F-83FC-57BA390726C8}" type="sibTrans" cxnId="{1E4F8164-5803-4B77-BEBE-3AA9DB299C09}">
      <dgm:prSet/>
      <dgm:spPr/>
      <dgm:t>
        <a:bodyPr/>
        <a:lstStyle/>
        <a:p>
          <a:endParaRPr lang="en-US"/>
        </a:p>
      </dgm:t>
    </dgm:pt>
    <dgm:pt modelId="{D72EAB1A-C255-470C-8B69-47024F824195}">
      <dgm:prSet phldrT="[Text]"/>
      <dgm:spPr/>
      <dgm:t>
        <a:bodyPr/>
        <a:lstStyle/>
        <a:p>
          <a:r>
            <a:rPr lang="en-US" dirty="0"/>
            <a:t>3,813</a:t>
          </a:r>
        </a:p>
      </dgm:t>
    </dgm:pt>
    <dgm:pt modelId="{2FA3E995-E17B-4211-BFCC-2F8CD8F291AF}" type="parTrans" cxnId="{AFA16DBF-7D0D-4224-9281-4F242975B580}">
      <dgm:prSet/>
      <dgm:spPr/>
      <dgm:t>
        <a:bodyPr/>
        <a:lstStyle/>
        <a:p>
          <a:endParaRPr lang="en-US"/>
        </a:p>
      </dgm:t>
    </dgm:pt>
    <dgm:pt modelId="{7629A0EE-8975-4F2C-A4D5-8A8A7AAF6762}" type="sibTrans" cxnId="{AFA16DBF-7D0D-4224-9281-4F242975B580}">
      <dgm:prSet/>
      <dgm:spPr/>
      <dgm:t>
        <a:bodyPr/>
        <a:lstStyle/>
        <a:p>
          <a:endParaRPr lang="en-US"/>
        </a:p>
      </dgm:t>
    </dgm:pt>
    <dgm:pt modelId="{35D00F56-E057-4B20-95FD-546F30598AA8}">
      <dgm:prSet phldrT="[Text]"/>
      <dgm:spPr/>
      <dgm:t>
        <a:bodyPr/>
        <a:lstStyle/>
        <a:p>
          <a:r>
            <a:rPr lang="en-US" dirty="0"/>
            <a:t>Number of new applications processed</a:t>
          </a:r>
        </a:p>
      </dgm:t>
    </dgm:pt>
    <dgm:pt modelId="{84EB413C-F6F1-473A-B2A2-6CAC77DEFD46}" type="parTrans" cxnId="{2316B508-055B-4EAD-A0C5-B30CE24A3947}">
      <dgm:prSet/>
      <dgm:spPr/>
      <dgm:t>
        <a:bodyPr/>
        <a:lstStyle/>
        <a:p>
          <a:endParaRPr lang="en-US"/>
        </a:p>
      </dgm:t>
    </dgm:pt>
    <dgm:pt modelId="{468A38BC-468A-4E24-B288-DBD56D14F08F}" type="sibTrans" cxnId="{2316B508-055B-4EAD-A0C5-B30CE24A3947}">
      <dgm:prSet/>
      <dgm:spPr/>
      <dgm:t>
        <a:bodyPr/>
        <a:lstStyle/>
        <a:p>
          <a:endParaRPr lang="en-US"/>
        </a:p>
      </dgm:t>
    </dgm:pt>
    <dgm:pt modelId="{70FB9F0E-3E4B-4460-9409-BFF47F536612}">
      <dgm:prSet phldrT="[Text]"/>
      <dgm:spPr/>
      <dgm:t>
        <a:bodyPr/>
        <a:lstStyle/>
        <a:p>
          <a:r>
            <a:rPr lang="en-US" dirty="0"/>
            <a:t>3,546</a:t>
          </a:r>
        </a:p>
      </dgm:t>
    </dgm:pt>
    <dgm:pt modelId="{61184E1D-A19F-4B3E-AC10-7382A9F92094}" type="parTrans" cxnId="{03277E72-E45C-4477-94E8-B86F6012951C}">
      <dgm:prSet/>
      <dgm:spPr/>
      <dgm:t>
        <a:bodyPr/>
        <a:lstStyle/>
        <a:p>
          <a:endParaRPr lang="en-US"/>
        </a:p>
      </dgm:t>
    </dgm:pt>
    <dgm:pt modelId="{A55644D7-00F7-4D91-9B34-808EF099DD59}" type="sibTrans" cxnId="{03277E72-E45C-4477-94E8-B86F6012951C}">
      <dgm:prSet/>
      <dgm:spPr/>
      <dgm:t>
        <a:bodyPr/>
        <a:lstStyle/>
        <a:p>
          <a:endParaRPr lang="en-US"/>
        </a:p>
      </dgm:t>
    </dgm:pt>
    <dgm:pt modelId="{B5573991-1AB6-4139-A682-35875A532937}">
      <dgm:prSet phldrT="[Text]"/>
      <dgm:spPr/>
      <dgm:t>
        <a:bodyPr/>
        <a:lstStyle/>
        <a:p>
          <a:r>
            <a:rPr lang="en-US" dirty="0"/>
            <a:t>61</a:t>
          </a:r>
        </a:p>
      </dgm:t>
    </dgm:pt>
    <dgm:pt modelId="{9507DEDD-B96B-42D0-8438-52A3F911AA12}" type="parTrans" cxnId="{03185398-D9AD-430C-A92A-AA36DA203D33}">
      <dgm:prSet/>
      <dgm:spPr/>
      <dgm:t>
        <a:bodyPr/>
        <a:lstStyle/>
        <a:p>
          <a:endParaRPr lang="en-US"/>
        </a:p>
      </dgm:t>
    </dgm:pt>
    <dgm:pt modelId="{60AE79D0-77F1-4960-A2D0-29AADD0534A1}" type="sibTrans" cxnId="{03185398-D9AD-430C-A92A-AA36DA203D33}">
      <dgm:prSet/>
      <dgm:spPr/>
      <dgm:t>
        <a:bodyPr/>
        <a:lstStyle/>
        <a:p>
          <a:endParaRPr lang="en-US"/>
        </a:p>
      </dgm:t>
    </dgm:pt>
    <dgm:pt modelId="{443909EF-46B2-4969-B5DE-B6374E93EA7A}">
      <dgm:prSet phldrT="[Text]"/>
      <dgm:spPr/>
      <dgm:t>
        <a:bodyPr/>
        <a:lstStyle/>
        <a:p>
          <a:r>
            <a:rPr lang="en-US" dirty="0"/>
            <a:t>Number of active Individual Plans for Employment as of June 30, 2023</a:t>
          </a:r>
        </a:p>
      </dgm:t>
    </dgm:pt>
    <dgm:pt modelId="{24902BBC-C0B1-4B7B-82CC-14C5CB693EE1}" type="parTrans" cxnId="{0D692556-30F2-4B12-83AD-EC47A92D9A3D}">
      <dgm:prSet/>
      <dgm:spPr/>
      <dgm:t>
        <a:bodyPr/>
        <a:lstStyle/>
        <a:p>
          <a:endParaRPr lang="en-US"/>
        </a:p>
      </dgm:t>
    </dgm:pt>
    <dgm:pt modelId="{208B8E5E-A2F0-4A0B-A23E-9866DC4854B1}" type="sibTrans" cxnId="{0D692556-30F2-4B12-83AD-EC47A92D9A3D}">
      <dgm:prSet/>
      <dgm:spPr/>
      <dgm:t>
        <a:bodyPr/>
        <a:lstStyle/>
        <a:p>
          <a:endParaRPr lang="en-US"/>
        </a:p>
      </dgm:t>
    </dgm:pt>
    <dgm:pt modelId="{24810A8B-2BD3-455A-97FB-4A8D5F4CE06F}">
      <dgm:prSet phldrT="[Text]"/>
      <dgm:spPr/>
      <dgm:t>
        <a:bodyPr/>
        <a:lstStyle/>
        <a:p>
          <a:r>
            <a:rPr lang="en-US" dirty="0"/>
            <a:t>Number of VR Counselors</a:t>
          </a:r>
        </a:p>
      </dgm:t>
    </dgm:pt>
    <dgm:pt modelId="{A57CE962-8635-4150-B9A0-B77A996F16B0}" type="parTrans" cxnId="{B321BBDA-193B-42EE-BB7D-AF60A7982999}">
      <dgm:prSet/>
      <dgm:spPr/>
      <dgm:t>
        <a:bodyPr/>
        <a:lstStyle/>
        <a:p>
          <a:endParaRPr lang="en-US"/>
        </a:p>
      </dgm:t>
    </dgm:pt>
    <dgm:pt modelId="{33811C13-17EE-43B6-811E-69C963ECF876}" type="sibTrans" cxnId="{B321BBDA-193B-42EE-BB7D-AF60A7982999}">
      <dgm:prSet/>
      <dgm:spPr/>
      <dgm:t>
        <a:bodyPr/>
        <a:lstStyle/>
        <a:p>
          <a:endParaRPr lang="en-US"/>
        </a:p>
      </dgm:t>
    </dgm:pt>
    <dgm:pt modelId="{3218F1EF-FF14-4433-8473-1F88D5303364}" type="pres">
      <dgm:prSet presAssocID="{11CBDA22-9054-478D-8AC0-7B2897C6FAC8}" presName="Name0" presStyleCnt="0">
        <dgm:presLayoutVars>
          <dgm:dir/>
          <dgm:animLvl val="lvl"/>
          <dgm:resizeHandles val="exact"/>
        </dgm:presLayoutVars>
      </dgm:prSet>
      <dgm:spPr/>
    </dgm:pt>
    <dgm:pt modelId="{F359FA0C-D596-422F-9EEF-80A9C75313EC}" type="pres">
      <dgm:prSet presAssocID="{F8A796B9-E13F-49A3-9A81-9C09B5B05763}" presName="linNode" presStyleCnt="0"/>
      <dgm:spPr/>
    </dgm:pt>
    <dgm:pt modelId="{1A4CA02D-8B7A-452A-8BC7-A66683B1295F}" type="pres">
      <dgm:prSet presAssocID="{F8A796B9-E13F-49A3-9A81-9C09B5B05763}" presName="parentText" presStyleLbl="node1" presStyleIdx="0" presStyleCnt="4">
        <dgm:presLayoutVars>
          <dgm:chMax val="1"/>
          <dgm:bulletEnabled val="1"/>
        </dgm:presLayoutVars>
      </dgm:prSet>
      <dgm:spPr/>
    </dgm:pt>
    <dgm:pt modelId="{3E40EC02-B960-4826-BBEE-5A2CFF9CBCB9}" type="pres">
      <dgm:prSet presAssocID="{F8A796B9-E13F-49A3-9A81-9C09B5B05763}" presName="descendantText" presStyleLbl="alignAccFollowNode1" presStyleIdx="0" presStyleCnt="4">
        <dgm:presLayoutVars>
          <dgm:bulletEnabled val="1"/>
        </dgm:presLayoutVars>
      </dgm:prSet>
      <dgm:spPr/>
    </dgm:pt>
    <dgm:pt modelId="{8BC09483-781B-47E5-B087-C4978A4BE710}" type="pres">
      <dgm:prSet presAssocID="{DA082EF9-43A6-4ACD-8479-98E2133707C4}" presName="sp" presStyleCnt="0"/>
      <dgm:spPr/>
    </dgm:pt>
    <dgm:pt modelId="{5AA5CB6F-DA9E-404B-A44B-DC77CADA3B34}" type="pres">
      <dgm:prSet presAssocID="{D72EAB1A-C255-470C-8B69-47024F824195}" presName="linNode" presStyleCnt="0"/>
      <dgm:spPr/>
    </dgm:pt>
    <dgm:pt modelId="{EA04DDF7-24FB-478F-B1BF-3B997A819986}" type="pres">
      <dgm:prSet presAssocID="{D72EAB1A-C255-470C-8B69-47024F824195}" presName="parentText" presStyleLbl="node1" presStyleIdx="1" presStyleCnt="4">
        <dgm:presLayoutVars>
          <dgm:chMax val="1"/>
          <dgm:bulletEnabled val="1"/>
        </dgm:presLayoutVars>
      </dgm:prSet>
      <dgm:spPr/>
    </dgm:pt>
    <dgm:pt modelId="{958F7771-C658-4528-A575-8158DE5A4D6D}" type="pres">
      <dgm:prSet presAssocID="{D72EAB1A-C255-470C-8B69-47024F824195}" presName="descendantText" presStyleLbl="alignAccFollowNode1" presStyleIdx="1" presStyleCnt="4">
        <dgm:presLayoutVars>
          <dgm:bulletEnabled val="1"/>
        </dgm:presLayoutVars>
      </dgm:prSet>
      <dgm:spPr/>
    </dgm:pt>
    <dgm:pt modelId="{B5DB2ED4-339F-456F-8678-0B898BBD18B8}" type="pres">
      <dgm:prSet presAssocID="{7629A0EE-8975-4F2C-A4D5-8A8A7AAF6762}" presName="sp" presStyleCnt="0"/>
      <dgm:spPr/>
    </dgm:pt>
    <dgm:pt modelId="{1E9D2B83-A29D-4D1D-940B-D62C217B798E}" type="pres">
      <dgm:prSet presAssocID="{70FB9F0E-3E4B-4460-9409-BFF47F536612}" presName="linNode" presStyleCnt="0"/>
      <dgm:spPr/>
    </dgm:pt>
    <dgm:pt modelId="{C0BE7EC7-616A-46C9-8D0C-5F0B0EFFE808}" type="pres">
      <dgm:prSet presAssocID="{70FB9F0E-3E4B-4460-9409-BFF47F536612}" presName="parentText" presStyleLbl="node1" presStyleIdx="2" presStyleCnt="4" custLinFactNeighborX="0">
        <dgm:presLayoutVars>
          <dgm:chMax val="1"/>
          <dgm:bulletEnabled val="1"/>
        </dgm:presLayoutVars>
      </dgm:prSet>
      <dgm:spPr/>
    </dgm:pt>
    <dgm:pt modelId="{95A9BC9A-5D64-485A-A910-8D41DEEAC541}" type="pres">
      <dgm:prSet presAssocID="{70FB9F0E-3E4B-4460-9409-BFF47F536612}" presName="descendantText" presStyleLbl="alignAccFollowNode1" presStyleIdx="2" presStyleCnt="4">
        <dgm:presLayoutVars>
          <dgm:bulletEnabled val="1"/>
        </dgm:presLayoutVars>
      </dgm:prSet>
      <dgm:spPr/>
    </dgm:pt>
    <dgm:pt modelId="{2C2D027F-FDE9-4D5D-8D25-F0A1AD62A51B}" type="pres">
      <dgm:prSet presAssocID="{A55644D7-00F7-4D91-9B34-808EF099DD59}" presName="sp" presStyleCnt="0"/>
      <dgm:spPr/>
    </dgm:pt>
    <dgm:pt modelId="{4E1C2FD2-3932-4E2D-97F0-8E7AA42DAE5C}" type="pres">
      <dgm:prSet presAssocID="{B5573991-1AB6-4139-A682-35875A532937}" presName="linNode" presStyleCnt="0"/>
      <dgm:spPr/>
    </dgm:pt>
    <dgm:pt modelId="{6B0A20AD-3EF3-40D4-8DFC-27B39850A06D}" type="pres">
      <dgm:prSet presAssocID="{B5573991-1AB6-4139-A682-35875A532937}" presName="parentText" presStyleLbl="node1" presStyleIdx="3" presStyleCnt="4">
        <dgm:presLayoutVars>
          <dgm:chMax val="1"/>
          <dgm:bulletEnabled val="1"/>
        </dgm:presLayoutVars>
      </dgm:prSet>
      <dgm:spPr/>
    </dgm:pt>
    <dgm:pt modelId="{33104E0B-C150-4C0F-AA10-97D070816F22}" type="pres">
      <dgm:prSet presAssocID="{B5573991-1AB6-4139-A682-35875A532937}" presName="descendantText" presStyleLbl="alignAccFollowNode1" presStyleIdx="3" presStyleCnt="4">
        <dgm:presLayoutVars>
          <dgm:bulletEnabled val="1"/>
        </dgm:presLayoutVars>
      </dgm:prSet>
      <dgm:spPr/>
    </dgm:pt>
  </dgm:ptLst>
  <dgm:cxnLst>
    <dgm:cxn modelId="{2316B508-055B-4EAD-A0C5-B30CE24A3947}" srcId="{D72EAB1A-C255-470C-8B69-47024F824195}" destId="{35D00F56-E057-4B20-95FD-546F30598AA8}" srcOrd="0" destOrd="0" parTransId="{84EB413C-F6F1-473A-B2A2-6CAC77DEFD46}" sibTransId="{468A38BC-468A-4E24-B288-DBD56D14F08F}"/>
    <dgm:cxn modelId="{6DC9D132-D844-46EE-B03D-3E85F825475D}" type="presOf" srcId="{D72EAB1A-C255-470C-8B69-47024F824195}" destId="{EA04DDF7-24FB-478F-B1BF-3B997A819986}" srcOrd="0" destOrd="0" presId="urn:microsoft.com/office/officeart/2005/8/layout/vList5"/>
    <dgm:cxn modelId="{B369913B-6503-483D-A8C9-CC705270C2A5}" type="presOf" srcId="{5651E7F9-E9EC-4547-8113-EE8A2B3A9B8B}" destId="{3E40EC02-B960-4826-BBEE-5A2CFF9CBCB9}" srcOrd="0" destOrd="0" presId="urn:microsoft.com/office/officeart/2005/8/layout/vList5"/>
    <dgm:cxn modelId="{1E4F8164-5803-4B77-BEBE-3AA9DB299C09}" srcId="{F8A796B9-E13F-49A3-9A81-9C09B5B05763}" destId="{5651E7F9-E9EC-4547-8113-EE8A2B3A9B8B}" srcOrd="0" destOrd="0" parTransId="{9189EF57-A43D-4955-886E-98E60AFADEFA}" sibTransId="{DB10B6FA-95D4-4C1F-83FC-57BA390726C8}"/>
    <dgm:cxn modelId="{03277E72-E45C-4477-94E8-B86F6012951C}" srcId="{11CBDA22-9054-478D-8AC0-7B2897C6FAC8}" destId="{70FB9F0E-3E4B-4460-9409-BFF47F536612}" srcOrd="2" destOrd="0" parTransId="{61184E1D-A19F-4B3E-AC10-7382A9F92094}" sibTransId="{A55644D7-00F7-4D91-9B34-808EF099DD59}"/>
    <dgm:cxn modelId="{7A397653-46BA-4C4B-921A-43E60B6C34F6}" type="presOf" srcId="{35D00F56-E057-4B20-95FD-546F30598AA8}" destId="{958F7771-C658-4528-A575-8158DE5A4D6D}" srcOrd="0" destOrd="0" presId="urn:microsoft.com/office/officeart/2005/8/layout/vList5"/>
    <dgm:cxn modelId="{0D692556-30F2-4B12-83AD-EC47A92D9A3D}" srcId="{70FB9F0E-3E4B-4460-9409-BFF47F536612}" destId="{443909EF-46B2-4969-B5DE-B6374E93EA7A}" srcOrd="0" destOrd="0" parTransId="{24902BBC-C0B1-4B7B-82CC-14C5CB693EE1}" sibTransId="{208B8E5E-A2F0-4A0B-A23E-9866DC4854B1}"/>
    <dgm:cxn modelId="{255A8E56-534C-4ADB-8243-07A631D028BC}" type="presOf" srcId="{70FB9F0E-3E4B-4460-9409-BFF47F536612}" destId="{C0BE7EC7-616A-46C9-8D0C-5F0B0EFFE808}" srcOrd="0" destOrd="0" presId="urn:microsoft.com/office/officeart/2005/8/layout/vList5"/>
    <dgm:cxn modelId="{6687AD7A-C3C9-4E02-89A6-C732B00D04FB}" type="presOf" srcId="{24810A8B-2BD3-455A-97FB-4A8D5F4CE06F}" destId="{33104E0B-C150-4C0F-AA10-97D070816F22}" srcOrd="0" destOrd="0" presId="urn:microsoft.com/office/officeart/2005/8/layout/vList5"/>
    <dgm:cxn modelId="{03185398-D9AD-430C-A92A-AA36DA203D33}" srcId="{11CBDA22-9054-478D-8AC0-7B2897C6FAC8}" destId="{B5573991-1AB6-4139-A682-35875A532937}" srcOrd="3" destOrd="0" parTransId="{9507DEDD-B96B-42D0-8438-52A3F911AA12}" sibTransId="{60AE79D0-77F1-4960-A2D0-29AADD0534A1}"/>
    <dgm:cxn modelId="{A0BDA8AD-84E3-4839-B6A4-C5D0D7802285}" type="presOf" srcId="{11CBDA22-9054-478D-8AC0-7B2897C6FAC8}" destId="{3218F1EF-FF14-4433-8473-1F88D5303364}" srcOrd="0" destOrd="0" presId="urn:microsoft.com/office/officeart/2005/8/layout/vList5"/>
    <dgm:cxn modelId="{2C7B81B5-8690-4553-A56E-F398E2C1104D}" type="presOf" srcId="{B5573991-1AB6-4139-A682-35875A532937}" destId="{6B0A20AD-3EF3-40D4-8DFC-27B39850A06D}" srcOrd="0" destOrd="0" presId="urn:microsoft.com/office/officeart/2005/8/layout/vList5"/>
    <dgm:cxn modelId="{AFA16DBF-7D0D-4224-9281-4F242975B580}" srcId="{11CBDA22-9054-478D-8AC0-7B2897C6FAC8}" destId="{D72EAB1A-C255-470C-8B69-47024F824195}" srcOrd="1" destOrd="0" parTransId="{2FA3E995-E17B-4211-BFCC-2F8CD8F291AF}" sibTransId="{7629A0EE-8975-4F2C-A4D5-8A8A7AAF6762}"/>
    <dgm:cxn modelId="{B321BBDA-193B-42EE-BB7D-AF60A7982999}" srcId="{B5573991-1AB6-4139-A682-35875A532937}" destId="{24810A8B-2BD3-455A-97FB-4A8D5F4CE06F}" srcOrd="0" destOrd="0" parTransId="{A57CE962-8635-4150-B9A0-B77A996F16B0}" sibTransId="{33811C13-17EE-43B6-811E-69C963ECF876}"/>
    <dgm:cxn modelId="{8B480EED-77F6-4554-91B5-7C0059B102DB}" srcId="{11CBDA22-9054-478D-8AC0-7B2897C6FAC8}" destId="{F8A796B9-E13F-49A3-9A81-9C09B5B05763}" srcOrd="0" destOrd="0" parTransId="{CA819DAD-BE0E-44FE-82F4-8173CBE2CFAA}" sibTransId="{DA082EF9-43A6-4ACD-8479-98E2133707C4}"/>
    <dgm:cxn modelId="{192564FA-0ABA-49CF-B97D-3A0FE653670D}" type="presOf" srcId="{443909EF-46B2-4969-B5DE-B6374E93EA7A}" destId="{95A9BC9A-5D64-485A-A910-8D41DEEAC541}" srcOrd="0" destOrd="0" presId="urn:microsoft.com/office/officeart/2005/8/layout/vList5"/>
    <dgm:cxn modelId="{FA8A86FC-7EBA-49E6-947D-233880BEC2D3}" type="presOf" srcId="{F8A796B9-E13F-49A3-9A81-9C09B5B05763}" destId="{1A4CA02D-8B7A-452A-8BC7-A66683B1295F}" srcOrd="0" destOrd="0" presId="urn:microsoft.com/office/officeart/2005/8/layout/vList5"/>
    <dgm:cxn modelId="{7549E315-D436-4EE3-AEDF-C774CC645870}" type="presParOf" srcId="{3218F1EF-FF14-4433-8473-1F88D5303364}" destId="{F359FA0C-D596-422F-9EEF-80A9C75313EC}" srcOrd="0" destOrd="0" presId="urn:microsoft.com/office/officeart/2005/8/layout/vList5"/>
    <dgm:cxn modelId="{3E8FEEEF-88FA-47B2-95FC-F11A13C58125}" type="presParOf" srcId="{F359FA0C-D596-422F-9EEF-80A9C75313EC}" destId="{1A4CA02D-8B7A-452A-8BC7-A66683B1295F}" srcOrd="0" destOrd="0" presId="urn:microsoft.com/office/officeart/2005/8/layout/vList5"/>
    <dgm:cxn modelId="{35C54E07-E803-473E-AD67-90C4BCE48D40}" type="presParOf" srcId="{F359FA0C-D596-422F-9EEF-80A9C75313EC}" destId="{3E40EC02-B960-4826-BBEE-5A2CFF9CBCB9}" srcOrd="1" destOrd="0" presId="urn:microsoft.com/office/officeart/2005/8/layout/vList5"/>
    <dgm:cxn modelId="{679FB352-799F-47F3-A134-6DF4139086D4}" type="presParOf" srcId="{3218F1EF-FF14-4433-8473-1F88D5303364}" destId="{8BC09483-781B-47E5-B087-C4978A4BE710}" srcOrd="1" destOrd="0" presId="urn:microsoft.com/office/officeart/2005/8/layout/vList5"/>
    <dgm:cxn modelId="{7B238283-92FA-4B27-8DD5-E25927A9930C}" type="presParOf" srcId="{3218F1EF-FF14-4433-8473-1F88D5303364}" destId="{5AA5CB6F-DA9E-404B-A44B-DC77CADA3B34}" srcOrd="2" destOrd="0" presId="urn:microsoft.com/office/officeart/2005/8/layout/vList5"/>
    <dgm:cxn modelId="{C79A47BB-EA5D-4455-A883-D51279142376}" type="presParOf" srcId="{5AA5CB6F-DA9E-404B-A44B-DC77CADA3B34}" destId="{EA04DDF7-24FB-478F-B1BF-3B997A819986}" srcOrd="0" destOrd="0" presId="urn:microsoft.com/office/officeart/2005/8/layout/vList5"/>
    <dgm:cxn modelId="{730736A7-F3EE-4941-A160-1EDB35F0D3C0}" type="presParOf" srcId="{5AA5CB6F-DA9E-404B-A44B-DC77CADA3B34}" destId="{958F7771-C658-4528-A575-8158DE5A4D6D}" srcOrd="1" destOrd="0" presId="urn:microsoft.com/office/officeart/2005/8/layout/vList5"/>
    <dgm:cxn modelId="{CD7BC7B6-CB03-486A-9602-3851A6054C85}" type="presParOf" srcId="{3218F1EF-FF14-4433-8473-1F88D5303364}" destId="{B5DB2ED4-339F-456F-8678-0B898BBD18B8}" srcOrd="3" destOrd="0" presId="urn:microsoft.com/office/officeart/2005/8/layout/vList5"/>
    <dgm:cxn modelId="{2E8DF859-CA90-4D74-ADCB-6ED78D57F4B8}" type="presParOf" srcId="{3218F1EF-FF14-4433-8473-1F88D5303364}" destId="{1E9D2B83-A29D-4D1D-940B-D62C217B798E}" srcOrd="4" destOrd="0" presId="urn:microsoft.com/office/officeart/2005/8/layout/vList5"/>
    <dgm:cxn modelId="{4241F726-F392-4240-88B2-57786DBCB758}" type="presParOf" srcId="{1E9D2B83-A29D-4D1D-940B-D62C217B798E}" destId="{C0BE7EC7-616A-46C9-8D0C-5F0B0EFFE808}" srcOrd="0" destOrd="0" presId="urn:microsoft.com/office/officeart/2005/8/layout/vList5"/>
    <dgm:cxn modelId="{6786C2BE-1485-4BCE-BA61-5A6A728DA5F0}" type="presParOf" srcId="{1E9D2B83-A29D-4D1D-940B-D62C217B798E}" destId="{95A9BC9A-5D64-485A-A910-8D41DEEAC541}" srcOrd="1" destOrd="0" presId="urn:microsoft.com/office/officeart/2005/8/layout/vList5"/>
    <dgm:cxn modelId="{B9D24DBC-4BD8-4AF9-A7D6-300146937B08}" type="presParOf" srcId="{3218F1EF-FF14-4433-8473-1F88D5303364}" destId="{2C2D027F-FDE9-4D5D-8D25-F0A1AD62A51B}" srcOrd="5" destOrd="0" presId="urn:microsoft.com/office/officeart/2005/8/layout/vList5"/>
    <dgm:cxn modelId="{C0A8F3EE-2DF2-4777-922B-4B775E5CA1AC}" type="presParOf" srcId="{3218F1EF-FF14-4433-8473-1F88D5303364}" destId="{4E1C2FD2-3932-4E2D-97F0-8E7AA42DAE5C}" srcOrd="6" destOrd="0" presId="urn:microsoft.com/office/officeart/2005/8/layout/vList5"/>
    <dgm:cxn modelId="{10D9511D-F982-4250-840E-351B88BFD184}" type="presParOf" srcId="{4E1C2FD2-3932-4E2D-97F0-8E7AA42DAE5C}" destId="{6B0A20AD-3EF3-40D4-8DFC-27B39850A06D}" srcOrd="0" destOrd="0" presId="urn:microsoft.com/office/officeart/2005/8/layout/vList5"/>
    <dgm:cxn modelId="{D61116F4-46F9-459A-911F-A56D8A0090A8}" type="presParOf" srcId="{4E1C2FD2-3932-4E2D-97F0-8E7AA42DAE5C}" destId="{33104E0B-C150-4C0F-AA10-97D070816F22}"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1CBDA22-9054-478D-8AC0-7B2897C6FAC8}" type="doc">
      <dgm:prSet loTypeId="urn:microsoft.com/office/officeart/2005/8/layout/vList5" loCatId="list" qsTypeId="urn:microsoft.com/office/officeart/2005/8/quickstyle/simple1" qsCatId="simple" csTypeId="urn:microsoft.com/office/officeart/2005/8/colors/colorful2" csCatId="colorful" phldr="1"/>
      <dgm:spPr/>
      <dgm:t>
        <a:bodyPr/>
        <a:lstStyle/>
        <a:p>
          <a:endParaRPr lang="en-US"/>
        </a:p>
      </dgm:t>
    </dgm:pt>
    <dgm:pt modelId="{F8A796B9-E13F-49A3-9A81-9C09B5B05763}">
      <dgm:prSet phldrT="[Text]"/>
      <dgm:spPr/>
      <dgm:t>
        <a:bodyPr/>
        <a:lstStyle/>
        <a:p>
          <a:pPr algn="ctr"/>
          <a:r>
            <a:rPr lang="en-US" dirty="0"/>
            <a:t>  1,364	</a:t>
          </a:r>
        </a:p>
      </dgm:t>
    </dgm:pt>
    <dgm:pt modelId="{CA819DAD-BE0E-44FE-82F4-8173CBE2CFAA}" type="parTrans" cxnId="{8B480EED-77F6-4554-91B5-7C0059B102DB}">
      <dgm:prSet/>
      <dgm:spPr/>
      <dgm:t>
        <a:bodyPr/>
        <a:lstStyle/>
        <a:p>
          <a:endParaRPr lang="en-US"/>
        </a:p>
      </dgm:t>
    </dgm:pt>
    <dgm:pt modelId="{DA082EF9-43A6-4ACD-8479-98E2133707C4}" type="sibTrans" cxnId="{8B480EED-77F6-4554-91B5-7C0059B102DB}">
      <dgm:prSet/>
      <dgm:spPr/>
      <dgm:t>
        <a:bodyPr/>
        <a:lstStyle/>
        <a:p>
          <a:endParaRPr lang="en-US"/>
        </a:p>
      </dgm:t>
    </dgm:pt>
    <dgm:pt modelId="{5651E7F9-E9EC-4547-8113-EE8A2B3A9B8B}">
      <dgm:prSet phldrT="[Text]"/>
      <dgm:spPr/>
      <dgm:t>
        <a:bodyPr/>
        <a:lstStyle/>
        <a:p>
          <a:r>
            <a:rPr lang="en-US" dirty="0"/>
            <a:t>Persons achieving stable competitive integrated employment</a:t>
          </a:r>
        </a:p>
      </dgm:t>
    </dgm:pt>
    <dgm:pt modelId="{9189EF57-A43D-4955-886E-98E60AFADEFA}" type="parTrans" cxnId="{1E4F8164-5803-4B77-BEBE-3AA9DB299C09}">
      <dgm:prSet/>
      <dgm:spPr/>
      <dgm:t>
        <a:bodyPr/>
        <a:lstStyle/>
        <a:p>
          <a:endParaRPr lang="en-US"/>
        </a:p>
      </dgm:t>
    </dgm:pt>
    <dgm:pt modelId="{DB10B6FA-95D4-4C1F-83FC-57BA390726C8}" type="sibTrans" cxnId="{1E4F8164-5803-4B77-BEBE-3AA9DB299C09}">
      <dgm:prSet/>
      <dgm:spPr/>
      <dgm:t>
        <a:bodyPr/>
        <a:lstStyle/>
        <a:p>
          <a:endParaRPr lang="en-US"/>
        </a:p>
      </dgm:t>
    </dgm:pt>
    <dgm:pt modelId="{D72EAB1A-C255-470C-8B69-47024F824195}">
      <dgm:prSet phldrT="[Text]"/>
      <dgm:spPr/>
      <dgm:t>
        <a:bodyPr/>
        <a:lstStyle/>
        <a:p>
          <a:r>
            <a:rPr lang="en-US" dirty="0"/>
            <a:t>31%</a:t>
          </a:r>
        </a:p>
      </dgm:t>
    </dgm:pt>
    <dgm:pt modelId="{2FA3E995-E17B-4211-BFCC-2F8CD8F291AF}" type="parTrans" cxnId="{AFA16DBF-7D0D-4224-9281-4F242975B580}">
      <dgm:prSet/>
      <dgm:spPr/>
      <dgm:t>
        <a:bodyPr/>
        <a:lstStyle/>
        <a:p>
          <a:endParaRPr lang="en-US"/>
        </a:p>
      </dgm:t>
    </dgm:pt>
    <dgm:pt modelId="{7629A0EE-8975-4F2C-A4D5-8A8A7AAF6762}" type="sibTrans" cxnId="{AFA16DBF-7D0D-4224-9281-4F242975B580}">
      <dgm:prSet/>
      <dgm:spPr/>
      <dgm:t>
        <a:bodyPr/>
        <a:lstStyle/>
        <a:p>
          <a:endParaRPr lang="en-US"/>
        </a:p>
      </dgm:t>
    </dgm:pt>
    <dgm:pt modelId="{35D00F56-E057-4B20-95FD-546F30598AA8}">
      <dgm:prSet phldrT="[Text]"/>
      <dgm:spPr/>
      <dgm:t>
        <a:bodyPr/>
        <a:lstStyle/>
        <a:p>
          <a:r>
            <a:rPr lang="en-US" dirty="0"/>
            <a:t>Percent of employment outcomes achieved by transition youth</a:t>
          </a:r>
        </a:p>
      </dgm:t>
    </dgm:pt>
    <dgm:pt modelId="{84EB413C-F6F1-473A-B2A2-6CAC77DEFD46}" type="parTrans" cxnId="{2316B508-055B-4EAD-A0C5-B30CE24A3947}">
      <dgm:prSet/>
      <dgm:spPr/>
      <dgm:t>
        <a:bodyPr/>
        <a:lstStyle/>
        <a:p>
          <a:endParaRPr lang="en-US"/>
        </a:p>
      </dgm:t>
    </dgm:pt>
    <dgm:pt modelId="{468A38BC-468A-4E24-B288-DBD56D14F08F}" type="sibTrans" cxnId="{2316B508-055B-4EAD-A0C5-B30CE24A3947}">
      <dgm:prSet/>
      <dgm:spPr/>
      <dgm:t>
        <a:bodyPr/>
        <a:lstStyle/>
        <a:p>
          <a:endParaRPr lang="en-US"/>
        </a:p>
      </dgm:t>
    </dgm:pt>
    <dgm:pt modelId="{3218F1EF-FF14-4433-8473-1F88D5303364}" type="pres">
      <dgm:prSet presAssocID="{11CBDA22-9054-478D-8AC0-7B2897C6FAC8}" presName="Name0" presStyleCnt="0">
        <dgm:presLayoutVars>
          <dgm:dir/>
          <dgm:animLvl val="lvl"/>
          <dgm:resizeHandles val="exact"/>
        </dgm:presLayoutVars>
      </dgm:prSet>
      <dgm:spPr/>
    </dgm:pt>
    <dgm:pt modelId="{F359FA0C-D596-422F-9EEF-80A9C75313EC}" type="pres">
      <dgm:prSet presAssocID="{F8A796B9-E13F-49A3-9A81-9C09B5B05763}" presName="linNode" presStyleCnt="0"/>
      <dgm:spPr/>
    </dgm:pt>
    <dgm:pt modelId="{1A4CA02D-8B7A-452A-8BC7-A66683B1295F}" type="pres">
      <dgm:prSet presAssocID="{F8A796B9-E13F-49A3-9A81-9C09B5B05763}" presName="parentText" presStyleLbl="node1" presStyleIdx="0" presStyleCnt="2">
        <dgm:presLayoutVars>
          <dgm:chMax val="1"/>
          <dgm:bulletEnabled val="1"/>
        </dgm:presLayoutVars>
      </dgm:prSet>
      <dgm:spPr/>
    </dgm:pt>
    <dgm:pt modelId="{3E40EC02-B960-4826-BBEE-5A2CFF9CBCB9}" type="pres">
      <dgm:prSet presAssocID="{F8A796B9-E13F-49A3-9A81-9C09B5B05763}" presName="descendantText" presStyleLbl="alignAccFollowNode1" presStyleIdx="0" presStyleCnt="2">
        <dgm:presLayoutVars>
          <dgm:bulletEnabled val="1"/>
        </dgm:presLayoutVars>
      </dgm:prSet>
      <dgm:spPr/>
    </dgm:pt>
    <dgm:pt modelId="{8BC09483-781B-47E5-B087-C4978A4BE710}" type="pres">
      <dgm:prSet presAssocID="{DA082EF9-43A6-4ACD-8479-98E2133707C4}" presName="sp" presStyleCnt="0"/>
      <dgm:spPr/>
    </dgm:pt>
    <dgm:pt modelId="{5AA5CB6F-DA9E-404B-A44B-DC77CADA3B34}" type="pres">
      <dgm:prSet presAssocID="{D72EAB1A-C255-470C-8B69-47024F824195}" presName="linNode" presStyleCnt="0"/>
      <dgm:spPr/>
    </dgm:pt>
    <dgm:pt modelId="{EA04DDF7-24FB-478F-B1BF-3B997A819986}" type="pres">
      <dgm:prSet presAssocID="{D72EAB1A-C255-470C-8B69-47024F824195}" presName="parentText" presStyleLbl="node1" presStyleIdx="1" presStyleCnt="2">
        <dgm:presLayoutVars>
          <dgm:chMax val="1"/>
          <dgm:bulletEnabled val="1"/>
        </dgm:presLayoutVars>
      </dgm:prSet>
      <dgm:spPr/>
    </dgm:pt>
    <dgm:pt modelId="{958F7771-C658-4528-A575-8158DE5A4D6D}" type="pres">
      <dgm:prSet presAssocID="{D72EAB1A-C255-470C-8B69-47024F824195}" presName="descendantText" presStyleLbl="alignAccFollowNode1" presStyleIdx="1" presStyleCnt="2">
        <dgm:presLayoutVars>
          <dgm:bulletEnabled val="1"/>
        </dgm:presLayoutVars>
      </dgm:prSet>
      <dgm:spPr/>
    </dgm:pt>
  </dgm:ptLst>
  <dgm:cxnLst>
    <dgm:cxn modelId="{2316B508-055B-4EAD-A0C5-B30CE24A3947}" srcId="{D72EAB1A-C255-470C-8B69-47024F824195}" destId="{35D00F56-E057-4B20-95FD-546F30598AA8}" srcOrd="0" destOrd="0" parTransId="{84EB413C-F6F1-473A-B2A2-6CAC77DEFD46}" sibTransId="{468A38BC-468A-4E24-B288-DBD56D14F08F}"/>
    <dgm:cxn modelId="{6DC9D132-D844-46EE-B03D-3E85F825475D}" type="presOf" srcId="{D72EAB1A-C255-470C-8B69-47024F824195}" destId="{EA04DDF7-24FB-478F-B1BF-3B997A819986}" srcOrd="0" destOrd="0" presId="urn:microsoft.com/office/officeart/2005/8/layout/vList5"/>
    <dgm:cxn modelId="{B369913B-6503-483D-A8C9-CC705270C2A5}" type="presOf" srcId="{5651E7F9-E9EC-4547-8113-EE8A2B3A9B8B}" destId="{3E40EC02-B960-4826-BBEE-5A2CFF9CBCB9}" srcOrd="0" destOrd="0" presId="urn:microsoft.com/office/officeart/2005/8/layout/vList5"/>
    <dgm:cxn modelId="{1E4F8164-5803-4B77-BEBE-3AA9DB299C09}" srcId="{F8A796B9-E13F-49A3-9A81-9C09B5B05763}" destId="{5651E7F9-E9EC-4547-8113-EE8A2B3A9B8B}" srcOrd="0" destOrd="0" parTransId="{9189EF57-A43D-4955-886E-98E60AFADEFA}" sibTransId="{DB10B6FA-95D4-4C1F-83FC-57BA390726C8}"/>
    <dgm:cxn modelId="{7A397653-46BA-4C4B-921A-43E60B6C34F6}" type="presOf" srcId="{35D00F56-E057-4B20-95FD-546F30598AA8}" destId="{958F7771-C658-4528-A575-8158DE5A4D6D}" srcOrd="0" destOrd="0" presId="urn:microsoft.com/office/officeart/2005/8/layout/vList5"/>
    <dgm:cxn modelId="{A0BDA8AD-84E3-4839-B6A4-C5D0D7802285}" type="presOf" srcId="{11CBDA22-9054-478D-8AC0-7B2897C6FAC8}" destId="{3218F1EF-FF14-4433-8473-1F88D5303364}" srcOrd="0" destOrd="0" presId="urn:microsoft.com/office/officeart/2005/8/layout/vList5"/>
    <dgm:cxn modelId="{AFA16DBF-7D0D-4224-9281-4F242975B580}" srcId="{11CBDA22-9054-478D-8AC0-7B2897C6FAC8}" destId="{D72EAB1A-C255-470C-8B69-47024F824195}" srcOrd="1" destOrd="0" parTransId="{2FA3E995-E17B-4211-BFCC-2F8CD8F291AF}" sibTransId="{7629A0EE-8975-4F2C-A4D5-8A8A7AAF6762}"/>
    <dgm:cxn modelId="{8B480EED-77F6-4554-91B5-7C0059B102DB}" srcId="{11CBDA22-9054-478D-8AC0-7B2897C6FAC8}" destId="{F8A796B9-E13F-49A3-9A81-9C09B5B05763}" srcOrd="0" destOrd="0" parTransId="{CA819DAD-BE0E-44FE-82F4-8173CBE2CFAA}" sibTransId="{DA082EF9-43A6-4ACD-8479-98E2133707C4}"/>
    <dgm:cxn modelId="{FA8A86FC-7EBA-49E6-947D-233880BEC2D3}" type="presOf" srcId="{F8A796B9-E13F-49A3-9A81-9C09B5B05763}" destId="{1A4CA02D-8B7A-452A-8BC7-A66683B1295F}" srcOrd="0" destOrd="0" presId="urn:microsoft.com/office/officeart/2005/8/layout/vList5"/>
    <dgm:cxn modelId="{7549E315-D436-4EE3-AEDF-C774CC645870}" type="presParOf" srcId="{3218F1EF-FF14-4433-8473-1F88D5303364}" destId="{F359FA0C-D596-422F-9EEF-80A9C75313EC}" srcOrd="0" destOrd="0" presId="urn:microsoft.com/office/officeart/2005/8/layout/vList5"/>
    <dgm:cxn modelId="{3E8FEEEF-88FA-47B2-95FC-F11A13C58125}" type="presParOf" srcId="{F359FA0C-D596-422F-9EEF-80A9C75313EC}" destId="{1A4CA02D-8B7A-452A-8BC7-A66683B1295F}" srcOrd="0" destOrd="0" presId="urn:microsoft.com/office/officeart/2005/8/layout/vList5"/>
    <dgm:cxn modelId="{35C54E07-E803-473E-AD67-90C4BCE48D40}" type="presParOf" srcId="{F359FA0C-D596-422F-9EEF-80A9C75313EC}" destId="{3E40EC02-B960-4826-BBEE-5A2CFF9CBCB9}" srcOrd="1" destOrd="0" presId="urn:microsoft.com/office/officeart/2005/8/layout/vList5"/>
    <dgm:cxn modelId="{679FB352-799F-47F3-A134-6DF4139086D4}" type="presParOf" srcId="{3218F1EF-FF14-4433-8473-1F88D5303364}" destId="{8BC09483-781B-47E5-B087-C4978A4BE710}" srcOrd="1" destOrd="0" presId="urn:microsoft.com/office/officeart/2005/8/layout/vList5"/>
    <dgm:cxn modelId="{7B238283-92FA-4B27-8DD5-E25927A9930C}" type="presParOf" srcId="{3218F1EF-FF14-4433-8473-1F88D5303364}" destId="{5AA5CB6F-DA9E-404B-A44B-DC77CADA3B34}" srcOrd="2" destOrd="0" presId="urn:microsoft.com/office/officeart/2005/8/layout/vList5"/>
    <dgm:cxn modelId="{C79A47BB-EA5D-4455-A883-D51279142376}" type="presParOf" srcId="{5AA5CB6F-DA9E-404B-A44B-DC77CADA3B34}" destId="{EA04DDF7-24FB-478F-B1BF-3B997A819986}" srcOrd="0" destOrd="0" presId="urn:microsoft.com/office/officeart/2005/8/layout/vList5"/>
    <dgm:cxn modelId="{730736A7-F3EE-4941-A160-1EDB35F0D3C0}" type="presParOf" srcId="{5AA5CB6F-DA9E-404B-A44B-DC77CADA3B34}" destId="{958F7771-C658-4528-A575-8158DE5A4D6D}"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1CBDA22-9054-478D-8AC0-7B2897C6FAC8}" type="doc">
      <dgm:prSet loTypeId="urn:microsoft.com/office/officeart/2005/8/layout/vList5" loCatId="list" qsTypeId="urn:microsoft.com/office/officeart/2005/8/quickstyle/simple1" qsCatId="simple" csTypeId="urn:microsoft.com/office/officeart/2005/8/colors/colorful2" csCatId="colorful" phldr="1"/>
      <dgm:spPr/>
      <dgm:t>
        <a:bodyPr/>
        <a:lstStyle/>
        <a:p>
          <a:endParaRPr lang="en-US"/>
        </a:p>
      </dgm:t>
    </dgm:pt>
    <dgm:pt modelId="{70FB9F0E-3E4B-4460-9409-BFF47F536612}">
      <dgm:prSet phldrT="[Text]"/>
      <dgm:spPr/>
      <dgm:t>
        <a:bodyPr/>
        <a:lstStyle/>
        <a:p>
          <a:r>
            <a:rPr lang="en-US" dirty="0"/>
            <a:t>$14.69</a:t>
          </a:r>
        </a:p>
      </dgm:t>
    </dgm:pt>
    <dgm:pt modelId="{61184E1D-A19F-4B3E-AC10-7382A9F92094}" type="parTrans" cxnId="{03277E72-E45C-4477-94E8-B86F6012951C}">
      <dgm:prSet/>
      <dgm:spPr/>
      <dgm:t>
        <a:bodyPr/>
        <a:lstStyle/>
        <a:p>
          <a:endParaRPr lang="en-US"/>
        </a:p>
      </dgm:t>
    </dgm:pt>
    <dgm:pt modelId="{A55644D7-00F7-4D91-9B34-808EF099DD59}" type="sibTrans" cxnId="{03277E72-E45C-4477-94E8-B86F6012951C}">
      <dgm:prSet/>
      <dgm:spPr/>
      <dgm:t>
        <a:bodyPr/>
        <a:lstStyle/>
        <a:p>
          <a:endParaRPr lang="en-US"/>
        </a:p>
      </dgm:t>
    </dgm:pt>
    <dgm:pt modelId="{B5573991-1AB6-4139-A682-35875A532937}">
      <dgm:prSet phldrT="[Text]"/>
      <dgm:spPr/>
      <dgm:t>
        <a:bodyPr/>
        <a:lstStyle/>
        <a:p>
          <a:r>
            <a:rPr lang="en-US" dirty="0"/>
            <a:t>76%</a:t>
          </a:r>
        </a:p>
      </dgm:t>
    </dgm:pt>
    <dgm:pt modelId="{9507DEDD-B96B-42D0-8438-52A3F911AA12}" type="parTrans" cxnId="{03185398-D9AD-430C-A92A-AA36DA203D33}">
      <dgm:prSet/>
      <dgm:spPr/>
      <dgm:t>
        <a:bodyPr/>
        <a:lstStyle/>
        <a:p>
          <a:endParaRPr lang="en-US"/>
        </a:p>
      </dgm:t>
    </dgm:pt>
    <dgm:pt modelId="{60AE79D0-77F1-4960-A2D0-29AADD0534A1}" type="sibTrans" cxnId="{03185398-D9AD-430C-A92A-AA36DA203D33}">
      <dgm:prSet/>
      <dgm:spPr/>
      <dgm:t>
        <a:bodyPr/>
        <a:lstStyle/>
        <a:p>
          <a:endParaRPr lang="en-US"/>
        </a:p>
      </dgm:t>
    </dgm:pt>
    <dgm:pt modelId="{443909EF-46B2-4969-B5DE-B6374E93EA7A}">
      <dgm:prSet phldrT="[Text]"/>
      <dgm:spPr/>
      <dgm:t>
        <a:bodyPr/>
        <a:lstStyle/>
        <a:p>
          <a:r>
            <a:rPr lang="en-US" dirty="0"/>
            <a:t>Average hourly wage</a:t>
          </a:r>
        </a:p>
      </dgm:t>
    </dgm:pt>
    <dgm:pt modelId="{24902BBC-C0B1-4B7B-82CC-14C5CB693EE1}" type="parTrans" cxnId="{0D692556-30F2-4B12-83AD-EC47A92D9A3D}">
      <dgm:prSet/>
      <dgm:spPr/>
      <dgm:t>
        <a:bodyPr/>
        <a:lstStyle/>
        <a:p>
          <a:endParaRPr lang="en-US"/>
        </a:p>
      </dgm:t>
    </dgm:pt>
    <dgm:pt modelId="{208B8E5E-A2F0-4A0B-A23E-9866DC4854B1}" type="sibTrans" cxnId="{0D692556-30F2-4B12-83AD-EC47A92D9A3D}">
      <dgm:prSet/>
      <dgm:spPr/>
      <dgm:t>
        <a:bodyPr/>
        <a:lstStyle/>
        <a:p>
          <a:endParaRPr lang="en-US"/>
        </a:p>
      </dgm:t>
    </dgm:pt>
    <dgm:pt modelId="{24810A8B-2BD3-455A-97FB-4A8D5F4CE06F}">
      <dgm:prSet phldrT="[Text]"/>
      <dgm:spPr/>
      <dgm:t>
        <a:bodyPr/>
        <a:lstStyle/>
        <a:p>
          <a:r>
            <a:rPr lang="en-US" dirty="0"/>
            <a:t>Percent of persons employed who report their own earnings as their largest source of support</a:t>
          </a:r>
        </a:p>
      </dgm:t>
    </dgm:pt>
    <dgm:pt modelId="{A57CE962-8635-4150-B9A0-B77A996F16B0}" type="parTrans" cxnId="{B321BBDA-193B-42EE-BB7D-AF60A7982999}">
      <dgm:prSet/>
      <dgm:spPr/>
      <dgm:t>
        <a:bodyPr/>
        <a:lstStyle/>
        <a:p>
          <a:endParaRPr lang="en-US"/>
        </a:p>
      </dgm:t>
    </dgm:pt>
    <dgm:pt modelId="{33811C13-17EE-43B6-811E-69C963ECF876}" type="sibTrans" cxnId="{B321BBDA-193B-42EE-BB7D-AF60A7982999}">
      <dgm:prSet/>
      <dgm:spPr/>
      <dgm:t>
        <a:bodyPr/>
        <a:lstStyle/>
        <a:p>
          <a:endParaRPr lang="en-US"/>
        </a:p>
      </dgm:t>
    </dgm:pt>
    <dgm:pt modelId="{22C9FD87-BD02-4164-A56B-11F6F612F372}">
      <dgm:prSet phldrT="[Text]"/>
      <dgm:spPr/>
      <dgm:t>
        <a:bodyPr/>
        <a:lstStyle/>
        <a:p>
          <a:r>
            <a:rPr lang="en-US" dirty="0"/>
            <a:t>Percent of persons employed who have health insurance through employment</a:t>
          </a:r>
        </a:p>
      </dgm:t>
    </dgm:pt>
    <dgm:pt modelId="{5A007522-AA99-4F9A-BE6D-1C666C77B74D}" type="parTrans" cxnId="{9093C88B-1FAD-4726-B0C6-21F0645DFF71}">
      <dgm:prSet/>
      <dgm:spPr/>
      <dgm:t>
        <a:bodyPr/>
        <a:lstStyle/>
        <a:p>
          <a:endParaRPr lang="en-US"/>
        </a:p>
      </dgm:t>
    </dgm:pt>
    <dgm:pt modelId="{D664DF01-EEB7-4380-9A3F-D5A9BA44F956}" type="sibTrans" cxnId="{9093C88B-1FAD-4726-B0C6-21F0645DFF71}">
      <dgm:prSet/>
      <dgm:spPr/>
      <dgm:t>
        <a:bodyPr/>
        <a:lstStyle/>
        <a:p>
          <a:endParaRPr lang="en-US"/>
        </a:p>
      </dgm:t>
    </dgm:pt>
    <dgm:pt modelId="{63DFB6C4-84D4-4CCC-B4F9-F29CA411E576}">
      <dgm:prSet phldrT="[Text]"/>
      <dgm:spPr/>
      <dgm:t>
        <a:bodyPr/>
        <a:lstStyle/>
        <a:p>
          <a:r>
            <a:rPr lang="en-US" dirty="0"/>
            <a:t>43%</a:t>
          </a:r>
        </a:p>
      </dgm:t>
    </dgm:pt>
    <dgm:pt modelId="{E4D314FF-ADF1-4D12-BFF2-33E427634E67}" type="sibTrans" cxnId="{552967EC-B615-4E73-A8F8-FB1081572195}">
      <dgm:prSet/>
      <dgm:spPr/>
      <dgm:t>
        <a:bodyPr/>
        <a:lstStyle/>
        <a:p>
          <a:endParaRPr lang="en-US"/>
        </a:p>
      </dgm:t>
    </dgm:pt>
    <dgm:pt modelId="{927D94D9-E7AD-4935-850D-C41DE7E1A276}" type="parTrans" cxnId="{552967EC-B615-4E73-A8F8-FB1081572195}">
      <dgm:prSet/>
      <dgm:spPr/>
      <dgm:t>
        <a:bodyPr/>
        <a:lstStyle/>
        <a:p>
          <a:endParaRPr lang="en-US"/>
        </a:p>
      </dgm:t>
    </dgm:pt>
    <dgm:pt modelId="{3218F1EF-FF14-4433-8473-1F88D5303364}" type="pres">
      <dgm:prSet presAssocID="{11CBDA22-9054-478D-8AC0-7B2897C6FAC8}" presName="Name0" presStyleCnt="0">
        <dgm:presLayoutVars>
          <dgm:dir/>
          <dgm:animLvl val="lvl"/>
          <dgm:resizeHandles val="exact"/>
        </dgm:presLayoutVars>
      </dgm:prSet>
      <dgm:spPr/>
    </dgm:pt>
    <dgm:pt modelId="{1E9D2B83-A29D-4D1D-940B-D62C217B798E}" type="pres">
      <dgm:prSet presAssocID="{70FB9F0E-3E4B-4460-9409-BFF47F536612}" presName="linNode" presStyleCnt="0"/>
      <dgm:spPr/>
    </dgm:pt>
    <dgm:pt modelId="{C0BE7EC7-616A-46C9-8D0C-5F0B0EFFE808}" type="pres">
      <dgm:prSet presAssocID="{70FB9F0E-3E4B-4460-9409-BFF47F536612}" presName="parentText" presStyleLbl="node1" presStyleIdx="0" presStyleCnt="3">
        <dgm:presLayoutVars>
          <dgm:chMax val="1"/>
          <dgm:bulletEnabled val="1"/>
        </dgm:presLayoutVars>
      </dgm:prSet>
      <dgm:spPr/>
    </dgm:pt>
    <dgm:pt modelId="{95A9BC9A-5D64-485A-A910-8D41DEEAC541}" type="pres">
      <dgm:prSet presAssocID="{70FB9F0E-3E4B-4460-9409-BFF47F536612}" presName="descendantText" presStyleLbl="alignAccFollowNode1" presStyleIdx="0" presStyleCnt="3">
        <dgm:presLayoutVars>
          <dgm:bulletEnabled val="1"/>
        </dgm:presLayoutVars>
      </dgm:prSet>
      <dgm:spPr/>
    </dgm:pt>
    <dgm:pt modelId="{2C2D027F-FDE9-4D5D-8D25-F0A1AD62A51B}" type="pres">
      <dgm:prSet presAssocID="{A55644D7-00F7-4D91-9B34-808EF099DD59}" presName="sp" presStyleCnt="0"/>
      <dgm:spPr/>
    </dgm:pt>
    <dgm:pt modelId="{4E1C2FD2-3932-4E2D-97F0-8E7AA42DAE5C}" type="pres">
      <dgm:prSet presAssocID="{B5573991-1AB6-4139-A682-35875A532937}" presName="linNode" presStyleCnt="0"/>
      <dgm:spPr/>
    </dgm:pt>
    <dgm:pt modelId="{6B0A20AD-3EF3-40D4-8DFC-27B39850A06D}" type="pres">
      <dgm:prSet presAssocID="{B5573991-1AB6-4139-A682-35875A532937}" presName="parentText" presStyleLbl="node1" presStyleIdx="1" presStyleCnt="3">
        <dgm:presLayoutVars>
          <dgm:chMax val="1"/>
          <dgm:bulletEnabled val="1"/>
        </dgm:presLayoutVars>
      </dgm:prSet>
      <dgm:spPr/>
    </dgm:pt>
    <dgm:pt modelId="{33104E0B-C150-4C0F-AA10-97D070816F22}" type="pres">
      <dgm:prSet presAssocID="{B5573991-1AB6-4139-A682-35875A532937}" presName="descendantText" presStyleLbl="alignAccFollowNode1" presStyleIdx="1" presStyleCnt="3">
        <dgm:presLayoutVars>
          <dgm:bulletEnabled val="1"/>
        </dgm:presLayoutVars>
      </dgm:prSet>
      <dgm:spPr/>
    </dgm:pt>
    <dgm:pt modelId="{09EEF970-B9C3-4FC9-BC52-9EEDB386AD1E}" type="pres">
      <dgm:prSet presAssocID="{60AE79D0-77F1-4960-A2D0-29AADD0534A1}" presName="sp" presStyleCnt="0"/>
      <dgm:spPr/>
    </dgm:pt>
    <dgm:pt modelId="{35B808EC-7A0B-4353-85F3-0BCCF5CDAED9}" type="pres">
      <dgm:prSet presAssocID="{63DFB6C4-84D4-4CCC-B4F9-F29CA411E576}" presName="linNode" presStyleCnt="0"/>
      <dgm:spPr/>
    </dgm:pt>
    <dgm:pt modelId="{43FA2383-701A-4B9A-A6C0-267616466199}" type="pres">
      <dgm:prSet presAssocID="{63DFB6C4-84D4-4CCC-B4F9-F29CA411E576}" presName="parentText" presStyleLbl="node1" presStyleIdx="2" presStyleCnt="3">
        <dgm:presLayoutVars>
          <dgm:chMax val="1"/>
          <dgm:bulletEnabled val="1"/>
        </dgm:presLayoutVars>
      </dgm:prSet>
      <dgm:spPr/>
    </dgm:pt>
    <dgm:pt modelId="{B75A2ECA-F13A-461F-99D9-3A8571D81B99}" type="pres">
      <dgm:prSet presAssocID="{63DFB6C4-84D4-4CCC-B4F9-F29CA411E576}" presName="descendantText" presStyleLbl="alignAccFollowNode1" presStyleIdx="2" presStyleCnt="3">
        <dgm:presLayoutVars>
          <dgm:bulletEnabled val="1"/>
        </dgm:presLayoutVars>
      </dgm:prSet>
      <dgm:spPr/>
    </dgm:pt>
  </dgm:ptLst>
  <dgm:cxnLst>
    <dgm:cxn modelId="{D419AF31-BF1E-4C7A-A607-BB703929C34B}" type="presOf" srcId="{22C9FD87-BD02-4164-A56B-11F6F612F372}" destId="{B75A2ECA-F13A-461F-99D9-3A8571D81B99}" srcOrd="0" destOrd="0" presId="urn:microsoft.com/office/officeart/2005/8/layout/vList5"/>
    <dgm:cxn modelId="{79B37B46-1163-4709-B902-A58E7C492398}" type="presOf" srcId="{63DFB6C4-84D4-4CCC-B4F9-F29CA411E576}" destId="{43FA2383-701A-4B9A-A6C0-267616466199}" srcOrd="0" destOrd="0" presId="urn:microsoft.com/office/officeart/2005/8/layout/vList5"/>
    <dgm:cxn modelId="{03277E72-E45C-4477-94E8-B86F6012951C}" srcId="{11CBDA22-9054-478D-8AC0-7B2897C6FAC8}" destId="{70FB9F0E-3E4B-4460-9409-BFF47F536612}" srcOrd="0" destOrd="0" parTransId="{61184E1D-A19F-4B3E-AC10-7382A9F92094}" sibTransId="{A55644D7-00F7-4D91-9B34-808EF099DD59}"/>
    <dgm:cxn modelId="{0D692556-30F2-4B12-83AD-EC47A92D9A3D}" srcId="{70FB9F0E-3E4B-4460-9409-BFF47F536612}" destId="{443909EF-46B2-4969-B5DE-B6374E93EA7A}" srcOrd="0" destOrd="0" parTransId="{24902BBC-C0B1-4B7B-82CC-14C5CB693EE1}" sibTransId="{208B8E5E-A2F0-4A0B-A23E-9866DC4854B1}"/>
    <dgm:cxn modelId="{255A8E56-534C-4ADB-8243-07A631D028BC}" type="presOf" srcId="{70FB9F0E-3E4B-4460-9409-BFF47F536612}" destId="{C0BE7EC7-616A-46C9-8D0C-5F0B0EFFE808}" srcOrd="0" destOrd="0" presId="urn:microsoft.com/office/officeart/2005/8/layout/vList5"/>
    <dgm:cxn modelId="{6687AD7A-C3C9-4E02-89A6-C732B00D04FB}" type="presOf" srcId="{24810A8B-2BD3-455A-97FB-4A8D5F4CE06F}" destId="{33104E0B-C150-4C0F-AA10-97D070816F22}" srcOrd="0" destOrd="0" presId="urn:microsoft.com/office/officeart/2005/8/layout/vList5"/>
    <dgm:cxn modelId="{9093C88B-1FAD-4726-B0C6-21F0645DFF71}" srcId="{63DFB6C4-84D4-4CCC-B4F9-F29CA411E576}" destId="{22C9FD87-BD02-4164-A56B-11F6F612F372}" srcOrd="0" destOrd="0" parTransId="{5A007522-AA99-4F9A-BE6D-1C666C77B74D}" sibTransId="{D664DF01-EEB7-4380-9A3F-D5A9BA44F956}"/>
    <dgm:cxn modelId="{03185398-D9AD-430C-A92A-AA36DA203D33}" srcId="{11CBDA22-9054-478D-8AC0-7B2897C6FAC8}" destId="{B5573991-1AB6-4139-A682-35875A532937}" srcOrd="1" destOrd="0" parTransId="{9507DEDD-B96B-42D0-8438-52A3F911AA12}" sibTransId="{60AE79D0-77F1-4960-A2D0-29AADD0534A1}"/>
    <dgm:cxn modelId="{A0BDA8AD-84E3-4839-B6A4-C5D0D7802285}" type="presOf" srcId="{11CBDA22-9054-478D-8AC0-7B2897C6FAC8}" destId="{3218F1EF-FF14-4433-8473-1F88D5303364}" srcOrd="0" destOrd="0" presId="urn:microsoft.com/office/officeart/2005/8/layout/vList5"/>
    <dgm:cxn modelId="{2C7B81B5-8690-4553-A56E-F398E2C1104D}" type="presOf" srcId="{B5573991-1AB6-4139-A682-35875A532937}" destId="{6B0A20AD-3EF3-40D4-8DFC-27B39850A06D}" srcOrd="0" destOrd="0" presId="urn:microsoft.com/office/officeart/2005/8/layout/vList5"/>
    <dgm:cxn modelId="{B321BBDA-193B-42EE-BB7D-AF60A7982999}" srcId="{B5573991-1AB6-4139-A682-35875A532937}" destId="{24810A8B-2BD3-455A-97FB-4A8D5F4CE06F}" srcOrd="0" destOrd="0" parTransId="{A57CE962-8635-4150-B9A0-B77A996F16B0}" sibTransId="{33811C13-17EE-43B6-811E-69C963ECF876}"/>
    <dgm:cxn modelId="{552967EC-B615-4E73-A8F8-FB1081572195}" srcId="{11CBDA22-9054-478D-8AC0-7B2897C6FAC8}" destId="{63DFB6C4-84D4-4CCC-B4F9-F29CA411E576}" srcOrd="2" destOrd="0" parTransId="{927D94D9-E7AD-4935-850D-C41DE7E1A276}" sibTransId="{E4D314FF-ADF1-4D12-BFF2-33E427634E67}"/>
    <dgm:cxn modelId="{192564FA-0ABA-49CF-B97D-3A0FE653670D}" type="presOf" srcId="{443909EF-46B2-4969-B5DE-B6374E93EA7A}" destId="{95A9BC9A-5D64-485A-A910-8D41DEEAC541}" srcOrd="0" destOrd="0" presId="urn:microsoft.com/office/officeart/2005/8/layout/vList5"/>
    <dgm:cxn modelId="{2E8DF859-CA90-4D74-ADCB-6ED78D57F4B8}" type="presParOf" srcId="{3218F1EF-FF14-4433-8473-1F88D5303364}" destId="{1E9D2B83-A29D-4D1D-940B-D62C217B798E}" srcOrd="0" destOrd="0" presId="urn:microsoft.com/office/officeart/2005/8/layout/vList5"/>
    <dgm:cxn modelId="{4241F726-F392-4240-88B2-57786DBCB758}" type="presParOf" srcId="{1E9D2B83-A29D-4D1D-940B-D62C217B798E}" destId="{C0BE7EC7-616A-46C9-8D0C-5F0B0EFFE808}" srcOrd="0" destOrd="0" presId="urn:microsoft.com/office/officeart/2005/8/layout/vList5"/>
    <dgm:cxn modelId="{6786C2BE-1485-4BCE-BA61-5A6A728DA5F0}" type="presParOf" srcId="{1E9D2B83-A29D-4D1D-940B-D62C217B798E}" destId="{95A9BC9A-5D64-485A-A910-8D41DEEAC541}" srcOrd="1" destOrd="0" presId="urn:microsoft.com/office/officeart/2005/8/layout/vList5"/>
    <dgm:cxn modelId="{B9D24DBC-4BD8-4AF9-A7D6-300146937B08}" type="presParOf" srcId="{3218F1EF-FF14-4433-8473-1F88D5303364}" destId="{2C2D027F-FDE9-4D5D-8D25-F0A1AD62A51B}" srcOrd="1" destOrd="0" presId="urn:microsoft.com/office/officeart/2005/8/layout/vList5"/>
    <dgm:cxn modelId="{C0A8F3EE-2DF2-4777-922B-4B775E5CA1AC}" type="presParOf" srcId="{3218F1EF-FF14-4433-8473-1F88D5303364}" destId="{4E1C2FD2-3932-4E2D-97F0-8E7AA42DAE5C}" srcOrd="2" destOrd="0" presId="urn:microsoft.com/office/officeart/2005/8/layout/vList5"/>
    <dgm:cxn modelId="{10D9511D-F982-4250-840E-351B88BFD184}" type="presParOf" srcId="{4E1C2FD2-3932-4E2D-97F0-8E7AA42DAE5C}" destId="{6B0A20AD-3EF3-40D4-8DFC-27B39850A06D}" srcOrd="0" destOrd="0" presId="urn:microsoft.com/office/officeart/2005/8/layout/vList5"/>
    <dgm:cxn modelId="{D61116F4-46F9-459A-911F-A56D8A0090A8}" type="presParOf" srcId="{4E1C2FD2-3932-4E2D-97F0-8E7AA42DAE5C}" destId="{33104E0B-C150-4C0F-AA10-97D070816F22}" srcOrd="1" destOrd="0" presId="urn:microsoft.com/office/officeart/2005/8/layout/vList5"/>
    <dgm:cxn modelId="{ED355272-F225-44D2-95EF-F22211F0D856}" type="presParOf" srcId="{3218F1EF-FF14-4433-8473-1F88D5303364}" destId="{09EEF970-B9C3-4FC9-BC52-9EEDB386AD1E}" srcOrd="3" destOrd="0" presId="urn:microsoft.com/office/officeart/2005/8/layout/vList5"/>
    <dgm:cxn modelId="{F43FB3FF-9C44-4101-8038-FAFEAAEAAF7F}" type="presParOf" srcId="{3218F1EF-FF14-4433-8473-1F88D5303364}" destId="{35B808EC-7A0B-4353-85F3-0BCCF5CDAED9}" srcOrd="4" destOrd="0" presId="urn:microsoft.com/office/officeart/2005/8/layout/vList5"/>
    <dgm:cxn modelId="{C9C26E48-1520-440C-8E11-730B788083BE}" type="presParOf" srcId="{35B808EC-7A0B-4353-85F3-0BCCF5CDAED9}" destId="{43FA2383-701A-4B9A-A6C0-267616466199}" srcOrd="0" destOrd="0" presId="urn:microsoft.com/office/officeart/2005/8/layout/vList5"/>
    <dgm:cxn modelId="{90CA57FD-1EDB-41FD-8AB9-6729DB0A5631}" type="presParOf" srcId="{35B808EC-7A0B-4353-85F3-0BCCF5CDAED9}" destId="{B75A2ECA-F13A-461F-99D9-3A8571D81B99}"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1CBDA22-9054-478D-8AC0-7B2897C6FAC8}" type="doc">
      <dgm:prSet loTypeId="urn:microsoft.com/office/officeart/2005/8/layout/vList5" loCatId="list" qsTypeId="urn:microsoft.com/office/officeart/2005/8/quickstyle/simple1" qsCatId="simple" csTypeId="urn:microsoft.com/office/officeart/2005/8/colors/colorful2" csCatId="colorful" phldr="1"/>
      <dgm:spPr/>
      <dgm:t>
        <a:bodyPr/>
        <a:lstStyle/>
        <a:p>
          <a:endParaRPr lang="en-US"/>
        </a:p>
      </dgm:t>
    </dgm:pt>
    <dgm:pt modelId="{70FB9F0E-3E4B-4460-9409-BFF47F536612}">
      <dgm:prSet phldrT="[Text]"/>
      <dgm:spPr/>
      <dgm:t>
        <a:bodyPr/>
        <a:lstStyle/>
        <a:p>
          <a:r>
            <a:rPr lang="en-US" dirty="0"/>
            <a:t>1,145</a:t>
          </a:r>
        </a:p>
      </dgm:t>
    </dgm:pt>
    <dgm:pt modelId="{61184E1D-A19F-4B3E-AC10-7382A9F92094}" type="parTrans" cxnId="{03277E72-E45C-4477-94E8-B86F6012951C}">
      <dgm:prSet/>
      <dgm:spPr/>
      <dgm:t>
        <a:bodyPr/>
        <a:lstStyle/>
        <a:p>
          <a:endParaRPr lang="en-US"/>
        </a:p>
      </dgm:t>
    </dgm:pt>
    <dgm:pt modelId="{A55644D7-00F7-4D91-9B34-808EF099DD59}" type="sibTrans" cxnId="{03277E72-E45C-4477-94E8-B86F6012951C}">
      <dgm:prSet/>
      <dgm:spPr/>
      <dgm:t>
        <a:bodyPr/>
        <a:lstStyle/>
        <a:p>
          <a:endParaRPr lang="en-US"/>
        </a:p>
      </dgm:t>
    </dgm:pt>
    <dgm:pt modelId="{443909EF-46B2-4969-B5DE-B6374E93EA7A}">
      <dgm:prSet phldrT="[Text]"/>
      <dgm:spPr/>
      <dgm:t>
        <a:bodyPr/>
        <a:lstStyle/>
        <a:p>
          <a:r>
            <a:rPr lang="en-US" dirty="0"/>
            <a:t>Number of students with disabilities participating in Pre-Employment Transition Services</a:t>
          </a:r>
        </a:p>
      </dgm:t>
    </dgm:pt>
    <dgm:pt modelId="{24902BBC-C0B1-4B7B-82CC-14C5CB693EE1}" type="parTrans" cxnId="{0D692556-30F2-4B12-83AD-EC47A92D9A3D}">
      <dgm:prSet/>
      <dgm:spPr/>
      <dgm:t>
        <a:bodyPr/>
        <a:lstStyle/>
        <a:p>
          <a:endParaRPr lang="en-US"/>
        </a:p>
      </dgm:t>
    </dgm:pt>
    <dgm:pt modelId="{208B8E5E-A2F0-4A0B-A23E-9866DC4854B1}" type="sibTrans" cxnId="{0D692556-30F2-4B12-83AD-EC47A92D9A3D}">
      <dgm:prSet/>
      <dgm:spPr/>
      <dgm:t>
        <a:bodyPr/>
        <a:lstStyle/>
        <a:p>
          <a:endParaRPr lang="en-US"/>
        </a:p>
      </dgm:t>
    </dgm:pt>
    <dgm:pt modelId="{3218F1EF-FF14-4433-8473-1F88D5303364}" type="pres">
      <dgm:prSet presAssocID="{11CBDA22-9054-478D-8AC0-7B2897C6FAC8}" presName="Name0" presStyleCnt="0">
        <dgm:presLayoutVars>
          <dgm:dir/>
          <dgm:animLvl val="lvl"/>
          <dgm:resizeHandles val="exact"/>
        </dgm:presLayoutVars>
      </dgm:prSet>
      <dgm:spPr/>
    </dgm:pt>
    <dgm:pt modelId="{1E9D2B83-A29D-4D1D-940B-D62C217B798E}" type="pres">
      <dgm:prSet presAssocID="{70FB9F0E-3E4B-4460-9409-BFF47F536612}" presName="linNode" presStyleCnt="0"/>
      <dgm:spPr/>
    </dgm:pt>
    <dgm:pt modelId="{C0BE7EC7-616A-46C9-8D0C-5F0B0EFFE808}" type="pres">
      <dgm:prSet presAssocID="{70FB9F0E-3E4B-4460-9409-BFF47F536612}" presName="parentText" presStyleLbl="node1" presStyleIdx="0" presStyleCnt="1">
        <dgm:presLayoutVars>
          <dgm:chMax val="1"/>
          <dgm:bulletEnabled val="1"/>
        </dgm:presLayoutVars>
      </dgm:prSet>
      <dgm:spPr/>
    </dgm:pt>
    <dgm:pt modelId="{95A9BC9A-5D64-485A-A910-8D41DEEAC541}" type="pres">
      <dgm:prSet presAssocID="{70FB9F0E-3E4B-4460-9409-BFF47F536612}" presName="descendantText" presStyleLbl="alignAccFollowNode1" presStyleIdx="0" presStyleCnt="1">
        <dgm:presLayoutVars>
          <dgm:bulletEnabled val="1"/>
        </dgm:presLayoutVars>
      </dgm:prSet>
      <dgm:spPr/>
    </dgm:pt>
  </dgm:ptLst>
  <dgm:cxnLst>
    <dgm:cxn modelId="{03277E72-E45C-4477-94E8-B86F6012951C}" srcId="{11CBDA22-9054-478D-8AC0-7B2897C6FAC8}" destId="{70FB9F0E-3E4B-4460-9409-BFF47F536612}" srcOrd="0" destOrd="0" parTransId="{61184E1D-A19F-4B3E-AC10-7382A9F92094}" sibTransId="{A55644D7-00F7-4D91-9B34-808EF099DD59}"/>
    <dgm:cxn modelId="{0D692556-30F2-4B12-83AD-EC47A92D9A3D}" srcId="{70FB9F0E-3E4B-4460-9409-BFF47F536612}" destId="{443909EF-46B2-4969-B5DE-B6374E93EA7A}" srcOrd="0" destOrd="0" parTransId="{24902BBC-C0B1-4B7B-82CC-14C5CB693EE1}" sibTransId="{208B8E5E-A2F0-4A0B-A23E-9866DC4854B1}"/>
    <dgm:cxn modelId="{255A8E56-534C-4ADB-8243-07A631D028BC}" type="presOf" srcId="{70FB9F0E-3E4B-4460-9409-BFF47F536612}" destId="{C0BE7EC7-616A-46C9-8D0C-5F0B0EFFE808}" srcOrd="0" destOrd="0" presId="urn:microsoft.com/office/officeart/2005/8/layout/vList5"/>
    <dgm:cxn modelId="{A0BDA8AD-84E3-4839-B6A4-C5D0D7802285}" type="presOf" srcId="{11CBDA22-9054-478D-8AC0-7B2897C6FAC8}" destId="{3218F1EF-FF14-4433-8473-1F88D5303364}" srcOrd="0" destOrd="0" presId="urn:microsoft.com/office/officeart/2005/8/layout/vList5"/>
    <dgm:cxn modelId="{192564FA-0ABA-49CF-B97D-3A0FE653670D}" type="presOf" srcId="{443909EF-46B2-4969-B5DE-B6374E93EA7A}" destId="{95A9BC9A-5D64-485A-A910-8D41DEEAC541}" srcOrd="0" destOrd="0" presId="urn:microsoft.com/office/officeart/2005/8/layout/vList5"/>
    <dgm:cxn modelId="{2E8DF859-CA90-4D74-ADCB-6ED78D57F4B8}" type="presParOf" srcId="{3218F1EF-FF14-4433-8473-1F88D5303364}" destId="{1E9D2B83-A29D-4D1D-940B-D62C217B798E}" srcOrd="0" destOrd="0" presId="urn:microsoft.com/office/officeart/2005/8/layout/vList5"/>
    <dgm:cxn modelId="{4241F726-F392-4240-88B2-57786DBCB758}" type="presParOf" srcId="{1E9D2B83-A29D-4D1D-940B-D62C217B798E}" destId="{C0BE7EC7-616A-46C9-8D0C-5F0B0EFFE808}" srcOrd="0" destOrd="0" presId="urn:microsoft.com/office/officeart/2005/8/layout/vList5"/>
    <dgm:cxn modelId="{6786C2BE-1485-4BCE-BA61-5A6A728DA5F0}" type="presParOf" srcId="{1E9D2B83-A29D-4D1D-940B-D62C217B798E}" destId="{95A9BC9A-5D64-485A-A910-8D41DEEAC541}"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7B4BB6-3DD9-4D6A-885D-FB7296003E32}">
      <dsp:nvSpPr>
        <dsp:cNvPr id="0" name=""/>
        <dsp:cNvSpPr/>
      </dsp:nvSpPr>
      <dsp:spPr>
        <a:xfrm rot="5400000">
          <a:off x="-120336" y="121411"/>
          <a:ext cx="802245" cy="561571"/>
        </a:xfrm>
        <a:prstGeom prst="chevron">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tx2">
                <a:lumMod val="50000"/>
              </a:schemeClr>
            </a:solidFill>
          </a:endParaRPr>
        </a:p>
      </dsp:txBody>
      <dsp:txXfrm rot="-5400000">
        <a:off x="2" y="281860"/>
        <a:ext cx="561571" cy="240674"/>
      </dsp:txXfrm>
    </dsp:sp>
    <dsp:sp modelId="{E1420C2E-49F4-40E7-8252-E93AA35CD6EF}">
      <dsp:nvSpPr>
        <dsp:cNvPr id="0" name=""/>
        <dsp:cNvSpPr/>
      </dsp:nvSpPr>
      <dsp:spPr>
        <a:xfrm rot="5400000">
          <a:off x="3258556" y="-2696984"/>
          <a:ext cx="521459" cy="5915428"/>
        </a:xfrm>
        <a:prstGeom prst="round2Same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a:latin typeface="Arial" pitchFamily="34" charset="0"/>
              <a:cs typeface="Arial" pitchFamily="34" charset="0"/>
            </a:rPr>
            <a:t>Application and Eligibility</a:t>
          </a:r>
        </a:p>
      </dsp:txBody>
      <dsp:txXfrm rot="-5400000">
        <a:off x="561572" y="25456"/>
        <a:ext cx="5889972" cy="470547"/>
      </dsp:txXfrm>
    </dsp:sp>
    <dsp:sp modelId="{870AEC83-CBB2-4EF8-9A98-A3F2D14DDDCC}">
      <dsp:nvSpPr>
        <dsp:cNvPr id="0" name=""/>
        <dsp:cNvSpPr/>
      </dsp:nvSpPr>
      <dsp:spPr>
        <a:xfrm rot="5400000">
          <a:off x="-120336" y="824132"/>
          <a:ext cx="802245" cy="561571"/>
        </a:xfrm>
        <a:prstGeom prst="chevron">
          <a:avLst/>
        </a:prstGeom>
        <a:solidFill>
          <a:schemeClr val="accent4">
            <a:hueOff val="1960178"/>
            <a:satOff val="-8155"/>
            <a:lumOff val="1922"/>
            <a:alphaOff val="0"/>
          </a:schemeClr>
        </a:solidFill>
        <a:ln w="12700" cap="flat" cmpd="sng" algn="ctr">
          <a:solidFill>
            <a:schemeClr val="accent4">
              <a:hueOff val="1960178"/>
              <a:satOff val="-8155"/>
              <a:lumOff val="1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p>
      </dsp:txBody>
      <dsp:txXfrm rot="-5400000">
        <a:off x="2" y="984581"/>
        <a:ext cx="561571" cy="240674"/>
      </dsp:txXfrm>
    </dsp:sp>
    <dsp:sp modelId="{91427D9D-4EE2-4144-ACBC-120231A0584E}">
      <dsp:nvSpPr>
        <dsp:cNvPr id="0" name=""/>
        <dsp:cNvSpPr/>
      </dsp:nvSpPr>
      <dsp:spPr>
        <a:xfrm rot="5400000">
          <a:off x="3258556" y="-1993188"/>
          <a:ext cx="521459" cy="5915428"/>
        </a:xfrm>
        <a:prstGeom prst="round2SameRect">
          <a:avLst/>
        </a:prstGeom>
        <a:solidFill>
          <a:schemeClr val="lt1">
            <a:alpha val="90000"/>
            <a:hueOff val="0"/>
            <a:satOff val="0"/>
            <a:lumOff val="0"/>
            <a:alphaOff val="0"/>
          </a:schemeClr>
        </a:solidFill>
        <a:ln w="12700" cap="flat" cmpd="sng" algn="ctr">
          <a:solidFill>
            <a:schemeClr val="accent4">
              <a:hueOff val="1960178"/>
              <a:satOff val="-8155"/>
              <a:lumOff val="192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a:latin typeface="Arial" pitchFamily="34" charset="0"/>
              <a:cs typeface="Arial" pitchFamily="34" charset="0"/>
            </a:rPr>
            <a:t>Order of Selection</a:t>
          </a:r>
        </a:p>
      </dsp:txBody>
      <dsp:txXfrm rot="-5400000">
        <a:off x="561572" y="729252"/>
        <a:ext cx="5889972" cy="470547"/>
      </dsp:txXfrm>
    </dsp:sp>
    <dsp:sp modelId="{C8A728F9-03C2-4E56-B42C-D23A3CA41624}">
      <dsp:nvSpPr>
        <dsp:cNvPr id="0" name=""/>
        <dsp:cNvSpPr/>
      </dsp:nvSpPr>
      <dsp:spPr>
        <a:xfrm rot="5400000">
          <a:off x="-120336" y="1526853"/>
          <a:ext cx="802245" cy="561571"/>
        </a:xfrm>
        <a:prstGeom prst="chevron">
          <a:avLst/>
        </a:prstGeom>
        <a:solidFill>
          <a:schemeClr val="accent4">
            <a:hueOff val="3920356"/>
            <a:satOff val="-16311"/>
            <a:lumOff val="3843"/>
            <a:alphaOff val="0"/>
          </a:schemeClr>
        </a:solidFill>
        <a:ln w="12700" cap="flat" cmpd="sng" algn="ctr">
          <a:solidFill>
            <a:schemeClr val="accent4">
              <a:hueOff val="3920356"/>
              <a:satOff val="-16311"/>
              <a:lumOff val="384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1">
                <a:lumMod val="60000"/>
                <a:lumOff val="40000"/>
              </a:schemeClr>
            </a:solidFill>
          </a:endParaRPr>
        </a:p>
      </dsp:txBody>
      <dsp:txXfrm rot="-5400000">
        <a:off x="2" y="1687302"/>
        <a:ext cx="561571" cy="240674"/>
      </dsp:txXfrm>
    </dsp:sp>
    <dsp:sp modelId="{E836B1E0-ED62-474F-AE6B-28233D372E4A}">
      <dsp:nvSpPr>
        <dsp:cNvPr id="0" name=""/>
        <dsp:cNvSpPr/>
      </dsp:nvSpPr>
      <dsp:spPr>
        <a:xfrm rot="5400000">
          <a:off x="3258556" y="-1290467"/>
          <a:ext cx="521459" cy="5915428"/>
        </a:xfrm>
        <a:prstGeom prst="round2SameRect">
          <a:avLst/>
        </a:prstGeom>
        <a:solidFill>
          <a:schemeClr val="lt1">
            <a:alpha val="90000"/>
            <a:hueOff val="0"/>
            <a:satOff val="0"/>
            <a:lumOff val="0"/>
            <a:alphaOff val="0"/>
          </a:schemeClr>
        </a:solidFill>
        <a:ln w="12700" cap="flat" cmpd="sng" algn="ctr">
          <a:solidFill>
            <a:schemeClr val="accent4">
              <a:hueOff val="3920356"/>
              <a:satOff val="-16311"/>
              <a:lumOff val="384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a:latin typeface="Arial" pitchFamily="34" charset="0"/>
              <a:cs typeface="Arial" pitchFamily="34" charset="0"/>
            </a:rPr>
            <a:t>IPE Development</a:t>
          </a:r>
        </a:p>
      </dsp:txBody>
      <dsp:txXfrm rot="-5400000">
        <a:off x="561572" y="1431973"/>
        <a:ext cx="5889972" cy="470547"/>
      </dsp:txXfrm>
    </dsp:sp>
    <dsp:sp modelId="{6A2F1A78-3DD6-4F3D-B503-CEC5F2E33C36}">
      <dsp:nvSpPr>
        <dsp:cNvPr id="0" name=""/>
        <dsp:cNvSpPr/>
      </dsp:nvSpPr>
      <dsp:spPr>
        <a:xfrm rot="5400000">
          <a:off x="-120336" y="2229574"/>
          <a:ext cx="802245" cy="561571"/>
        </a:xfrm>
        <a:prstGeom prst="chevron">
          <a:avLst/>
        </a:prstGeom>
        <a:solidFill>
          <a:schemeClr val="accent4">
            <a:hueOff val="5880535"/>
            <a:satOff val="-24466"/>
            <a:lumOff val="5765"/>
            <a:alphaOff val="0"/>
          </a:schemeClr>
        </a:solidFill>
        <a:ln w="12700" cap="flat" cmpd="sng" algn="ctr">
          <a:solidFill>
            <a:schemeClr val="accent4">
              <a:hueOff val="5880535"/>
              <a:satOff val="-24466"/>
              <a:lumOff val="5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p>
      </dsp:txBody>
      <dsp:txXfrm rot="-5400000">
        <a:off x="2" y="2390023"/>
        <a:ext cx="561571" cy="240674"/>
      </dsp:txXfrm>
    </dsp:sp>
    <dsp:sp modelId="{5D48CBF2-1BCE-4F62-8ECD-80D442D0AE9D}">
      <dsp:nvSpPr>
        <dsp:cNvPr id="0" name=""/>
        <dsp:cNvSpPr/>
      </dsp:nvSpPr>
      <dsp:spPr>
        <a:xfrm rot="5400000">
          <a:off x="3258556" y="-587746"/>
          <a:ext cx="521459" cy="5915428"/>
        </a:xfrm>
        <a:prstGeom prst="round2SameRect">
          <a:avLst/>
        </a:prstGeom>
        <a:solidFill>
          <a:schemeClr val="lt1">
            <a:alpha val="90000"/>
            <a:hueOff val="0"/>
            <a:satOff val="0"/>
            <a:lumOff val="0"/>
            <a:alphaOff val="0"/>
          </a:schemeClr>
        </a:solidFill>
        <a:ln w="12700" cap="flat" cmpd="sng" algn="ctr">
          <a:solidFill>
            <a:schemeClr val="accent4">
              <a:hueOff val="5880535"/>
              <a:satOff val="-24466"/>
              <a:lumOff val="576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a:latin typeface="Arial" pitchFamily="34" charset="0"/>
              <a:cs typeface="Arial" pitchFamily="34" charset="0"/>
            </a:rPr>
            <a:t>Provision of Services</a:t>
          </a:r>
        </a:p>
      </dsp:txBody>
      <dsp:txXfrm rot="-5400000">
        <a:off x="561572" y="2134694"/>
        <a:ext cx="5889972" cy="470547"/>
      </dsp:txXfrm>
    </dsp:sp>
    <dsp:sp modelId="{C1B5159F-3172-4701-A65B-A731608428E3}">
      <dsp:nvSpPr>
        <dsp:cNvPr id="0" name=""/>
        <dsp:cNvSpPr/>
      </dsp:nvSpPr>
      <dsp:spPr>
        <a:xfrm rot="5400000">
          <a:off x="-120336" y="2932295"/>
          <a:ext cx="802245" cy="561571"/>
        </a:xfrm>
        <a:prstGeom prst="chevron">
          <a:avLst/>
        </a:prstGeom>
        <a:solidFill>
          <a:schemeClr val="accent4">
            <a:hueOff val="7840713"/>
            <a:satOff val="-32622"/>
            <a:lumOff val="7686"/>
            <a:alphaOff val="0"/>
          </a:schemeClr>
        </a:solidFill>
        <a:ln w="12700" cap="flat" cmpd="sng" algn="ctr">
          <a:solidFill>
            <a:schemeClr val="accent4">
              <a:hueOff val="7840713"/>
              <a:satOff val="-32622"/>
              <a:lumOff val="768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p>
      </dsp:txBody>
      <dsp:txXfrm rot="-5400000">
        <a:off x="2" y="3092744"/>
        <a:ext cx="561571" cy="240674"/>
      </dsp:txXfrm>
    </dsp:sp>
    <dsp:sp modelId="{699D1E90-D0AD-40DE-AA3D-736122FC87BF}">
      <dsp:nvSpPr>
        <dsp:cNvPr id="0" name=""/>
        <dsp:cNvSpPr/>
      </dsp:nvSpPr>
      <dsp:spPr>
        <a:xfrm rot="5400000">
          <a:off x="3258556" y="114974"/>
          <a:ext cx="521459" cy="5915428"/>
        </a:xfrm>
        <a:prstGeom prst="round2SameRect">
          <a:avLst/>
        </a:prstGeom>
        <a:solidFill>
          <a:schemeClr val="lt1">
            <a:alpha val="90000"/>
            <a:hueOff val="0"/>
            <a:satOff val="0"/>
            <a:lumOff val="0"/>
            <a:alphaOff val="0"/>
          </a:schemeClr>
        </a:solidFill>
        <a:ln w="12700" cap="flat" cmpd="sng" algn="ctr">
          <a:solidFill>
            <a:schemeClr val="accent4">
              <a:hueOff val="7840713"/>
              <a:satOff val="-32622"/>
              <a:lumOff val="768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a:latin typeface="Arial" pitchFamily="34" charset="0"/>
              <a:cs typeface="Arial" pitchFamily="34" charset="0"/>
            </a:rPr>
            <a:t>Job Search</a:t>
          </a:r>
        </a:p>
      </dsp:txBody>
      <dsp:txXfrm rot="-5400000">
        <a:off x="561572" y="2837414"/>
        <a:ext cx="5889972" cy="470547"/>
      </dsp:txXfrm>
    </dsp:sp>
    <dsp:sp modelId="{2912E083-64E5-4708-AFF9-7543D45FBB0A}">
      <dsp:nvSpPr>
        <dsp:cNvPr id="0" name=""/>
        <dsp:cNvSpPr/>
      </dsp:nvSpPr>
      <dsp:spPr>
        <a:xfrm rot="5400000">
          <a:off x="-120336" y="3635016"/>
          <a:ext cx="802245" cy="561571"/>
        </a:xfrm>
        <a:prstGeom prst="chevron">
          <a:avLst/>
        </a:prstGeom>
        <a:solidFill>
          <a:schemeClr val="accent4">
            <a:hueOff val="9800891"/>
            <a:satOff val="-40777"/>
            <a:lumOff val="9608"/>
            <a:alphaOff val="0"/>
          </a:schemeClr>
        </a:solidFill>
        <a:ln w="12700" cap="flat" cmpd="sng" algn="ctr">
          <a:solidFill>
            <a:schemeClr val="accent4">
              <a:hueOff val="9800891"/>
              <a:satOff val="-40777"/>
              <a:lumOff val="960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p>
      </dsp:txBody>
      <dsp:txXfrm rot="-5400000">
        <a:off x="2" y="3795465"/>
        <a:ext cx="561571" cy="240674"/>
      </dsp:txXfrm>
    </dsp:sp>
    <dsp:sp modelId="{8E042C98-E5E8-4A37-B645-9E28AE208C08}">
      <dsp:nvSpPr>
        <dsp:cNvPr id="0" name=""/>
        <dsp:cNvSpPr/>
      </dsp:nvSpPr>
      <dsp:spPr>
        <a:xfrm rot="5400000">
          <a:off x="3258556" y="817695"/>
          <a:ext cx="521459" cy="5915428"/>
        </a:xfrm>
        <a:prstGeom prst="round2SameRect">
          <a:avLst/>
        </a:prstGeom>
        <a:solidFill>
          <a:schemeClr val="lt1">
            <a:alpha val="90000"/>
            <a:hueOff val="0"/>
            <a:satOff val="0"/>
            <a:lumOff val="0"/>
            <a:alphaOff val="0"/>
          </a:schemeClr>
        </a:solidFill>
        <a:ln w="12700" cap="flat" cmpd="sng" algn="ctr">
          <a:solidFill>
            <a:schemeClr val="accent4">
              <a:hueOff val="9800891"/>
              <a:satOff val="-40777"/>
              <a:lumOff val="960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a:latin typeface="Arial" pitchFamily="34" charset="0"/>
              <a:cs typeface="Arial" pitchFamily="34" charset="0"/>
            </a:rPr>
            <a:t>Employment</a:t>
          </a:r>
        </a:p>
      </dsp:txBody>
      <dsp:txXfrm rot="-5400000">
        <a:off x="561572" y="3540135"/>
        <a:ext cx="5889972" cy="4705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BD5ABD-A8DE-4CA7-92B3-33BD58EDFF84}">
      <dsp:nvSpPr>
        <dsp:cNvPr id="0" name=""/>
        <dsp:cNvSpPr/>
      </dsp:nvSpPr>
      <dsp:spPr>
        <a:xfrm rot="2652008">
          <a:off x="1915361" y="3222623"/>
          <a:ext cx="479493" cy="59238"/>
        </a:xfrm>
        <a:custGeom>
          <a:avLst/>
          <a:gdLst/>
          <a:ahLst/>
          <a:cxnLst/>
          <a:rect l="0" t="0" r="0" b="0"/>
          <a:pathLst>
            <a:path>
              <a:moveTo>
                <a:pt x="0" y="29619"/>
              </a:moveTo>
              <a:lnTo>
                <a:pt x="479493" y="29619"/>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4DA57CAD-84CC-41F5-9925-42A4B75A9080}">
      <dsp:nvSpPr>
        <dsp:cNvPr id="0" name=""/>
        <dsp:cNvSpPr/>
      </dsp:nvSpPr>
      <dsp:spPr>
        <a:xfrm>
          <a:off x="1983231" y="2294480"/>
          <a:ext cx="354391" cy="59238"/>
        </a:xfrm>
        <a:custGeom>
          <a:avLst/>
          <a:gdLst/>
          <a:ahLst/>
          <a:cxnLst/>
          <a:rect l="0" t="0" r="0" b="0"/>
          <a:pathLst>
            <a:path>
              <a:moveTo>
                <a:pt x="0" y="29619"/>
              </a:moveTo>
              <a:lnTo>
                <a:pt x="354391" y="29619"/>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EE2CFAFD-97E9-4509-8000-699B6AEBBE0B}">
      <dsp:nvSpPr>
        <dsp:cNvPr id="0" name=""/>
        <dsp:cNvSpPr/>
      </dsp:nvSpPr>
      <dsp:spPr>
        <a:xfrm rot="18967174">
          <a:off x="1910993" y="1362597"/>
          <a:ext cx="517440" cy="59238"/>
        </a:xfrm>
        <a:custGeom>
          <a:avLst/>
          <a:gdLst/>
          <a:ahLst/>
          <a:cxnLst/>
          <a:rect l="0" t="0" r="0" b="0"/>
          <a:pathLst>
            <a:path>
              <a:moveTo>
                <a:pt x="0" y="29619"/>
              </a:moveTo>
              <a:lnTo>
                <a:pt x="517440" y="29619"/>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7F05A7F0-2642-4D3E-8018-1F11874D2EBA}">
      <dsp:nvSpPr>
        <dsp:cNvPr id="0" name=""/>
        <dsp:cNvSpPr/>
      </dsp:nvSpPr>
      <dsp:spPr>
        <a:xfrm>
          <a:off x="18484" y="1183567"/>
          <a:ext cx="2161960" cy="2259063"/>
        </a:xfrm>
        <a:prstGeom prst="ellipse">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CB06ED-0104-4CE1-A83F-319011CB80EF}">
      <dsp:nvSpPr>
        <dsp:cNvPr id="0" name=""/>
        <dsp:cNvSpPr/>
      </dsp:nvSpPr>
      <dsp:spPr>
        <a:xfrm>
          <a:off x="1965626" y="749"/>
          <a:ext cx="1907055" cy="1341513"/>
        </a:xfrm>
        <a:prstGeom prst="ellipse">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tx1"/>
              </a:solidFill>
              <a:latin typeface="Arial" pitchFamily="34" charset="0"/>
              <a:cs typeface="Arial" pitchFamily="34" charset="0"/>
            </a:rPr>
            <a:t>Have a physical or mental disability</a:t>
          </a:r>
        </a:p>
      </dsp:txBody>
      <dsp:txXfrm>
        <a:off x="2244908" y="197209"/>
        <a:ext cx="1348491" cy="948593"/>
      </dsp:txXfrm>
    </dsp:sp>
    <dsp:sp modelId="{8EEA8146-ADE0-405C-B33B-F88E5B28075C}">
      <dsp:nvSpPr>
        <dsp:cNvPr id="0" name=""/>
        <dsp:cNvSpPr/>
      </dsp:nvSpPr>
      <dsp:spPr>
        <a:xfrm>
          <a:off x="2337623" y="1653343"/>
          <a:ext cx="2020359" cy="1341513"/>
        </a:xfrm>
        <a:prstGeom prst="ellipse">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tx1"/>
              </a:solidFill>
              <a:latin typeface="Arial" pitchFamily="34" charset="0"/>
              <a:cs typeface="Arial" pitchFamily="34" charset="0"/>
            </a:rPr>
            <a:t>Disability</a:t>
          </a:r>
          <a:br>
            <a:rPr lang="en-US" sz="1600" b="1" kern="1200" dirty="0">
              <a:solidFill>
                <a:schemeClr val="tx1"/>
              </a:solidFill>
              <a:latin typeface="Arial" pitchFamily="34" charset="0"/>
              <a:cs typeface="Arial" pitchFamily="34" charset="0"/>
            </a:rPr>
          </a:br>
          <a:r>
            <a:rPr lang="en-US" sz="1600" b="1" kern="1200" dirty="0">
              <a:solidFill>
                <a:schemeClr val="tx1"/>
              </a:solidFill>
              <a:latin typeface="Arial" pitchFamily="34" charset="0"/>
              <a:cs typeface="Arial" pitchFamily="34" charset="0"/>
            </a:rPr>
            <a:t>results in a substantial impediment to employment</a:t>
          </a:r>
        </a:p>
      </dsp:txBody>
      <dsp:txXfrm>
        <a:off x="2633498" y="1849803"/>
        <a:ext cx="1428609" cy="948593"/>
      </dsp:txXfrm>
    </dsp:sp>
    <dsp:sp modelId="{D66A29F1-B94A-47CF-9878-C92066D89BCF}">
      <dsp:nvSpPr>
        <dsp:cNvPr id="0" name=""/>
        <dsp:cNvSpPr/>
      </dsp:nvSpPr>
      <dsp:spPr>
        <a:xfrm>
          <a:off x="1870220" y="3305937"/>
          <a:ext cx="2059706" cy="1341513"/>
        </a:xfrm>
        <a:prstGeom prst="ellipse">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tx1"/>
              </a:solidFill>
              <a:latin typeface="Arial" pitchFamily="34" charset="0"/>
              <a:cs typeface="Arial" pitchFamily="34" charset="0"/>
            </a:rPr>
            <a:t>Require VR services to achieve employment</a:t>
          </a:r>
        </a:p>
      </dsp:txBody>
      <dsp:txXfrm>
        <a:off x="2171857" y="3502397"/>
        <a:ext cx="1456432" cy="94859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40EC02-B960-4826-BBEE-5A2CFF9CBCB9}">
      <dsp:nvSpPr>
        <dsp:cNvPr id="0" name=""/>
        <dsp:cNvSpPr/>
      </dsp:nvSpPr>
      <dsp:spPr>
        <a:xfrm rot="5400000">
          <a:off x="4944091" y="-2019598"/>
          <a:ext cx="782637" cy="5021562"/>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kern="1200" dirty="0"/>
            <a:t>Number of persons with disabilities served</a:t>
          </a:r>
        </a:p>
      </dsp:txBody>
      <dsp:txXfrm rot="-5400000">
        <a:off x="2824629" y="138069"/>
        <a:ext cx="4983357" cy="706227"/>
      </dsp:txXfrm>
    </dsp:sp>
    <dsp:sp modelId="{1A4CA02D-8B7A-452A-8BC7-A66683B1295F}">
      <dsp:nvSpPr>
        <dsp:cNvPr id="0" name=""/>
        <dsp:cNvSpPr/>
      </dsp:nvSpPr>
      <dsp:spPr>
        <a:xfrm>
          <a:off x="0" y="2033"/>
          <a:ext cx="2824628" cy="97829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91440" rIns="182880" bIns="91440" numCol="1" spcCol="1270" anchor="ctr" anchorCtr="0">
          <a:noAutofit/>
        </a:bodyPr>
        <a:lstStyle/>
        <a:p>
          <a:pPr marL="0" lvl="0" indent="0" algn="ctr" defTabSz="2133600">
            <a:lnSpc>
              <a:spcPct val="90000"/>
            </a:lnSpc>
            <a:spcBef>
              <a:spcPct val="0"/>
            </a:spcBef>
            <a:spcAft>
              <a:spcPct val="35000"/>
            </a:spcAft>
            <a:buNone/>
          </a:pPr>
          <a:r>
            <a:rPr lang="en-US" sz="4800" kern="1200" dirty="0"/>
            <a:t>  8,556	</a:t>
          </a:r>
        </a:p>
      </dsp:txBody>
      <dsp:txXfrm>
        <a:off x="47756" y="49789"/>
        <a:ext cx="2729116" cy="882784"/>
      </dsp:txXfrm>
    </dsp:sp>
    <dsp:sp modelId="{958F7771-C658-4528-A575-8158DE5A4D6D}">
      <dsp:nvSpPr>
        <dsp:cNvPr id="0" name=""/>
        <dsp:cNvSpPr/>
      </dsp:nvSpPr>
      <dsp:spPr>
        <a:xfrm rot="5400000">
          <a:off x="4944091" y="-992386"/>
          <a:ext cx="782637" cy="5021562"/>
        </a:xfrm>
        <a:prstGeom prst="round2SameRect">
          <a:avLst/>
        </a:prstGeom>
        <a:solidFill>
          <a:schemeClr val="accent2">
            <a:tint val="40000"/>
            <a:alpha val="90000"/>
            <a:hueOff val="-283075"/>
            <a:satOff val="-25115"/>
            <a:lumOff val="-256"/>
            <a:alphaOff val="0"/>
          </a:schemeClr>
        </a:solidFill>
        <a:ln w="12700" cap="flat" cmpd="sng" algn="ctr">
          <a:solidFill>
            <a:schemeClr val="accent2">
              <a:tint val="40000"/>
              <a:alpha val="90000"/>
              <a:hueOff val="-283075"/>
              <a:satOff val="-25115"/>
              <a:lumOff val="-25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kern="1200" dirty="0"/>
            <a:t>Number of new applications processed</a:t>
          </a:r>
        </a:p>
      </dsp:txBody>
      <dsp:txXfrm rot="-5400000">
        <a:off x="2824629" y="1165281"/>
        <a:ext cx="4983357" cy="706227"/>
      </dsp:txXfrm>
    </dsp:sp>
    <dsp:sp modelId="{EA04DDF7-24FB-478F-B1BF-3B997A819986}">
      <dsp:nvSpPr>
        <dsp:cNvPr id="0" name=""/>
        <dsp:cNvSpPr/>
      </dsp:nvSpPr>
      <dsp:spPr>
        <a:xfrm>
          <a:off x="0" y="1029245"/>
          <a:ext cx="2824628" cy="978296"/>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91440" rIns="182880" bIns="91440" numCol="1" spcCol="1270" anchor="ctr" anchorCtr="0">
          <a:noAutofit/>
        </a:bodyPr>
        <a:lstStyle/>
        <a:p>
          <a:pPr marL="0" lvl="0" indent="0" algn="ctr" defTabSz="2133600">
            <a:lnSpc>
              <a:spcPct val="90000"/>
            </a:lnSpc>
            <a:spcBef>
              <a:spcPct val="0"/>
            </a:spcBef>
            <a:spcAft>
              <a:spcPct val="35000"/>
            </a:spcAft>
            <a:buNone/>
          </a:pPr>
          <a:r>
            <a:rPr lang="en-US" sz="4800" kern="1200" dirty="0"/>
            <a:t>3,813</a:t>
          </a:r>
        </a:p>
      </dsp:txBody>
      <dsp:txXfrm>
        <a:off x="47756" y="1077001"/>
        <a:ext cx="2729116" cy="882784"/>
      </dsp:txXfrm>
    </dsp:sp>
    <dsp:sp modelId="{95A9BC9A-5D64-485A-A910-8D41DEEAC541}">
      <dsp:nvSpPr>
        <dsp:cNvPr id="0" name=""/>
        <dsp:cNvSpPr/>
      </dsp:nvSpPr>
      <dsp:spPr>
        <a:xfrm rot="5400000">
          <a:off x="4944091" y="34824"/>
          <a:ext cx="782637" cy="5021562"/>
        </a:xfrm>
        <a:prstGeom prst="round2SameRect">
          <a:avLst/>
        </a:prstGeom>
        <a:solidFill>
          <a:schemeClr val="accent2">
            <a:tint val="40000"/>
            <a:alpha val="90000"/>
            <a:hueOff val="-566151"/>
            <a:satOff val="-50231"/>
            <a:lumOff val="-513"/>
            <a:alphaOff val="0"/>
          </a:schemeClr>
        </a:solidFill>
        <a:ln w="12700" cap="flat" cmpd="sng" algn="ctr">
          <a:solidFill>
            <a:schemeClr val="accent2">
              <a:tint val="40000"/>
              <a:alpha val="90000"/>
              <a:hueOff val="-566151"/>
              <a:satOff val="-50231"/>
              <a:lumOff val="-51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kern="1200" dirty="0"/>
            <a:t>Number of active Individual Plans for Employment as of June 30, 2023</a:t>
          </a:r>
        </a:p>
      </dsp:txBody>
      <dsp:txXfrm rot="-5400000">
        <a:off x="2824629" y="2192492"/>
        <a:ext cx="4983357" cy="706227"/>
      </dsp:txXfrm>
    </dsp:sp>
    <dsp:sp modelId="{C0BE7EC7-616A-46C9-8D0C-5F0B0EFFE808}">
      <dsp:nvSpPr>
        <dsp:cNvPr id="0" name=""/>
        <dsp:cNvSpPr/>
      </dsp:nvSpPr>
      <dsp:spPr>
        <a:xfrm>
          <a:off x="0" y="2056457"/>
          <a:ext cx="2824628" cy="978296"/>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91440" rIns="182880" bIns="91440" numCol="1" spcCol="1270" anchor="ctr" anchorCtr="0">
          <a:noAutofit/>
        </a:bodyPr>
        <a:lstStyle/>
        <a:p>
          <a:pPr marL="0" lvl="0" indent="0" algn="ctr" defTabSz="2133600">
            <a:lnSpc>
              <a:spcPct val="90000"/>
            </a:lnSpc>
            <a:spcBef>
              <a:spcPct val="0"/>
            </a:spcBef>
            <a:spcAft>
              <a:spcPct val="35000"/>
            </a:spcAft>
            <a:buNone/>
          </a:pPr>
          <a:r>
            <a:rPr lang="en-US" sz="4800" kern="1200" dirty="0"/>
            <a:t>3,546</a:t>
          </a:r>
        </a:p>
      </dsp:txBody>
      <dsp:txXfrm>
        <a:off x="47756" y="2104213"/>
        <a:ext cx="2729116" cy="882784"/>
      </dsp:txXfrm>
    </dsp:sp>
    <dsp:sp modelId="{33104E0B-C150-4C0F-AA10-97D070816F22}">
      <dsp:nvSpPr>
        <dsp:cNvPr id="0" name=""/>
        <dsp:cNvSpPr/>
      </dsp:nvSpPr>
      <dsp:spPr>
        <a:xfrm rot="5400000">
          <a:off x="4944091" y="1062036"/>
          <a:ext cx="782637" cy="5021562"/>
        </a:xfrm>
        <a:prstGeom prst="round2Same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kern="1200" dirty="0"/>
            <a:t>Number of VR Counselors</a:t>
          </a:r>
        </a:p>
      </dsp:txBody>
      <dsp:txXfrm rot="-5400000">
        <a:off x="2824629" y="3219704"/>
        <a:ext cx="4983357" cy="706227"/>
      </dsp:txXfrm>
    </dsp:sp>
    <dsp:sp modelId="{6B0A20AD-3EF3-40D4-8DFC-27B39850A06D}">
      <dsp:nvSpPr>
        <dsp:cNvPr id="0" name=""/>
        <dsp:cNvSpPr/>
      </dsp:nvSpPr>
      <dsp:spPr>
        <a:xfrm>
          <a:off x="0" y="3083669"/>
          <a:ext cx="2824628" cy="978296"/>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91440" rIns="182880" bIns="91440" numCol="1" spcCol="1270" anchor="ctr" anchorCtr="0">
          <a:noAutofit/>
        </a:bodyPr>
        <a:lstStyle/>
        <a:p>
          <a:pPr marL="0" lvl="0" indent="0" algn="ctr" defTabSz="2133600">
            <a:lnSpc>
              <a:spcPct val="90000"/>
            </a:lnSpc>
            <a:spcBef>
              <a:spcPct val="0"/>
            </a:spcBef>
            <a:spcAft>
              <a:spcPct val="35000"/>
            </a:spcAft>
            <a:buNone/>
          </a:pPr>
          <a:r>
            <a:rPr lang="en-US" sz="4800" kern="1200" dirty="0"/>
            <a:t>61</a:t>
          </a:r>
        </a:p>
      </dsp:txBody>
      <dsp:txXfrm>
        <a:off x="47756" y="3131425"/>
        <a:ext cx="2729116" cy="88278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40EC02-B960-4826-BBEE-5A2CFF9CBCB9}">
      <dsp:nvSpPr>
        <dsp:cNvPr id="0" name=""/>
        <dsp:cNvSpPr/>
      </dsp:nvSpPr>
      <dsp:spPr>
        <a:xfrm rot="5400000">
          <a:off x="4542453" y="-1519536"/>
          <a:ext cx="1585912" cy="5021562"/>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730" tIns="62865" rIns="125730" bIns="62865" numCol="1" spcCol="1270" anchor="ctr" anchorCtr="0">
          <a:noAutofit/>
        </a:bodyPr>
        <a:lstStyle/>
        <a:p>
          <a:pPr marL="285750" lvl="1" indent="-285750" algn="l" defTabSz="1466850">
            <a:lnSpc>
              <a:spcPct val="90000"/>
            </a:lnSpc>
            <a:spcBef>
              <a:spcPct val="0"/>
            </a:spcBef>
            <a:spcAft>
              <a:spcPct val="15000"/>
            </a:spcAft>
            <a:buChar char="•"/>
          </a:pPr>
          <a:r>
            <a:rPr lang="en-US" sz="3300" kern="1200" dirty="0"/>
            <a:t>Persons achieving stable competitive integrated employment</a:t>
          </a:r>
        </a:p>
      </dsp:txBody>
      <dsp:txXfrm rot="-5400000">
        <a:off x="2824628" y="275707"/>
        <a:ext cx="4944144" cy="1431076"/>
      </dsp:txXfrm>
    </dsp:sp>
    <dsp:sp modelId="{1A4CA02D-8B7A-452A-8BC7-A66683B1295F}">
      <dsp:nvSpPr>
        <dsp:cNvPr id="0" name=""/>
        <dsp:cNvSpPr/>
      </dsp:nvSpPr>
      <dsp:spPr>
        <a:xfrm>
          <a:off x="0" y="49"/>
          <a:ext cx="2824628" cy="198239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91440" rIns="182880" bIns="91440" numCol="1" spcCol="1270" anchor="ctr" anchorCtr="0">
          <a:noAutofit/>
        </a:bodyPr>
        <a:lstStyle/>
        <a:p>
          <a:pPr marL="0" lvl="0" indent="0" algn="ctr" defTabSz="2133600">
            <a:lnSpc>
              <a:spcPct val="90000"/>
            </a:lnSpc>
            <a:spcBef>
              <a:spcPct val="0"/>
            </a:spcBef>
            <a:spcAft>
              <a:spcPct val="35000"/>
            </a:spcAft>
            <a:buNone/>
          </a:pPr>
          <a:r>
            <a:rPr lang="en-US" sz="4800" kern="1200" dirty="0"/>
            <a:t>  1,364	</a:t>
          </a:r>
        </a:p>
      </dsp:txBody>
      <dsp:txXfrm>
        <a:off x="96772" y="96821"/>
        <a:ext cx="2631084" cy="1788846"/>
      </dsp:txXfrm>
    </dsp:sp>
    <dsp:sp modelId="{958F7771-C658-4528-A575-8158DE5A4D6D}">
      <dsp:nvSpPr>
        <dsp:cNvPr id="0" name=""/>
        <dsp:cNvSpPr/>
      </dsp:nvSpPr>
      <dsp:spPr>
        <a:xfrm rot="5400000">
          <a:off x="4542453" y="561973"/>
          <a:ext cx="1585912" cy="5021562"/>
        </a:xfrm>
        <a:prstGeom prst="round2Same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730" tIns="62865" rIns="125730" bIns="62865" numCol="1" spcCol="1270" anchor="ctr" anchorCtr="0">
          <a:noAutofit/>
        </a:bodyPr>
        <a:lstStyle/>
        <a:p>
          <a:pPr marL="285750" lvl="1" indent="-285750" algn="l" defTabSz="1466850">
            <a:lnSpc>
              <a:spcPct val="90000"/>
            </a:lnSpc>
            <a:spcBef>
              <a:spcPct val="0"/>
            </a:spcBef>
            <a:spcAft>
              <a:spcPct val="15000"/>
            </a:spcAft>
            <a:buChar char="•"/>
          </a:pPr>
          <a:r>
            <a:rPr lang="en-US" sz="3300" kern="1200" dirty="0"/>
            <a:t>Percent of employment outcomes achieved by transition youth</a:t>
          </a:r>
        </a:p>
      </dsp:txBody>
      <dsp:txXfrm rot="-5400000">
        <a:off x="2824628" y="2357216"/>
        <a:ext cx="4944144" cy="1431076"/>
      </dsp:txXfrm>
    </dsp:sp>
    <dsp:sp modelId="{EA04DDF7-24FB-478F-B1BF-3B997A819986}">
      <dsp:nvSpPr>
        <dsp:cNvPr id="0" name=""/>
        <dsp:cNvSpPr/>
      </dsp:nvSpPr>
      <dsp:spPr>
        <a:xfrm>
          <a:off x="0" y="2081559"/>
          <a:ext cx="2824628" cy="198239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91440" rIns="182880" bIns="91440" numCol="1" spcCol="1270" anchor="ctr" anchorCtr="0">
          <a:noAutofit/>
        </a:bodyPr>
        <a:lstStyle/>
        <a:p>
          <a:pPr marL="0" lvl="0" indent="0" algn="ctr" defTabSz="2133600">
            <a:lnSpc>
              <a:spcPct val="90000"/>
            </a:lnSpc>
            <a:spcBef>
              <a:spcPct val="0"/>
            </a:spcBef>
            <a:spcAft>
              <a:spcPct val="35000"/>
            </a:spcAft>
            <a:buNone/>
          </a:pPr>
          <a:r>
            <a:rPr lang="en-US" sz="4800" kern="1200" dirty="0"/>
            <a:t>31%</a:t>
          </a:r>
        </a:p>
      </dsp:txBody>
      <dsp:txXfrm>
        <a:off x="96772" y="2178331"/>
        <a:ext cx="2631084" cy="17888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A9BC9A-5D64-485A-A910-8D41DEEAC541}">
      <dsp:nvSpPr>
        <dsp:cNvPr id="0" name=""/>
        <dsp:cNvSpPr/>
      </dsp:nvSpPr>
      <dsp:spPr>
        <a:xfrm rot="5400000">
          <a:off x="4811534" y="-1853952"/>
          <a:ext cx="1047750" cy="5021562"/>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dirty="0"/>
            <a:t>Average hourly wage</a:t>
          </a:r>
        </a:p>
      </dsp:txBody>
      <dsp:txXfrm rot="-5400000">
        <a:off x="2824629" y="184100"/>
        <a:ext cx="4970415" cy="945456"/>
      </dsp:txXfrm>
    </dsp:sp>
    <dsp:sp modelId="{C0BE7EC7-616A-46C9-8D0C-5F0B0EFFE808}">
      <dsp:nvSpPr>
        <dsp:cNvPr id="0" name=""/>
        <dsp:cNvSpPr/>
      </dsp:nvSpPr>
      <dsp:spPr>
        <a:xfrm>
          <a:off x="0" y="1984"/>
          <a:ext cx="2824628" cy="1309687"/>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ctr" defTabSz="2622550">
            <a:lnSpc>
              <a:spcPct val="90000"/>
            </a:lnSpc>
            <a:spcBef>
              <a:spcPct val="0"/>
            </a:spcBef>
            <a:spcAft>
              <a:spcPct val="35000"/>
            </a:spcAft>
            <a:buNone/>
          </a:pPr>
          <a:r>
            <a:rPr lang="en-US" sz="5900" kern="1200" dirty="0"/>
            <a:t>$14.69</a:t>
          </a:r>
        </a:p>
      </dsp:txBody>
      <dsp:txXfrm>
        <a:off x="63934" y="65918"/>
        <a:ext cx="2696760" cy="1181819"/>
      </dsp:txXfrm>
    </dsp:sp>
    <dsp:sp modelId="{33104E0B-C150-4C0F-AA10-97D070816F22}">
      <dsp:nvSpPr>
        <dsp:cNvPr id="0" name=""/>
        <dsp:cNvSpPr/>
      </dsp:nvSpPr>
      <dsp:spPr>
        <a:xfrm rot="5400000">
          <a:off x="4811534" y="-478781"/>
          <a:ext cx="1047750" cy="5021562"/>
        </a:xfrm>
        <a:prstGeom prst="round2SameRect">
          <a:avLst/>
        </a:prstGeom>
        <a:solidFill>
          <a:schemeClr val="accent2">
            <a:tint val="40000"/>
            <a:alpha val="90000"/>
            <a:hueOff val="-424613"/>
            <a:satOff val="-37673"/>
            <a:lumOff val="-385"/>
            <a:alphaOff val="0"/>
          </a:schemeClr>
        </a:solidFill>
        <a:ln w="12700" cap="flat" cmpd="sng" algn="ctr">
          <a:solidFill>
            <a:schemeClr val="accent2">
              <a:tint val="40000"/>
              <a:alpha val="90000"/>
              <a:hueOff val="-424613"/>
              <a:satOff val="-37673"/>
              <a:lumOff val="-38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dirty="0"/>
            <a:t>Percent of persons employed who report their own earnings as their largest source of support</a:t>
          </a:r>
        </a:p>
      </dsp:txBody>
      <dsp:txXfrm rot="-5400000">
        <a:off x="2824629" y="1559271"/>
        <a:ext cx="4970415" cy="945456"/>
      </dsp:txXfrm>
    </dsp:sp>
    <dsp:sp modelId="{6B0A20AD-3EF3-40D4-8DFC-27B39850A06D}">
      <dsp:nvSpPr>
        <dsp:cNvPr id="0" name=""/>
        <dsp:cNvSpPr/>
      </dsp:nvSpPr>
      <dsp:spPr>
        <a:xfrm>
          <a:off x="0" y="1377156"/>
          <a:ext cx="2824628" cy="1309687"/>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ctr" defTabSz="2622550">
            <a:lnSpc>
              <a:spcPct val="90000"/>
            </a:lnSpc>
            <a:spcBef>
              <a:spcPct val="0"/>
            </a:spcBef>
            <a:spcAft>
              <a:spcPct val="35000"/>
            </a:spcAft>
            <a:buNone/>
          </a:pPr>
          <a:r>
            <a:rPr lang="en-US" sz="5900" kern="1200" dirty="0"/>
            <a:t>76%</a:t>
          </a:r>
        </a:p>
      </dsp:txBody>
      <dsp:txXfrm>
        <a:off x="63934" y="1441090"/>
        <a:ext cx="2696760" cy="1181819"/>
      </dsp:txXfrm>
    </dsp:sp>
    <dsp:sp modelId="{B75A2ECA-F13A-461F-99D9-3A8571D81B99}">
      <dsp:nvSpPr>
        <dsp:cNvPr id="0" name=""/>
        <dsp:cNvSpPr/>
      </dsp:nvSpPr>
      <dsp:spPr>
        <a:xfrm rot="5400000">
          <a:off x="4811534" y="896390"/>
          <a:ext cx="1047750" cy="5021562"/>
        </a:xfrm>
        <a:prstGeom prst="round2Same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dirty="0"/>
            <a:t>Percent of persons employed who have health insurance through employment</a:t>
          </a:r>
        </a:p>
      </dsp:txBody>
      <dsp:txXfrm rot="-5400000">
        <a:off x="2824629" y="2934443"/>
        <a:ext cx="4970415" cy="945456"/>
      </dsp:txXfrm>
    </dsp:sp>
    <dsp:sp modelId="{43FA2383-701A-4B9A-A6C0-267616466199}">
      <dsp:nvSpPr>
        <dsp:cNvPr id="0" name=""/>
        <dsp:cNvSpPr/>
      </dsp:nvSpPr>
      <dsp:spPr>
        <a:xfrm>
          <a:off x="0" y="2752328"/>
          <a:ext cx="2824628" cy="1309687"/>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ctr" defTabSz="2622550">
            <a:lnSpc>
              <a:spcPct val="90000"/>
            </a:lnSpc>
            <a:spcBef>
              <a:spcPct val="0"/>
            </a:spcBef>
            <a:spcAft>
              <a:spcPct val="35000"/>
            </a:spcAft>
            <a:buNone/>
          </a:pPr>
          <a:r>
            <a:rPr lang="en-US" sz="5900" kern="1200" dirty="0"/>
            <a:t>43%</a:t>
          </a:r>
        </a:p>
      </dsp:txBody>
      <dsp:txXfrm>
        <a:off x="63934" y="2816262"/>
        <a:ext cx="2696760" cy="118181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A9BC9A-5D64-485A-A910-8D41DEEAC541}">
      <dsp:nvSpPr>
        <dsp:cNvPr id="0" name=""/>
        <dsp:cNvSpPr/>
      </dsp:nvSpPr>
      <dsp:spPr>
        <a:xfrm rot="5400000">
          <a:off x="3709809" y="-478781"/>
          <a:ext cx="3251200" cy="5021562"/>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0020" tIns="80010" rIns="160020" bIns="80010" numCol="1" spcCol="1270" anchor="ctr" anchorCtr="0">
          <a:noAutofit/>
        </a:bodyPr>
        <a:lstStyle/>
        <a:p>
          <a:pPr marL="285750" lvl="1" indent="-285750" algn="l" defTabSz="1866900">
            <a:lnSpc>
              <a:spcPct val="90000"/>
            </a:lnSpc>
            <a:spcBef>
              <a:spcPct val="0"/>
            </a:spcBef>
            <a:spcAft>
              <a:spcPct val="15000"/>
            </a:spcAft>
            <a:buChar char="•"/>
          </a:pPr>
          <a:r>
            <a:rPr lang="en-US" sz="4200" kern="1200" dirty="0"/>
            <a:t>Number of students with disabilities participating in Pre-Employment Transition Services</a:t>
          </a:r>
        </a:p>
      </dsp:txBody>
      <dsp:txXfrm rot="-5400000">
        <a:off x="2824629" y="565110"/>
        <a:ext cx="4862851" cy="2933778"/>
      </dsp:txXfrm>
    </dsp:sp>
    <dsp:sp modelId="{C0BE7EC7-616A-46C9-8D0C-5F0B0EFFE808}">
      <dsp:nvSpPr>
        <dsp:cNvPr id="0" name=""/>
        <dsp:cNvSpPr/>
      </dsp:nvSpPr>
      <dsp:spPr>
        <a:xfrm>
          <a:off x="0" y="0"/>
          <a:ext cx="2824628" cy="40640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marL="0" lvl="0" indent="0" algn="ctr" defTabSz="2889250">
            <a:lnSpc>
              <a:spcPct val="90000"/>
            </a:lnSpc>
            <a:spcBef>
              <a:spcPct val="0"/>
            </a:spcBef>
            <a:spcAft>
              <a:spcPct val="35000"/>
            </a:spcAft>
            <a:buNone/>
          </a:pPr>
          <a:r>
            <a:rPr lang="en-US" sz="6500" kern="1200" dirty="0"/>
            <a:t>1,145</a:t>
          </a:r>
        </a:p>
      </dsp:txBody>
      <dsp:txXfrm>
        <a:off x="137887" y="137887"/>
        <a:ext cx="2548854" cy="3788226"/>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018DF2C-A08D-46F6-A61F-EA3389AA37A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1C577A9-254C-4741-A38B-396C866F55D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B74BB30-39EA-4814-9156-285CE4BE16EB}" type="datetimeFigureOut">
              <a:rPr lang="en-US" smtClean="0"/>
              <a:t>4/15/2024</a:t>
            </a:fld>
            <a:endParaRPr lang="en-US"/>
          </a:p>
        </p:txBody>
      </p:sp>
      <p:sp>
        <p:nvSpPr>
          <p:cNvPr id="4" name="Footer Placeholder 3">
            <a:extLst>
              <a:ext uri="{FF2B5EF4-FFF2-40B4-BE49-F238E27FC236}">
                <a16:creationId xmlns:a16="http://schemas.microsoft.com/office/drawing/2014/main" id="{811C0BF8-E679-4145-9798-874E5DD699C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EF0289E-220B-4F1F-9D5F-26386B1AB3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32A624E-46F9-42B5-8A29-2171BD26C948}" type="slidenum">
              <a:rPr lang="en-US" smtClean="0"/>
              <a:t>‹#›</a:t>
            </a:fld>
            <a:endParaRPr lang="en-US"/>
          </a:p>
        </p:txBody>
      </p:sp>
    </p:spTree>
    <p:extLst>
      <p:ext uri="{BB962C8B-B14F-4D97-AF65-F5344CB8AC3E}">
        <p14:creationId xmlns:p14="http://schemas.microsoft.com/office/powerpoint/2010/main" val="2297797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0F3AAC-2B43-41C1-8D74-164E98C01737}" type="datetimeFigureOut">
              <a:rPr lang="en-US" smtClean="0"/>
              <a:t>4/15/2024</a:t>
            </a:fld>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3811AC-DDDF-4D57-94CD-34F32A7D5E8F}" type="slidenum">
              <a:rPr lang="en-US" smtClean="0"/>
              <a:t>‹#›</a:t>
            </a:fld>
            <a:endParaRPr lang="en-US"/>
          </a:p>
        </p:txBody>
      </p:sp>
      <p:sp>
        <p:nvSpPr>
          <p:cNvPr id="8" name="Notes Placeholder 7">
            <a:extLst>
              <a:ext uri="{FF2B5EF4-FFF2-40B4-BE49-F238E27FC236}">
                <a16:creationId xmlns:a16="http://schemas.microsoft.com/office/drawing/2014/main" id="{3F25D715-2C45-4C07-9422-FBBE218C71C0}"/>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Image Placeholder 8">
            <a:extLst>
              <a:ext uri="{FF2B5EF4-FFF2-40B4-BE49-F238E27FC236}">
                <a16:creationId xmlns:a16="http://schemas.microsoft.com/office/drawing/2014/main" id="{4CECC9CC-3893-4BAD-9EB1-85D01EB7EA05}"/>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Tree>
    <p:extLst>
      <p:ext uri="{BB962C8B-B14F-4D97-AF65-F5344CB8AC3E}">
        <p14:creationId xmlns:p14="http://schemas.microsoft.com/office/powerpoint/2010/main" val="2428127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3811AC-DDDF-4D57-94CD-34F32A7D5E8F}" type="slidenum">
              <a:rPr lang="en-US" smtClean="0"/>
              <a:t>1</a:t>
            </a:fld>
            <a:endParaRPr lang="en-US" dirty="0"/>
          </a:p>
        </p:txBody>
      </p:sp>
    </p:spTree>
    <p:extLst>
      <p:ext uri="{BB962C8B-B14F-4D97-AF65-F5344CB8AC3E}">
        <p14:creationId xmlns:p14="http://schemas.microsoft.com/office/powerpoint/2010/main" val="4086879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3811AC-DDDF-4D57-94CD-34F32A7D5E8F}" type="slidenum">
              <a:rPr lang="en-US" smtClean="0"/>
              <a:t>6</a:t>
            </a:fld>
            <a:endParaRPr lang="en-US" dirty="0"/>
          </a:p>
        </p:txBody>
      </p:sp>
    </p:spTree>
    <p:extLst>
      <p:ext uri="{BB962C8B-B14F-4D97-AF65-F5344CB8AC3E}">
        <p14:creationId xmlns:p14="http://schemas.microsoft.com/office/powerpoint/2010/main" val="2786833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3811AC-DDDF-4D57-94CD-34F32A7D5E8F}" type="slidenum">
              <a:rPr lang="en-US" smtClean="0"/>
              <a:t>10</a:t>
            </a:fld>
            <a:endParaRPr lang="en-US" dirty="0"/>
          </a:p>
        </p:txBody>
      </p:sp>
    </p:spTree>
    <p:extLst>
      <p:ext uri="{BB962C8B-B14F-4D97-AF65-F5344CB8AC3E}">
        <p14:creationId xmlns:p14="http://schemas.microsoft.com/office/powerpoint/2010/main" val="23691553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3811AC-DDDF-4D57-94CD-34F32A7D5E8F}" type="slidenum">
              <a:rPr lang="en-US" smtClean="0"/>
              <a:t>12</a:t>
            </a:fld>
            <a:endParaRPr lang="en-US" dirty="0"/>
          </a:p>
        </p:txBody>
      </p:sp>
    </p:spTree>
    <p:extLst>
      <p:ext uri="{BB962C8B-B14F-4D97-AF65-F5344CB8AC3E}">
        <p14:creationId xmlns:p14="http://schemas.microsoft.com/office/powerpoint/2010/main" val="30300563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Job exploration counseling, self-advocacy, workplace readiness training, counseling on comprehensive </a:t>
            </a:r>
            <a:r>
              <a:rPr lang="en-US" dirty="0" err="1"/>
              <a:t>traisiton</a:t>
            </a:r>
            <a:r>
              <a:rPr lang="en-US" dirty="0"/>
              <a:t> or post-secondary training, and work-based learning experiences </a:t>
            </a:r>
          </a:p>
        </p:txBody>
      </p:sp>
      <p:sp>
        <p:nvSpPr>
          <p:cNvPr id="4" name="Slide Number Placeholder 3"/>
          <p:cNvSpPr>
            <a:spLocks noGrp="1"/>
          </p:cNvSpPr>
          <p:nvPr>
            <p:ph type="sldNum" sz="quarter" idx="5"/>
          </p:nvPr>
        </p:nvSpPr>
        <p:spPr/>
        <p:txBody>
          <a:bodyPr/>
          <a:lstStyle/>
          <a:p>
            <a:fld id="{9C3811AC-DDDF-4D57-94CD-34F32A7D5E8F}" type="slidenum">
              <a:rPr lang="en-US" smtClean="0"/>
              <a:t>18</a:t>
            </a:fld>
            <a:endParaRPr lang="en-US"/>
          </a:p>
        </p:txBody>
      </p:sp>
    </p:spTree>
    <p:extLst>
      <p:ext uri="{BB962C8B-B14F-4D97-AF65-F5344CB8AC3E}">
        <p14:creationId xmlns:p14="http://schemas.microsoft.com/office/powerpoint/2010/main" val="9286803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Program Year 2022 is July 1, 2022 to June 30, 2023</a:t>
            </a:r>
          </a:p>
        </p:txBody>
      </p:sp>
      <p:sp>
        <p:nvSpPr>
          <p:cNvPr id="4" name="Slide Number Placeholder 3"/>
          <p:cNvSpPr>
            <a:spLocks noGrp="1"/>
          </p:cNvSpPr>
          <p:nvPr>
            <p:ph type="sldNum" sz="quarter" idx="5"/>
          </p:nvPr>
        </p:nvSpPr>
        <p:spPr/>
        <p:txBody>
          <a:bodyPr/>
          <a:lstStyle/>
          <a:p>
            <a:fld id="{9C3811AC-DDDF-4D57-94CD-34F32A7D5E8F}" type="slidenum">
              <a:rPr lang="en-US" smtClean="0"/>
              <a:t>23</a:t>
            </a:fld>
            <a:endParaRPr lang="en-US"/>
          </a:p>
        </p:txBody>
      </p:sp>
    </p:spTree>
    <p:extLst>
      <p:ext uri="{BB962C8B-B14F-4D97-AF65-F5344CB8AC3E}">
        <p14:creationId xmlns:p14="http://schemas.microsoft.com/office/powerpoint/2010/main" val="265565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3811AC-DDDF-4D57-94CD-34F32A7D5E8F}" type="slidenum">
              <a:rPr lang="en-US" smtClean="0"/>
              <a:t>25</a:t>
            </a:fld>
            <a:endParaRPr lang="en-US"/>
          </a:p>
        </p:txBody>
      </p:sp>
    </p:spTree>
    <p:extLst>
      <p:ext uri="{BB962C8B-B14F-4D97-AF65-F5344CB8AC3E}">
        <p14:creationId xmlns:p14="http://schemas.microsoft.com/office/powerpoint/2010/main" val="3179078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3811AC-DDDF-4D57-94CD-34F32A7D5E8F}" type="slidenum">
              <a:rPr lang="en-US" smtClean="0"/>
              <a:t>26</a:t>
            </a:fld>
            <a:endParaRPr lang="en-US"/>
          </a:p>
        </p:txBody>
      </p:sp>
    </p:spTree>
    <p:extLst>
      <p:ext uri="{BB962C8B-B14F-4D97-AF65-F5344CB8AC3E}">
        <p14:creationId xmlns:p14="http://schemas.microsoft.com/office/powerpoint/2010/main" val="11614373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Eric came to Vocational Rehabilitation to receive assistance transitioning to a job that he had had in janitorial work since 2017. He was ready to find a new job other than cleaning. Eric and his parents knew that he was capable of a higher level position, and one that was a little more challenging. Eric has an English degree from Fort Hays University but a diagnosis of autism, makes it extremely difficult for Eric to be confident in social situations, especially in self-advocacy. Eric is extremely shy , but this counselor has seen his growth and he speaks up much better now.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Eric and this counselor worked with the Hays Workforce Center. He had a job try out at Hermann Law Practice. He enjoyed this job, but we were able to discover it was not the best fit. This counselor was able to go to an interview with Eric, per his request, at Hays Med. Unfortunately, another candidate was chosen for the Medical Documentation position.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Jason Hickson, of Hays Workforce, then helped Eric to apply at Cloud Storage and discuss some of the supports for Eric with the employer that would help his success.  Eric was excited about this and has a friend that is an employee there. This really helped Eric to feel more comfortable pursuing the job. Eric accepted his job with Cloud Storage and started on May 8, 2023. He worked at Dillons for a while to make sure the transition was one he enjoyed. He now loves his job with Cloud Storage and is earning $3 more/ hour.  Eric works around 20 hours per week but has been in conversation with his manager and they plan to get him full-time status soon.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Eric’s KRS services closed successfully on 8/15/2023.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u="sng" dirty="0">
                <a:effectLst/>
                <a:latin typeface="Times New Roman" panose="02020603050405020304" pitchFamily="18" charset="0"/>
                <a:ea typeface="Times New Roman" panose="02020603050405020304" pitchFamily="18" charset="0"/>
                <a:cs typeface="Times New Roman" panose="02020603050405020304" pitchFamily="18" charset="0"/>
              </a:rPr>
              <a:t>Services/Comparable Benefits: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Customized Job Placement; Community Based Job Try Out  &amp; Career Counseling &amp; Guidance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Eric had a private family insurance to cover any and all medical needs.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u="sng" dirty="0">
                <a:effectLst/>
                <a:latin typeface="Times New Roman" panose="02020603050405020304" pitchFamily="18" charset="0"/>
                <a:ea typeface="Calibri" panose="020F0502020204030204" pitchFamily="34" charset="0"/>
                <a:cs typeface="Times New Roman" panose="02020603050405020304" pitchFamily="18" charset="0"/>
              </a:rPr>
              <a:t>Partners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Local Area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WorkforceOne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Hays Workforce, Jason Hickson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u="sng" dirty="0">
                <a:effectLst/>
                <a:latin typeface="Times New Roman" panose="02020603050405020304" pitchFamily="18" charset="0"/>
                <a:ea typeface="Times New Roman" panose="02020603050405020304" pitchFamily="18" charset="0"/>
                <a:cs typeface="Times New Roman" panose="02020603050405020304" pitchFamily="18" charset="0"/>
              </a:rPr>
              <a:t>The client’s views about their VR services and their employment: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Eric is really enjoying his job. He was happy to tell this counselor when he was able to provide a two week notice to his old job. He is now earning $3/ hour and hopes to become a full-time employee soon.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C3811AC-DDDF-4D57-94CD-34F32A7D5E8F}" type="slidenum">
              <a:rPr lang="en-US" smtClean="0"/>
              <a:t>29</a:t>
            </a:fld>
            <a:endParaRPr lang="en-US"/>
          </a:p>
        </p:txBody>
      </p:sp>
    </p:spTree>
    <p:extLst>
      <p:ext uri="{BB962C8B-B14F-4D97-AF65-F5344CB8AC3E}">
        <p14:creationId xmlns:p14="http://schemas.microsoft.com/office/powerpoint/2010/main" val="30234595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tabLst>
                <a:tab pos="1812925" algn="l"/>
              </a:tabLst>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Katelyn is a 15-year-old attending Iola high school where she will be starting her Junior year this coming August. Katelyn has participated in services such as Job exploration, Self-Advocacy, Workplace Readiness, Counseling on post-secondary education and Work based learning experiences. Katelyn has grown and shown great improvement with her self-confidence and social interactions while participating in Pre-ETS. I’m excited see Katelyn grow as she shapes her goals and career interests into her future through Pre-ETS.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C3811AC-DDDF-4D57-94CD-34F32A7D5E8F}" type="slidenum">
              <a:rPr lang="en-US" smtClean="0"/>
              <a:t>30</a:t>
            </a:fld>
            <a:endParaRPr lang="en-US"/>
          </a:p>
        </p:txBody>
      </p:sp>
    </p:spTree>
    <p:extLst>
      <p:ext uri="{BB962C8B-B14F-4D97-AF65-F5344CB8AC3E}">
        <p14:creationId xmlns:p14="http://schemas.microsoft.com/office/powerpoint/2010/main" val="7212859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Jen was working as a tech at mirror inc. earning $13 an hour.  She is an addict in recovery and states it is a struggle she feels daily.  She is stable on her current medicine and working helps her stay stable.  She enjoys working with others who are dealing with addiction; it has become her passion to help others that struggled like her.  Jen wanted VR to assist her in gaining her Substance Abuse counselor license.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Jen pursued her credential through KCKCC; VR supported her with tuition, books and the cost of her test to get her permanent license.  Jen really wanted to stay at Mirror inc. and work there as a counselor.  It so happens a counselor did leave which opened a spot for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jen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She was able to go from a tech earning $14 an hour to a SA Counselor earning $25 an hour; but the most important aspect; she was able to stay at Mirror inc. where she has grown to love working with those around her; staff and patients.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tabLst>
                <a:tab pos="1812925" algn="l"/>
              </a:tabLst>
            </a:pPr>
            <a:r>
              <a:rPr lang="en-US" sz="1800" b="1" u="none" strike="noStrike"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C3811AC-DDDF-4D57-94CD-34F32A7D5E8F}" type="slidenum">
              <a:rPr lang="en-US" smtClean="0"/>
              <a:t>31</a:t>
            </a:fld>
            <a:endParaRPr lang="en-US"/>
          </a:p>
        </p:txBody>
      </p:sp>
    </p:spTree>
    <p:extLst>
      <p:ext uri="{BB962C8B-B14F-4D97-AF65-F5344CB8AC3E}">
        <p14:creationId xmlns:p14="http://schemas.microsoft.com/office/powerpoint/2010/main" val="4889628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tabLst>
                <a:tab pos="1812925" algn="l"/>
              </a:tabLst>
            </a:pPr>
            <a:r>
              <a:rPr lang="en-US" sz="1800" dirty="0" err="1">
                <a:solidFill>
                  <a:srgbClr val="000000"/>
                </a:solidFill>
                <a:effectLst/>
                <a:latin typeface="Times New Roman" panose="02020603050405020304" pitchFamily="18" charset="0"/>
                <a:ea typeface="Calibri" panose="020F0502020204030204" pitchFamily="34" charset="0"/>
              </a:rPr>
              <a:t>Zandar</a:t>
            </a:r>
            <a:r>
              <a:rPr lang="en-US" sz="1800" dirty="0">
                <a:solidFill>
                  <a:srgbClr val="000000"/>
                </a:solidFill>
                <a:effectLst/>
                <a:latin typeface="Times New Roman" panose="02020603050405020304" pitchFamily="18" charset="0"/>
                <a:ea typeface="Calibri" panose="020F0502020204030204" pitchFamily="34" charset="0"/>
              </a:rPr>
              <a:t> is a student who has worked with Pre-ETS and is continuing to work with VR. I received a call from </a:t>
            </a:r>
            <a:r>
              <a:rPr lang="en-US" sz="1800" dirty="0" err="1">
                <a:solidFill>
                  <a:srgbClr val="000000"/>
                </a:solidFill>
                <a:effectLst/>
                <a:latin typeface="Times New Roman" panose="02020603050405020304" pitchFamily="18" charset="0"/>
                <a:ea typeface="Calibri" panose="020F0502020204030204" pitchFamily="34" charset="0"/>
              </a:rPr>
              <a:t>Zandar</a:t>
            </a:r>
            <a:r>
              <a:rPr lang="en-US" sz="1800" dirty="0">
                <a:solidFill>
                  <a:srgbClr val="000000"/>
                </a:solidFill>
                <a:effectLst/>
                <a:latin typeface="Times New Roman" panose="02020603050405020304" pitchFamily="18" charset="0"/>
                <a:ea typeface="Calibri" panose="020F0502020204030204" pitchFamily="34" charset="0"/>
              </a:rPr>
              <a:t> and his mother thanking me for helping </a:t>
            </a:r>
            <a:r>
              <a:rPr lang="en-US" sz="1800" dirty="0" err="1">
                <a:solidFill>
                  <a:srgbClr val="000000"/>
                </a:solidFill>
                <a:effectLst/>
                <a:latin typeface="Times New Roman" panose="02020603050405020304" pitchFamily="18" charset="0"/>
                <a:ea typeface="Calibri" panose="020F0502020204030204" pitchFamily="34" charset="0"/>
              </a:rPr>
              <a:t>Zandar</a:t>
            </a:r>
            <a:r>
              <a:rPr lang="en-US" sz="1800" dirty="0">
                <a:solidFill>
                  <a:srgbClr val="000000"/>
                </a:solidFill>
                <a:effectLst/>
                <a:latin typeface="Times New Roman" panose="02020603050405020304" pitchFamily="18" charset="0"/>
                <a:ea typeface="Calibri" panose="020F0502020204030204" pitchFamily="34" charset="0"/>
              </a:rPr>
              <a:t> with his future with employment and education. When he started with Pre-ETS he was unsure on what he wanted to do for a career and did not really want to go to college. Pre-ETS and </a:t>
            </a:r>
            <a:r>
              <a:rPr lang="en-US" sz="1800" dirty="0" err="1">
                <a:solidFill>
                  <a:srgbClr val="000000"/>
                </a:solidFill>
                <a:effectLst/>
                <a:latin typeface="Times New Roman" panose="02020603050405020304" pitchFamily="18" charset="0"/>
                <a:ea typeface="Calibri" panose="020F0502020204030204" pitchFamily="34" charset="0"/>
              </a:rPr>
              <a:t>Zandar</a:t>
            </a:r>
            <a:r>
              <a:rPr lang="en-US" sz="1800" dirty="0">
                <a:solidFill>
                  <a:srgbClr val="000000"/>
                </a:solidFill>
                <a:effectLst/>
                <a:latin typeface="Times New Roman" panose="02020603050405020304" pitchFamily="18" charset="0"/>
                <a:ea typeface="Calibri" panose="020F0502020204030204" pitchFamily="34" charset="0"/>
              </a:rPr>
              <a:t> worked towards job exploration and counseling in post-secondary education. Zander and his mother called to also inform me that Zander will be working towards an associate degree for CNC Machining at Wichita State Tech. Pre-ETS is so proud of him and all his hard work!</a:t>
            </a:r>
            <a:endParaRPr lang="en-US" dirty="0"/>
          </a:p>
        </p:txBody>
      </p:sp>
      <p:sp>
        <p:nvSpPr>
          <p:cNvPr id="4" name="Slide Number Placeholder 3"/>
          <p:cNvSpPr>
            <a:spLocks noGrp="1"/>
          </p:cNvSpPr>
          <p:nvPr>
            <p:ph type="sldNum" sz="quarter" idx="5"/>
          </p:nvPr>
        </p:nvSpPr>
        <p:spPr/>
        <p:txBody>
          <a:bodyPr/>
          <a:lstStyle/>
          <a:p>
            <a:fld id="{9C3811AC-DDDF-4D57-94CD-34F32A7D5E8F}" type="slidenum">
              <a:rPr lang="en-US" smtClean="0"/>
              <a:t>32</a:t>
            </a:fld>
            <a:endParaRPr lang="en-US"/>
          </a:p>
        </p:txBody>
      </p:sp>
    </p:spTree>
    <p:extLst>
      <p:ext uri="{BB962C8B-B14F-4D97-AF65-F5344CB8AC3E}">
        <p14:creationId xmlns:p14="http://schemas.microsoft.com/office/powerpoint/2010/main" val="25987222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Amy has been a stay-at-home mom for the past eleven years.  She loved raising her kids and taking care of her family. Unfortunately, Amy found herself in a situation that required her to go back to work.  Her goal was to work Part-Time as a Para-Professional or a teacher’s aide in her children’s school.  She worked hard with her JPS to develop her resume and prepare to go to work.  Three months after she started in our VR program Amy had an interview scheduled for exactly what she was wanting. She was so excited.  JPS worked with her on preparing for the interview and Amy did amazing.  She was offered the job.  She told me she loved working with the kids and really liked her job.  Toward the end of the school year she had some bumps in the road and was concerned about her future.  I counseled Amy on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some strategies to handle her problems and stress and reached out to her JPS so she could speak with her too.  After a week I reached back out to Amy and things were going much better and she felt much more secure and happy with her position and is looking forward to her future.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C3811AC-DDDF-4D57-94CD-34F32A7D5E8F}" type="slidenum">
              <a:rPr lang="en-US" smtClean="0"/>
              <a:t>33</a:t>
            </a:fld>
            <a:endParaRPr lang="en-US"/>
          </a:p>
        </p:txBody>
      </p:sp>
    </p:spTree>
    <p:extLst>
      <p:ext uri="{BB962C8B-B14F-4D97-AF65-F5344CB8AC3E}">
        <p14:creationId xmlns:p14="http://schemas.microsoft.com/office/powerpoint/2010/main" val="40282287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Providing students an opportunity to learn about a job and engage with local employers is only one aspect of a Job Shadow. Ryan has a learning and development disability. He is social and thrives in environments where he can not only learn new job skills but also engage with people. Exploring jobs one day, we talked about professions we most admire, and Ryan immediately mentioned police officer. I contacted Riley County Police Department, and a job shadow was set. Providing a tour of operations, dispatch, administration, and supplies, each RCPD staff member made a point to introduce themselves to Ryan, shake hands and explain their jobs. helped Ryan identify tasks and skills he could provide in the department and most importantly, they made Ryan feel like he was a part of their team. Pre-ETS Specialists have many roles and many opportunities to make a difference in our youth and help them realize their unique differences are welcome in our communities. Spending the afternoon with Ryan and seeing him learn, grow, and be included in a profession he admires has been one of my most rewarding experiences as a Pre-ETS Specialist.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C3811AC-DDDF-4D57-94CD-34F32A7D5E8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15234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760781" y="173736"/>
            <a:ext cx="7607808" cy="535840"/>
          </a:xfrm>
          <a:prstGeom prst="rect">
            <a:avLst/>
          </a:prstGeom>
        </p:spPr>
        <p:txBody>
          <a:bodyPr anchor="b"/>
          <a:lstStyle>
            <a:lvl1pPr algn="l">
              <a:defRPr sz="4000">
                <a:solidFill>
                  <a:schemeClr val="bg1"/>
                </a:solidFill>
                <a:latin typeface="Bahnschrift" panose="020B0502040204020203" pitchFamily="34" charset="0"/>
              </a:defRPr>
            </a:lvl1pPr>
          </a:lstStyle>
          <a:p>
            <a:r>
              <a:rPr lang="en-US" dirty="0"/>
              <a:t>Presentation Title</a:t>
            </a:r>
          </a:p>
        </p:txBody>
      </p:sp>
      <p:sp>
        <p:nvSpPr>
          <p:cNvPr id="17" name="Text Placeholder 16">
            <a:extLst>
              <a:ext uri="{FF2B5EF4-FFF2-40B4-BE49-F238E27FC236}">
                <a16:creationId xmlns:a16="http://schemas.microsoft.com/office/drawing/2014/main" id="{5577ECCB-0C81-4AC8-AF42-B1CBA53CCABA}"/>
              </a:ext>
            </a:extLst>
          </p:cNvPr>
          <p:cNvSpPr>
            <a:spLocks noGrp="1"/>
          </p:cNvSpPr>
          <p:nvPr>
            <p:ph type="body" sz="quarter" idx="10" hasCustomPrompt="1"/>
          </p:nvPr>
        </p:nvSpPr>
        <p:spPr bwMode="white">
          <a:xfrm>
            <a:off x="760781" y="709615"/>
            <a:ext cx="7607809" cy="535841"/>
          </a:xfrm>
          <a:prstGeom prst="rect">
            <a:avLst/>
          </a:prstGeom>
        </p:spPr>
        <p:txBody>
          <a:bodyPr/>
          <a:lstStyle>
            <a:lvl1pPr marL="0" indent="0" algn="r">
              <a:buNone/>
              <a:defRPr sz="3000">
                <a:solidFill>
                  <a:schemeClr val="bg1"/>
                </a:solidFill>
                <a:latin typeface="Bahnschrift" panose="020B0502040204020203" pitchFamily="34" charset="0"/>
                <a:cs typeface="Times New Roman" panose="02020603050405020304" pitchFamily="18" charset="0"/>
              </a:defRPr>
            </a:lvl1pPr>
          </a:lstStyle>
          <a:p>
            <a:pPr lvl="0"/>
            <a:r>
              <a:rPr lang="en-US" dirty="0"/>
              <a:t>Presentation Subtitle</a:t>
            </a:r>
          </a:p>
        </p:txBody>
      </p:sp>
      <p:sp>
        <p:nvSpPr>
          <p:cNvPr id="24" name="Picture Placeholder 23">
            <a:extLst>
              <a:ext uri="{FF2B5EF4-FFF2-40B4-BE49-F238E27FC236}">
                <a16:creationId xmlns:a16="http://schemas.microsoft.com/office/drawing/2014/main" id="{E6E1AF59-7C01-4B7A-8070-4281697D45F4}"/>
              </a:ext>
            </a:extLst>
          </p:cNvPr>
          <p:cNvSpPr>
            <a:spLocks noGrp="1"/>
          </p:cNvSpPr>
          <p:nvPr>
            <p:ph type="pic" sz="quarter" idx="12" hasCustomPrompt="1"/>
          </p:nvPr>
        </p:nvSpPr>
        <p:spPr>
          <a:xfrm>
            <a:off x="0" y="1455116"/>
            <a:ext cx="9144000" cy="4418990"/>
          </a:xfrm>
          <a:prstGeom prst="rect">
            <a:avLst/>
          </a:prstGeom>
          <a:blipFill>
            <a:blip r:embed="rId2"/>
            <a:tile tx="0" ty="0" sx="100000" sy="100000" flip="none" algn="tl"/>
          </a:blipFill>
        </p:spPr>
        <p:txBody>
          <a:bodyPr/>
          <a:lstStyle>
            <a:lvl1pPr marL="0" indent="0">
              <a:buNone/>
              <a:defRPr/>
            </a:lvl1pPr>
          </a:lstStyle>
          <a:p>
            <a:r>
              <a:rPr lang="en-US" dirty="0"/>
              <a:t>Insert image</a:t>
            </a:r>
          </a:p>
        </p:txBody>
      </p:sp>
      <p:sp>
        <p:nvSpPr>
          <p:cNvPr id="4" name="Text Placeholder 3">
            <a:extLst>
              <a:ext uri="{FF2B5EF4-FFF2-40B4-BE49-F238E27FC236}">
                <a16:creationId xmlns:a16="http://schemas.microsoft.com/office/drawing/2014/main" id="{FC4AD2C9-0724-4B16-B3F6-418BE7ACC74A}"/>
              </a:ext>
            </a:extLst>
          </p:cNvPr>
          <p:cNvSpPr>
            <a:spLocks noGrp="1"/>
          </p:cNvSpPr>
          <p:nvPr>
            <p:ph type="body" sz="quarter" idx="13" hasCustomPrompt="1"/>
          </p:nvPr>
        </p:nvSpPr>
        <p:spPr bwMode="white">
          <a:xfrm>
            <a:off x="6254496" y="6194250"/>
            <a:ext cx="2392744" cy="563169"/>
          </a:xfrm>
          <a:prstGeom prst="rect">
            <a:avLst/>
          </a:prstGeom>
        </p:spPr>
        <p:txBody>
          <a:bodyPr/>
          <a:lstStyle>
            <a:lvl1pPr marL="0" indent="0" algn="r">
              <a:spcBef>
                <a:spcPts val="0"/>
              </a:spcBef>
              <a:buNone/>
              <a:defRPr sz="1200" i="1">
                <a:solidFill>
                  <a:schemeClr val="bg1"/>
                </a:solidFill>
                <a:latin typeface="+mn-lt"/>
              </a:defRPr>
            </a:lvl1pPr>
          </a:lstStyle>
          <a:p>
            <a:pPr lvl="0"/>
            <a:r>
              <a:rPr lang="en-US" dirty="0"/>
              <a:t>Date</a:t>
            </a:r>
          </a:p>
          <a:p>
            <a:pPr lvl="0"/>
            <a:r>
              <a:rPr lang="en-US" dirty="0"/>
              <a:t>Presentation Title</a:t>
            </a:r>
          </a:p>
        </p:txBody>
      </p:sp>
      <p:cxnSp>
        <p:nvCxnSpPr>
          <p:cNvPr id="6" name="Straight Connector 5">
            <a:extLst>
              <a:ext uri="{FF2B5EF4-FFF2-40B4-BE49-F238E27FC236}">
                <a16:creationId xmlns:a16="http://schemas.microsoft.com/office/drawing/2014/main" id="{48AC2007-A99A-4FF7-A2F9-39DD23F54229}"/>
              </a:ext>
            </a:extLst>
          </p:cNvPr>
          <p:cNvCxnSpPr>
            <a:cxnSpLocks/>
          </p:cNvCxnSpPr>
          <p:nvPr userDrawn="1"/>
        </p:nvCxnSpPr>
        <p:spPr bwMode="white">
          <a:xfrm>
            <a:off x="762000" y="732661"/>
            <a:ext cx="7620000" cy="0"/>
          </a:xfrm>
          <a:prstGeom prst="line">
            <a:avLst/>
          </a:prstGeom>
          <a:ln w="12700">
            <a:solidFill>
              <a:srgbClr val="FDB82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3360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Title">
    <p:spTree>
      <p:nvGrpSpPr>
        <p:cNvPr id="1" name=""/>
        <p:cNvGrpSpPr/>
        <p:nvPr/>
      </p:nvGrpSpPr>
      <p:grpSpPr>
        <a:xfrm>
          <a:off x="0" y="0"/>
          <a:ext cx="0" cy="0"/>
          <a:chOff x="0" y="0"/>
          <a:chExt cx="0" cy="0"/>
        </a:xfrm>
      </p:grpSpPr>
      <p:sp>
        <p:nvSpPr>
          <p:cNvPr id="14" name="Rectangle 6">
            <a:extLst>
              <a:ext uri="{FF2B5EF4-FFF2-40B4-BE49-F238E27FC236}">
                <a16:creationId xmlns:a16="http://schemas.microsoft.com/office/drawing/2014/main" id="{005CF637-C67D-46A3-BB4F-D4D9AC79EA52}"/>
              </a:ext>
            </a:extLst>
          </p:cNvPr>
          <p:cNvSpPr>
            <a:spLocks noChangeArrowheads="1"/>
          </p:cNvSpPr>
          <p:nvPr userDrawn="1"/>
        </p:nvSpPr>
        <p:spPr bwMode="auto">
          <a:xfrm>
            <a:off x="0" y="3218687"/>
            <a:ext cx="9144000" cy="3661258"/>
          </a:xfrm>
          <a:prstGeom prst="rect">
            <a:avLst/>
          </a:prstGeom>
          <a:solidFill>
            <a:srgbClr val="1E417C"/>
          </a:solidFill>
          <a:ln w="9525" algn="in">
            <a:noFill/>
            <a:miter lim="800000"/>
            <a:headEnd/>
            <a:tailEnd/>
          </a:ln>
          <a:effectLst/>
        </p:spPr>
        <p:txBody>
          <a:bodyPr vert="horz" wrap="square" lIns="36576" tIns="36576" rIns="36576" bIns="36576" numCol="1" anchor="t" anchorCtr="0" compatLnSpc="1">
            <a:prstTxWarp prst="textNoShape">
              <a:avLst/>
            </a:prstTxWarp>
          </a:bodyPr>
          <a:lstStyle/>
          <a:p>
            <a:endParaRPr lang="en-US" sz="1800"/>
          </a:p>
        </p:txBody>
      </p:sp>
      <p:sp>
        <p:nvSpPr>
          <p:cNvPr id="15" name="Oval 14">
            <a:extLst>
              <a:ext uri="{FF2B5EF4-FFF2-40B4-BE49-F238E27FC236}">
                <a16:creationId xmlns:a16="http://schemas.microsoft.com/office/drawing/2014/main" id="{78E03CB7-2419-488B-82C9-B73BF52EBE73}"/>
              </a:ext>
            </a:extLst>
          </p:cNvPr>
          <p:cNvSpPr/>
          <p:nvPr userDrawn="1"/>
        </p:nvSpPr>
        <p:spPr>
          <a:xfrm>
            <a:off x="2282342" y="1167662"/>
            <a:ext cx="4593947" cy="453753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Title 1">
            <a:extLst>
              <a:ext uri="{FF2B5EF4-FFF2-40B4-BE49-F238E27FC236}">
                <a16:creationId xmlns:a16="http://schemas.microsoft.com/office/drawing/2014/main" id="{7E4AE0B8-533F-4F4C-9570-2B4194F2A635}"/>
              </a:ext>
            </a:extLst>
          </p:cNvPr>
          <p:cNvSpPr>
            <a:spLocks noGrp="1"/>
          </p:cNvSpPr>
          <p:nvPr>
            <p:ph type="ctrTitle" hasCustomPrompt="1"/>
          </p:nvPr>
        </p:nvSpPr>
        <p:spPr>
          <a:xfrm rot="5400000">
            <a:off x="2640787" y="1243586"/>
            <a:ext cx="3862426" cy="3877056"/>
          </a:xfrm>
          <a:prstGeom prst="rect">
            <a:avLst/>
          </a:prstGeom>
        </p:spPr>
        <p:txBody>
          <a:bodyPr anchor="b">
            <a:prstTxWarp prst="textCircle">
              <a:avLst>
                <a:gd name="adj" fmla="val 66059"/>
              </a:avLst>
            </a:prstTxWarp>
          </a:bodyPr>
          <a:lstStyle>
            <a:lvl1pPr algn="ctr">
              <a:defRPr sz="4000">
                <a:solidFill>
                  <a:srgbClr val="1E417C"/>
                </a:solidFill>
                <a:latin typeface="Bahnschrift" panose="020B0502040204020203" pitchFamily="34" charset="0"/>
              </a:defRPr>
            </a:lvl1pPr>
          </a:lstStyle>
          <a:p>
            <a:r>
              <a:rPr lang="en-US" dirty="0"/>
              <a:t>Section Title</a:t>
            </a:r>
          </a:p>
        </p:txBody>
      </p:sp>
      <p:pic>
        <p:nvPicPr>
          <p:cNvPr id="11" name="Picture 10">
            <a:extLst>
              <a:ext uri="{FF2B5EF4-FFF2-40B4-BE49-F238E27FC236}">
                <a16:creationId xmlns:a16="http://schemas.microsoft.com/office/drawing/2014/main" id="{BC156F45-337E-44AC-BA0E-FFAA0008B6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1001" y="5663743"/>
            <a:ext cx="1581178" cy="1062587"/>
          </a:xfrm>
          <a:prstGeom prst="rect">
            <a:avLst/>
          </a:prstGeom>
        </p:spPr>
      </p:pic>
      <p:sp>
        <p:nvSpPr>
          <p:cNvPr id="24" name="Text Placeholder 23">
            <a:extLst>
              <a:ext uri="{FF2B5EF4-FFF2-40B4-BE49-F238E27FC236}">
                <a16:creationId xmlns:a16="http://schemas.microsoft.com/office/drawing/2014/main" id="{9ED4A6D8-395F-40A6-A2B6-3B33A114D41D}"/>
              </a:ext>
            </a:extLst>
          </p:cNvPr>
          <p:cNvSpPr>
            <a:spLocks noGrp="1"/>
          </p:cNvSpPr>
          <p:nvPr>
            <p:ph type="body" sz="quarter" idx="12" hasCustomPrompt="1"/>
          </p:nvPr>
        </p:nvSpPr>
        <p:spPr>
          <a:xfrm>
            <a:off x="2523744" y="1586448"/>
            <a:ext cx="4111142" cy="3844758"/>
          </a:xfrm>
          <a:prstGeom prst="rect">
            <a:avLst/>
          </a:prstGeom>
        </p:spPr>
        <p:txBody>
          <a:bodyPr>
            <a:prstTxWarp prst="textArchDown">
              <a:avLst>
                <a:gd name="adj" fmla="val 16223611"/>
              </a:avLst>
            </a:prstTxWarp>
          </a:bodyPr>
          <a:lstStyle>
            <a:lvl1pPr algn="ctr">
              <a:defRPr sz="4000">
                <a:solidFill>
                  <a:srgbClr val="1E417C"/>
                </a:solidFill>
                <a:latin typeface="Bahnschrift" panose="020B0502040204020203" pitchFamily="34" charset="0"/>
              </a:defRPr>
            </a:lvl1pPr>
          </a:lstStyle>
          <a:p>
            <a:pPr lvl="0"/>
            <a:r>
              <a:rPr lang="en-US" dirty="0"/>
              <a:t>Section Subtitle</a:t>
            </a:r>
          </a:p>
        </p:txBody>
      </p:sp>
      <p:sp>
        <p:nvSpPr>
          <p:cNvPr id="28" name="Picture Placeholder 27">
            <a:extLst>
              <a:ext uri="{FF2B5EF4-FFF2-40B4-BE49-F238E27FC236}">
                <a16:creationId xmlns:a16="http://schemas.microsoft.com/office/drawing/2014/main" id="{A9639CFF-ED04-4614-8EC0-DC7D2ED9C676}"/>
              </a:ext>
            </a:extLst>
          </p:cNvPr>
          <p:cNvSpPr>
            <a:spLocks noGrp="1" noChangeAspect="1"/>
          </p:cNvSpPr>
          <p:nvPr>
            <p:ph type="pic" sz="quarter" idx="13" hasCustomPrompt="1"/>
          </p:nvPr>
        </p:nvSpPr>
        <p:spPr>
          <a:xfrm>
            <a:off x="2831039" y="1563682"/>
            <a:ext cx="3467293" cy="3467293"/>
          </a:xfrm>
          <a:prstGeom prst="ellipse">
            <a:avLst/>
          </a:prstGeom>
          <a:blipFill>
            <a:blip r:embed="rId3">
              <a:grayscl/>
            </a:blip>
            <a:srcRect/>
            <a:stretch>
              <a:fillRect t="-272" b="-272"/>
            </a:stretch>
          </a:blipFill>
          <a:ln w="88900">
            <a:solidFill>
              <a:srgbClr val="FDB825"/>
            </a:solidFill>
          </a:ln>
        </p:spPr>
        <p:txBody>
          <a:bodyPr/>
          <a:lstStyle>
            <a:lvl1pPr marL="0" indent="0" algn="ctr">
              <a:buNone/>
              <a:defRPr/>
            </a:lvl1pPr>
          </a:lstStyle>
          <a:p>
            <a:r>
              <a:rPr lang="en-US" dirty="0"/>
              <a:t>Insert image</a:t>
            </a:r>
          </a:p>
        </p:txBody>
      </p:sp>
      <p:sp>
        <p:nvSpPr>
          <p:cNvPr id="4" name="Text Placeholder 3">
            <a:extLst>
              <a:ext uri="{FF2B5EF4-FFF2-40B4-BE49-F238E27FC236}">
                <a16:creationId xmlns:a16="http://schemas.microsoft.com/office/drawing/2014/main" id="{83424527-1C06-4F10-B31E-D8AD91778D9A}"/>
              </a:ext>
            </a:extLst>
          </p:cNvPr>
          <p:cNvSpPr>
            <a:spLocks noGrp="1"/>
          </p:cNvSpPr>
          <p:nvPr>
            <p:ph type="body" sz="quarter" idx="14" hasCustomPrompt="1"/>
          </p:nvPr>
        </p:nvSpPr>
        <p:spPr bwMode="white">
          <a:xfrm>
            <a:off x="7285940" y="6195034"/>
            <a:ext cx="1359082" cy="570318"/>
          </a:xfrm>
          <a:prstGeom prst="rect">
            <a:avLst/>
          </a:prstGeom>
        </p:spPr>
        <p:txBody>
          <a:bodyPr/>
          <a:lstStyle>
            <a:lvl1pPr marL="0" indent="0" algn="r">
              <a:spcBef>
                <a:spcPts val="0"/>
              </a:spcBef>
              <a:buNone/>
              <a:defRPr sz="1200" i="1">
                <a:solidFill>
                  <a:schemeClr val="bg1"/>
                </a:solidFill>
                <a:latin typeface="+mn-lt"/>
              </a:defRPr>
            </a:lvl1pPr>
          </a:lstStyle>
          <a:p>
            <a:pPr lvl="0"/>
            <a:r>
              <a:rPr lang="en-US" dirty="0"/>
              <a:t>Date</a:t>
            </a:r>
          </a:p>
          <a:p>
            <a:pPr lvl="0"/>
            <a:r>
              <a:rPr lang="en-US" dirty="0"/>
              <a:t>Presentation Title</a:t>
            </a:r>
          </a:p>
        </p:txBody>
      </p:sp>
    </p:spTree>
    <p:extLst>
      <p:ext uri="{BB962C8B-B14F-4D97-AF65-F5344CB8AC3E}">
        <p14:creationId xmlns:p14="http://schemas.microsoft.com/office/powerpoint/2010/main" val="136564643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ulleted Tex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28650" y="1608058"/>
            <a:ext cx="7886700" cy="4192896"/>
          </a:xfrm>
          <a:prstGeom prst="rect">
            <a:avLst/>
          </a:prstGeom>
        </p:spPr>
        <p:txBody>
          <a:bodyPr/>
          <a:lstStyle>
            <a:lvl1pPr marL="228600" indent="-228600">
              <a:buFont typeface="Arial" panose="020B0604020202020204" pitchFamily="34" charset="0"/>
              <a:buChar char="•"/>
              <a:defRPr sz="2400">
                <a:latin typeface="Times New Roman" panose="02020603050405020304" pitchFamily="18" charset="0"/>
                <a:cs typeface="Times New Roman" panose="02020603050405020304" pitchFamily="18" charset="0"/>
              </a:defRPr>
            </a:lvl1pPr>
            <a:lvl2pPr marL="685800" indent="-228600">
              <a:buFont typeface="Arial" panose="020B0604020202020204" pitchFamily="34" charset="0"/>
              <a:buChar char="•"/>
              <a:defRPr sz="2000">
                <a:solidFill>
                  <a:schemeClr val="tx1"/>
                </a:solidFill>
                <a:latin typeface="Times New Roman" panose="02020603050405020304" pitchFamily="18" charset="0"/>
                <a:cs typeface="Times New Roman" panose="02020603050405020304" pitchFamily="18" charset="0"/>
              </a:defRPr>
            </a:lvl2pPr>
            <a:lvl3pPr marL="1143000" indent="-228600">
              <a:buFont typeface="Arial" panose="020B0604020202020204" pitchFamily="34" charset="0"/>
              <a:buChar char="•"/>
              <a:defRPr sz="1800">
                <a:solidFill>
                  <a:schemeClr val="tx1"/>
                </a:solidFill>
                <a:latin typeface="Times New Roman" panose="02020603050405020304" pitchFamily="18" charset="0"/>
                <a:cs typeface="Times New Roman" panose="02020603050405020304" pitchFamily="18" charset="0"/>
              </a:defRPr>
            </a:lvl3pPr>
            <a:lvl4pPr marL="1600200" indent="-228600">
              <a:buFont typeface="Arial" panose="020B0604020202020204" pitchFamily="34" charset="0"/>
              <a:buChar char="•"/>
              <a:defRPr sz="1600">
                <a:solidFill>
                  <a:schemeClr val="tx1"/>
                </a:solidFill>
                <a:latin typeface="Times New Roman" panose="02020603050405020304" pitchFamily="18" charset="0"/>
                <a:cs typeface="Times New Roman" panose="02020603050405020304" pitchFamily="18" charset="0"/>
              </a:defRPr>
            </a:lvl4pPr>
            <a:lvl5pPr marL="2057400" indent="-228600">
              <a:buFont typeface="Arial" panose="020B0604020202020204" pitchFamily="34" charset="0"/>
              <a:buChar char="•"/>
              <a:defRPr sz="1400">
                <a:solidFill>
                  <a:schemeClr val="tx1"/>
                </a:solidFill>
                <a:latin typeface="Times New Roman" panose="02020603050405020304" pitchFamily="18" charset="0"/>
                <a:cs typeface="Times New Roman" panose="02020603050405020304" pitchFamily="18" charset="0"/>
              </a:defRPr>
            </a:lvl5pPr>
          </a:lstStyle>
          <a:p>
            <a:pPr lvl="0"/>
            <a:r>
              <a:rPr lang="en-US" dirty="0"/>
              <a:t>Bulleted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a:extLst>
              <a:ext uri="{FF2B5EF4-FFF2-40B4-BE49-F238E27FC236}">
                <a16:creationId xmlns:a16="http://schemas.microsoft.com/office/drawing/2014/main" id="{E2E96BE6-2610-42B1-BB84-B1092FDD3A4E}"/>
              </a:ext>
            </a:extLst>
          </p:cNvPr>
          <p:cNvSpPr>
            <a:spLocks noGrp="1"/>
          </p:cNvSpPr>
          <p:nvPr>
            <p:ph type="ctrTitle" hasCustomPrompt="1"/>
          </p:nvPr>
        </p:nvSpPr>
        <p:spPr bwMode="white">
          <a:xfrm>
            <a:off x="760781" y="173736"/>
            <a:ext cx="7607808" cy="535840"/>
          </a:xfrm>
          <a:prstGeom prst="rect">
            <a:avLst/>
          </a:prstGeom>
        </p:spPr>
        <p:txBody>
          <a:bodyPr anchor="b"/>
          <a:lstStyle>
            <a:lvl1pPr algn="l">
              <a:defRPr sz="4000">
                <a:solidFill>
                  <a:schemeClr val="bg1"/>
                </a:solidFill>
                <a:latin typeface="Bahnschrift" panose="020B0502040204020203" pitchFamily="34" charset="0"/>
              </a:defRPr>
            </a:lvl1pPr>
          </a:lstStyle>
          <a:p>
            <a:r>
              <a:rPr lang="en-US" dirty="0"/>
              <a:t>Slide Title</a:t>
            </a:r>
          </a:p>
        </p:txBody>
      </p:sp>
      <p:sp>
        <p:nvSpPr>
          <p:cNvPr id="9" name="Text Placeholder 16">
            <a:extLst>
              <a:ext uri="{FF2B5EF4-FFF2-40B4-BE49-F238E27FC236}">
                <a16:creationId xmlns:a16="http://schemas.microsoft.com/office/drawing/2014/main" id="{17A8CC0D-E135-4A7D-BD2E-A794A2D59263}"/>
              </a:ext>
            </a:extLst>
          </p:cNvPr>
          <p:cNvSpPr>
            <a:spLocks noGrp="1"/>
          </p:cNvSpPr>
          <p:nvPr>
            <p:ph type="body" sz="quarter" idx="10" hasCustomPrompt="1"/>
          </p:nvPr>
        </p:nvSpPr>
        <p:spPr bwMode="white">
          <a:xfrm>
            <a:off x="760781" y="709615"/>
            <a:ext cx="7607809" cy="535841"/>
          </a:xfrm>
          <a:prstGeom prst="rect">
            <a:avLst/>
          </a:prstGeom>
        </p:spPr>
        <p:txBody>
          <a:bodyPr/>
          <a:lstStyle>
            <a:lvl1pPr marL="0" indent="0" algn="r">
              <a:buNone/>
              <a:defRPr sz="3000">
                <a:solidFill>
                  <a:schemeClr val="bg1"/>
                </a:solidFill>
                <a:latin typeface="Bahnschrift" panose="020B0502040204020203" pitchFamily="34" charset="0"/>
                <a:cs typeface="Times New Roman" panose="02020603050405020304" pitchFamily="18" charset="0"/>
              </a:defRPr>
            </a:lvl1pPr>
          </a:lstStyle>
          <a:p>
            <a:pPr lvl="0"/>
            <a:r>
              <a:rPr lang="en-US" dirty="0"/>
              <a:t>Slide Subtitle</a:t>
            </a:r>
          </a:p>
        </p:txBody>
      </p:sp>
      <p:sp>
        <p:nvSpPr>
          <p:cNvPr id="5" name="Text Placeholder 4">
            <a:extLst>
              <a:ext uri="{FF2B5EF4-FFF2-40B4-BE49-F238E27FC236}">
                <a16:creationId xmlns:a16="http://schemas.microsoft.com/office/drawing/2014/main" id="{AA28D1D2-549D-4AD8-BE6D-8ED628E9E8F4}"/>
              </a:ext>
            </a:extLst>
          </p:cNvPr>
          <p:cNvSpPr>
            <a:spLocks noGrp="1"/>
          </p:cNvSpPr>
          <p:nvPr>
            <p:ph type="body" sz="quarter" idx="11" hasCustomPrompt="1"/>
          </p:nvPr>
        </p:nvSpPr>
        <p:spPr bwMode="white">
          <a:xfrm>
            <a:off x="7271310" y="6199594"/>
            <a:ext cx="1367218" cy="665723"/>
          </a:xfrm>
          <a:prstGeom prst="rect">
            <a:avLst/>
          </a:prstGeom>
        </p:spPr>
        <p:txBody>
          <a:bodyPr/>
          <a:lstStyle>
            <a:lvl1pPr marL="0" indent="0" algn="r">
              <a:spcBef>
                <a:spcPts val="0"/>
              </a:spcBef>
              <a:buNone/>
              <a:defRPr sz="1200" i="1">
                <a:solidFill>
                  <a:schemeClr val="bg1"/>
                </a:solidFill>
                <a:latin typeface="+mn-lt"/>
              </a:defRPr>
            </a:lvl1pPr>
          </a:lstStyle>
          <a:p>
            <a:pPr lvl="0"/>
            <a:r>
              <a:rPr lang="en-US" dirty="0"/>
              <a:t>Date </a:t>
            </a:r>
          </a:p>
          <a:p>
            <a:pPr lvl="0"/>
            <a:r>
              <a:rPr lang="en-US" dirty="0"/>
              <a:t>Presentation Title</a:t>
            </a:r>
          </a:p>
        </p:txBody>
      </p:sp>
      <p:cxnSp>
        <p:nvCxnSpPr>
          <p:cNvPr id="6" name="Straight Connector 5">
            <a:extLst>
              <a:ext uri="{FF2B5EF4-FFF2-40B4-BE49-F238E27FC236}">
                <a16:creationId xmlns:a16="http://schemas.microsoft.com/office/drawing/2014/main" id="{9FC8800D-956A-4118-83BB-3263F31EF1DF}"/>
              </a:ext>
            </a:extLst>
          </p:cNvPr>
          <p:cNvCxnSpPr>
            <a:cxnSpLocks/>
          </p:cNvCxnSpPr>
          <p:nvPr userDrawn="1"/>
        </p:nvCxnSpPr>
        <p:spPr bwMode="white">
          <a:xfrm>
            <a:off x="762000" y="732661"/>
            <a:ext cx="7620000" cy="0"/>
          </a:xfrm>
          <a:prstGeom prst="line">
            <a:avLst/>
          </a:prstGeom>
          <a:ln w="12700">
            <a:solidFill>
              <a:srgbClr val="FDB82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2385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23888" y="1609345"/>
            <a:ext cx="7886700" cy="4206240"/>
          </a:xfrm>
          <a:prstGeom prst="rect">
            <a:avLst/>
          </a:prstGeom>
        </p:spPr>
        <p:txBody>
          <a:bodyPr/>
          <a:lstStyle>
            <a:lvl1pPr marL="0" indent="0">
              <a:buNone/>
              <a:defRPr sz="240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Slide content.</a:t>
            </a:r>
          </a:p>
        </p:txBody>
      </p:sp>
      <p:sp>
        <p:nvSpPr>
          <p:cNvPr id="8" name="Text Placeholder 16">
            <a:extLst>
              <a:ext uri="{FF2B5EF4-FFF2-40B4-BE49-F238E27FC236}">
                <a16:creationId xmlns:a16="http://schemas.microsoft.com/office/drawing/2014/main" id="{6D6DBA7B-7EC1-49AB-A283-D0710E286767}"/>
              </a:ext>
            </a:extLst>
          </p:cNvPr>
          <p:cNvSpPr>
            <a:spLocks noGrp="1"/>
          </p:cNvSpPr>
          <p:nvPr>
            <p:ph type="body" sz="quarter" idx="10" hasCustomPrompt="1"/>
          </p:nvPr>
        </p:nvSpPr>
        <p:spPr bwMode="white">
          <a:xfrm>
            <a:off x="760781" y="709615"/>
            <a:ext cx="7607809" cy="535841"/>
          </a:xfrm>
          <a:prstGeom prst="rect">
            <a:avLst/>
          </a:prstGeom>
        </p:spPr>
        <p:txBody>
          <a:bodyPr/>
          <a:lstStyle>
            <a:lvl1pPr marL="0" indent="0" algn="r">
              <a:buNone/>
              <a:defRPr sz="3000">
                <a:solidFill>
                  <a:schemeClr val="bg1"/>
                </a:solidFill>
                <a:latin typeface="Bahnschrift" panose="020B0502040204020203" pitchFamily="34" charset="0"/>
                <a:cs typeface="Times New Roman" panose="02020603050405020304" pitchFamily="18" charset="0"/>
              </a:defRPr>
            </a:lvl1pPr>
          </a:lstStyle>
          <a:p>
            <a:pPr lvl="0"/>
            <a:r>
              <a:rPr lang="en-US" dirty="0"/>
              <a:t>Slide Subtitle</a:t>
            </a:r>
          </a:p>
        </p:txBody>
      </p:sp>
      <p:sp>
        <p:nvSpPr>
          <p:cNvPr id="9" name="Title 1">
            <a:extLst>
              <a:ext uri="{FF2B5EF4-FFF2-40B4-BE49-F238E27FC236}">
                <a16:creationId xmlns:a16="http://schemas.microsoft.com/office/drawing/2014/main" id="{387844AA-8B12-4CC1-AD6D-15962B61485F}"/>
              </a:ext>
            </a:extLst>
          </p:cNvPr>
          <p:cNvSpPr>
            <a:spLocks noGrp="1"/>
          </p:cNvSpPr>
          <p:nvPr>
            <p:ph type="ctrTitle" hasCustomPrompt="1"/>
          </p:nvPr>
        </p:nvSpPr>
        <p:spPr bwMode="white">
          <a:xfrm>
            <a:off x="760781" y="173736"/>
            <a:ext cx="7607808" cy="535840"/>
          </a:xfrm>
          <a:prstGeom prst="rect">
            <a:avLst/>
          </a:prstGeom>
        </p:spPr>
        <p:txBody>
          <a:bodyPr anchor="b"/>
          <a:lstStyle>
            <a:lvl1pPr algn="l">
              <a:defRPr sz="4000">
                <a:solidFill>
                  <a:schemeClr val="bg1"/>
                </a:solidFill>
                <a:latin typeface="Bahnschrift" panose="020B0502040204020203" pitchFamily="34" charset="0"/>
              </a:defRPr>
            </a:lvl1pPr>
          </a:lstStyle>
          <a:p>
            <a:r>
              <a:rPr lang="en-US" dirty="0"/>
              <a:t>Slide Title</a:t>
            </a:r>
          </a:p>
        </p:txBody>
      </p:sp>
      <p:sp>
        <p:nvSpPr>
          <p:cNvPr id="4" name="Text Placeholder 3">
            <a:extLst>
              <a:ext uri="{FF2B5EF4-FFF2-40B4-BE49-F238E27FC236}">
                <a16:creationId xmlns:a16="http://schemas.microsoft.com/office/drawing/2014/main" id="{16A116D2-2A21-47A8-802C-9ABA1A758C25}"/>
              </a:ext>
            </a:extLst>
          </p:cNvPr>
          <p:cNvSpPr>
            <a:spLocks noGrp="1"/>
          </p:cNvSpPr>
          <p:nvPr>
            <p:ph type="body" sz="quarter" idx="11" hasCustomPrompt="1"/>
          </p:nvPr>
        </p:nvSpPr>
        <p:spPr bwMode="white">
          <a:xfrm>
            <a:off x="7263995" y="6194108"/>
            <a:ext cx="1381911" cy="585445"/>
          </a:xfrm>
          <a:prstGeom prst="rect">
            <a:avLst/>
          </a:prstGeom>
        </p:spPr>
        <p:txBody>
          <a:bodyPr/>
          <a:lstStyle>
            <a:lvl1pPr marL="0" indent="0" algn="r">
              <a:spcBef>
                <a:spcPts val="0"/>
              </a:spcBef>
              <a:buNone/>
              <a:defRPr sz="1200" i="1">
                <a:solidFill>
                  <a:schemeClr val="bg1"/>
                </a:solidFill>
                <a:latin typeface="+mn-lt"/>
              </a:defRPr>
            </a:lvl1pPr>
          </a:lstStyle>
          <a:p>
            <a:pPr lvl="0"/>
            <a:r>
              <a:rPr lang="en-US" dirty="0"/>
              <a:t>Date </a:t>
            </a:r>
          </a:p>
          <a:p>
            <a:pPr lvl="0"/>
            <a:r>
              <a:rPr lang="en-US" dirty="0"/>
              <a:t>Presentation Title</a:t>
            </a:r>
          </a:p>
        </p:txBody>
      </p:sp>
      <p:cxnSp>
        <p:nvCxnSpPr>
          <p:cNvPr id="6" name="Straight Connector 5">
            <a:extLst>
              <a:ext uri="{FF2B5EF4-FFF2-40B4-BE49-F238E27FC236}">
                <a16:creationId xmlns:a16="http://schemas.microsoft.com/office/drawing/2014/main" id="{BB883AC4-A581-4D0E-9907-BF84CB332C23}"/>
              </a:ext>
            </a:extLst>
          </p:cNvPr>
          <p:cNvCxnSpPr>
            <a:cxnSpLocks/>
          </p:cNvCxnSpPr>
          <p:nvPr userDrawn="1"/>
        </p:nvCxnSpPr>
        <p:spPr bwMode="white">
          <a:xfrm>
            <a:off x="762000" y="732661"/>
            <a:ext cx="7620000" cy="0"/>
          </a:xfrm>
          <a:prstGeom prst="line">
            <a:avLst/>
          </a:prstGeom>
          <a:ln w="12700">
            <a:solidFill>
              <a:srgbClr val="FDB82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5089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ullets &amp; Media">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28650" y="1608058"/>
            <a:ext cx="3886200" cy="4185580"/>
          </a:xfrm>
          <a:prstGeom prst="rect">
            <a:avLst/>
          </a:prstGeom>
        </p:spPr>
        <p:txBody>
          <a:bodyPr/>
          <a:lstStyle>
            <a:lvl1pPr marL="228600" indent="-228600">
              <a:buFont typeface="Arial" panose="020B0604020202020204" pitchFamily="34" charset="0"/>
              <a:buChar char="•"/>
              <a:defRPr>
                <a:solidFill>
                  <a:schemeClr val="tx1"/>
                </a:solidFill>
                <a:latin typeface="+mn-lt"/>
              </a:defRPr>
            </a:lvl1pPr>
            <a:lvl2pPr marL="685800" indent="-228600">
              <a:buFont typeface="Arial" panose="020B0604020202020204" pitchFamily="34" charset="0"/>
              <a:buChar char="•"/>
              <a:defRPr>
                <a:solidFill>
                  <a:schemeClr val="tx1"/>
                </a:solidFill>
                <a:latin typeface="+mn-lt"/>
              </a:defRPr>
            </a:lvl2pPr>
            <a:lvl3pPr marL="1143000" indent="-228600">
              <a:buFont typeface="Arial" panose="020B0604020202020204" pitchFamily="34" charset="0"/>
              <a:buChar char="•"/>
              <a:defRPr>
                <a:solidFill>
                  <a:schemeClr val="tx1"/>
                </a:solidFill>
                <a:latin typeface="+mn-lt"/>
              </a:defRPr>
            </a:lvl3pPr>
            <a:lvl4pPr marL="1600200" indent="-228600">
              <a:buFont typeface="Arial" panose="020B0604020202020204" pitchFamily="34" charset="0"/>
              <a:buChar char="•"/>
              <a:defRPr>
                <a:solidFill>
                  <a:schemeClr val="tx1"/>
                </a:solidFill>
                <a:latin typeface="+mn-lt"/>
              </a:defRPr>
            </a:lvl4pPr>
            <a:lvl5pPr marL="2057400" indent="-228600">
              <a:buFont typeface="Arial" panose="020B0604020202020204" pitchFamily="34" charset="0"/>
              <a:buChar char="•"/>
              <a:defRPr>
                <a:solidFill>
                  <a:schemeClr val="tx1"/>
                </a:solidFill>
                <a:latin typeface="+mn-lt"/>
              </a:defRPr>
            </a:lvl5pPr>
          </a:lstStyle>
          <a:p>
            <a:pPr lvl="0"/>
            <a:r>
              <a:rPr lang="en-US" dirty="0"/>
              <a:t>Bulleted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629150" y="1608058"/>
            <a:ext cx="3886200" cy="4185580"/>
          </a:xfrm>
          <a:prstGeom prst="rect">
            <a:avLst/>
          </a:prstGeom>
        </p:spPr>
        <p:txBody>
          <a:bodyPr/>
          <a:lstStyle>
            <a:lvl1pPr marL="0" indent="0">
              <a:buNone/>
              <a:defRPr/>
            </a:lvl1pPr>
          </a:lstStyle>
          <a:p>
            <a:pPr lvl="0"/>
            <a:r>
              <a:rPr lang="en-US" dirty="0"/>
              <a:t>Image</a:t>
            </a:r>
          </a:p>
        </p:txBody>
      </p:sp>
      <p:sp>
        <p:nvSpPr>
          <p:cNvPr id="5" name="Title 1">
            <a:extLst>
              <a:ext uri="{FF2B5EF4-FFF2-40B4-BE49-F238E27FC236}">
                <a16:creationId xmlns:a16="http://schemas.microsoft.com/office/drawing/2014/main" id="{1DB275B9-CDEE-469F-AD7A-93BB2C6FAD41}"/>
              </a:ext>
            </a:extLst>
          </p:cNvPr>
          <p:cNvSpPr>
            <a:spLocks noGrp="1"/>
          </p:cNvSpPr>
          <p:nvPr>
            <p:ph type="ctrTitle" hasCustomPrompt="1"/>
          </p:nvPr>
        </p:nvSpPr>
        <p:spPr bwMode="white">
          <a:xfrm>
            <a:off x="760781" y="173736"/>
            <a:ext cx="7607808" cy="535840"/>
          </a:xfrm>
          <a:prstGeom prst="rect">
            <a:avLst/>
          </a:prstGeom>
        </p:spPr>
        <p:txBody>
          <a:bodyPr anchor="b"/>
          <a:lstStyle>
            <a:lvl1pPr algn="l">
              <a:defRPr sz="4000">
                <a:solidFill>
                  <a:schemeClr val="bg1"/>
                </a:solidFill>
                <a:latin typeface="Bahnschrift" panose="020B0502040204020203" pitchFamily="34" charset="0"/>
              </a:defRPr>
            </a:lvl1pPr>
          </a:lstStyle>
          <a:p>
            <a:r>
              <a:rPr lang="en-US" dirty="0"/>
              <a:t>Slide Title</a:t>
            </a:r>
          </a:p>
        </p:txBody>
      </p:sp>
      <p:sp>
        <p:nvSpPr>
          <p:cNvPr id="10" name="Text Placeholder 16">
            <a:extLst>
              <a:ext uri="{FF2B5EF4-FFF2-40B4-BE49-F238E27FC236}">
                <a16:creationId xmlns:a16="http://schemas.microsoft.com/office/drawing/2014/main" id="{381EA940-1FD2-4DCF-A697-0FA0BE7E2800}"/>
              </a:ext>
            </a:extLst>
          </p:cNvPr>
          <p:cNvSpPr>
            <a:spLocks noGrp="1"/>
          </p:cNvSpPr>
          <p:nvPr>
            <p:ph type="body" sz="quarter" idx="10" hasCustomPrompt="1"/>
          </p:nvPr>
        </p:nvSpPr>
        <p:spPr bwMode="white">
          <a:xfrm>
            <a:off x="760781" y="709615"/>
            <a:ext cx="7607809" cy="535841"/>
          </a:xfrm>
          <a:prstGeom prst="rect">
            <a:avLst/>
          </a:prstGeom>
        </p:spPr>
        <p:txBody>
          <a:bodyPr/>
          <a:lstStyle>
            <a:lvl1pPr marL="0" indent="0" algn="r">
              <a:buNone/>
              <a:defRPr sz="3000">
                <a:solidFill>
                  <a:schemeClr val="bg1"/>
                </a:solidFill>
                <a:latin typeface="Bahnschrift" panose="020B0502040204020203" pitchFamily="34" charset="0"/>
                <a:cs typeface="Times New Roman" panose="02020603050405020304" pitchFamily="18" charset="0"/>
              </a:defRPr>
            </a:lvl1pPr>
          </a:lstStyle>
          <a:p>
            <a:pPr lvl="0"/>
            <a:r>
              <a:rPr lang="en-US" dirty="0"/>
              <a:t>Slide Subtitle</a:t>
            </a:r>
          </a:p>
        </p:txBody>
      </p:sp>
      <p:sp>
        <p:nvSpPr>
          <p:cNvPr id="6" name="Text Placeholder 5">
            <a:extLst>
              <a:ext uri="{FF2B5EF4-FFF2-40B4-BE49-F238E27FC236}">
                <a16:creationId xmlns:a16="http://schemas.microsoft.com/office/drawing/2014/main" id="{B781F588-1E12-4261-BD38-27FD54EB6E0E}"/>
              </a:ext>
            </a:extLst>
          </p:cNvPr>
          <p:cNvSpPr>
            <a:spLocks noGrp="1"/>
          </p:cNvSpPr>
          <p:nvPr>
            <p:ph type="body" sz="quarter" idx="11" hasCustomPrompt="1"/>
          </p:nvPr>
        </p:nvSpPr>
        <p:spPr bwMode="white">
          <a:xfrm>
            <a:off x="7285939" y="6192819"/>
            <a:ext cx="1360728" cy="637095"/>
          </a:xfrm>
          <a:prstGeom prst="rect">
            <a:avLst/>
          </a:prstGeom>
        </p:spPr>
        <p:txBody>
          <a:bodyPr/>
          <a:lstStyle>
            <a:lvl1pPr marL="0" indent="0" algn="r">
              <a:spcBef>
                <a:spcPts val="0"/>
              </a:spcBef>
              <a:buNone/>
              <a:defRPr sz="1200" i="1">
                <a:solidFill>
                  <a:schemeClr val="bg1"/>
                </a:solidFill>
                <a:latin typeface="+mn-lt"/>
              </a:defRPr>
            </a:lvl1pPr>
          </a:lstStyle>
          <a:p>
            <a:pPr lvl="0"/>
            <a:r>
              <a:rPr lang="en-US" dirty="0"/>
              <a:t>Date </a:t>
            </a:r>
          </a:p>
          <a:p>
            <a:pPr lvl="0"/>
            <a:r>
              <a:rPr lang="en-US" dirty="0"/>
              <a:t>Presentation Title</a:t>
            </a:r>
          </a:p>
        </p:txBody>
      </p:sp>
      <p:cxnSp>
        <p:nvCxnSpPr>
          <p:cNvPr id="7" name="Straight Connector 6">
            <a:extLst>
              <a:ext uri="{FF2B5EF4-FFF2-40B4-BE49-F238E27FC236}">
                <a16:creationId xmlns:a16="http://schemas.microsoft.com/office/drawing/2014/main" id="{2CCD6468-2274-4281-B3A1-F620D67C1F1E}"/>
              </a:ext>
            </a:extLst>
          </p:cNvPr>
          <p:cNvCxnSpPr>
            <a:cxnSpLocks/>
          </p:cNvCxnSpPr>
          <p:nvPr userDrawn="1"/>
        </p:nvCxnSpPr>
        <p:spPr bwMode="white">
          <a:xfrm>
            <a:off x="762000" y="732661"/>
            <a:ext cx="7620000" cy="0"/>
          </a:xfrm>
          <a:prstGeom prst="line">
            <a:avLst/>
          </a:prstGeom>
          <a:ln w="12700">
            <a:solidFill>
              <a:srgbClr val="FDB82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0192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Media">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a:xfrm>
            <a:off x="629842" y="1609346"/>
            <a:ext cx="3868340" cy="4176979"/>
          </a:xfrm>
          <a:prstGeom prst="rect">
            <a:avLst/>
          </a:prstGeom>
        </p:spPr>
        <p:txBody>
          <a:bodyPr/>
          <a:lstStyle>
            <a:lvl1pPr marL="0" indent="0">
              <a:buNone/>
              <a:defRPr/>
            </a:lvl1pPr>
          </a:lstStyle>
          <a:p>
            <a:pPr lvl="0"/>
            <a:r>
              <a:rPr lang="en-US" dirty="0"/>
              <a:t>Slide content.</a:t>
            </a:r>
          </a:p>
        </p:txBody>
      </p:sp>
      <p:sp>
        <p:nvSpPr>
          <p:cNvPr id="6" name="Content Placeholder 5"/>
          <p:cNvSpPr>
            <a:spLocks noGrp="1"/>
          </p:cNvSpPr>
          <p:nvPr>
            <p:ph sz="quarter" idx="4" hasCustomPrompt="1"/>
          </p:nvPr>
        </p:nvSpPr>
        <p:spPr>
          <a:xfrm>
            <a:off x="4629151" y="1609346"/>
            <a:ext cx="3887391" cy="4176979"/>
          </a:xfrm>
          <a:prstGeom prst="rect">
            <a:avLst/>
          </a:prstGeom>
        </p:spPr>
        <p:txBody>
          <a:bodyPr/>
          <a:lstStyle>
            <a:lvl1pPr marL="0" indent="0">
              <a:buNone/>
              <a:defRPr/>
            </a:lvl1pPr>
          </a:lstStyle>
          <a:p>
            <a:pPr lvl="0"/>
            <a:r>
              <a:rPr lang="en-US" dirty="0"/>
              <a:t>Image</a:t>
            </a:r>
          </a:p>
        </p:txBody>
      </p:sp>
      <p:sp>
        <p:nvSpPr>
          <p:cNvPr id="8" name="Title 1">
            <a:extLst>
              <a:ext uri="{FF2B5EF4-FFF2-40B4-BE49-F238E27FC236}">
                <a16:creationId xmlns:a16="http://schemas.microsoft.com/office/drawing/2014/main" id="{13C38BC7-636D-4975-A0F0-BFC7A77E8E80}"/>
              </a:ext>
            </a:extLst>
          </p:cNvPr>
          <p:cNvSpPr>
            <a:spLocks noGrp="1"/>
          </p:cNvSpPr>
          <p:nvPr>
            <p:ph type="ctrTitle" hasCustomPrompt="1"/>
          </p:nvPr>
        </p:nvSpPr>
        <p:spPr bwMode="white">
          <a:xfrm>
            <a:off x="760781" y="173736"/>
            <a:ext cx="7607808" cy="535840"/>
          </a:xfrm>
          <a:prstGeom prst="rect">
            <a:avLst/>
          </a:prstGeom>
        </p:spPr>
        <p:txBody>
          <a:bodyPr anchor="b"/>
          <a:lstStyle>
            <a:lvl1pPr algn="l">
              <a:defRPr sz="4000">
                <a:solidFill>
                  <a:schemeClr val="bg1"/>
                </a:solidFill>
                <a:latin typeface="Bahnschrift" panose="020B0502040204020203" pitchFamily="34" charset="0"/>
              </a:defRPr>
            </a:lvl1pPr>
          </a:lstStyle>
          <a:p>
            <a:r>
              <a:rPr lang="en-US" dirty="0"/>
              <a:t>Slide Title</a:t>
            </a:r>
          </a:p>
        </p:txBody>
      </p:sp>
      <p:sp>
        <p:nvSpPr>
          <p:cNvPr id="12" name="Text Placeholder 16">
            <a:extLst>
              <a:ext uri="{FF2B5EF4-FFF2-40B4-BE49-F238E27FC236}">
                <a16:creationId xmlns:a16="http://schemas.microsoft.com/office/drawing/2014/main" id="{6AC72579-B47E-4E59-87F9-FE61E69F2707}"/>
              </a:ext>
            </a:extLst>
          </p:cNvPr>
          <p:cNvSpPr>
            <a:spLocks noGrp="1"/>
          </p:cNvSpPr>
          <p:nvPr>
            <p:ph type="body" sz="quarter" idx="10" hasCustomPrompt="1"/>
          </p:nvPr>
        </p:nvSpPr>
        <p:spPr bwMode="white">
          <a:xfrm>
            <a:off x="760781" y="709615"/>
            <a:ext cx="7607809" cy="535841"/>
          </a:xfrm>
          <a:prstGeom prst="rect">
            <a:avLst/>
          </a:prstGeom>
        </p:spPr>
        <p:txBody>
          <a:bodyPr/>
          <a:lstStyle>
            <a:lvl1pPr marL="0" indent="0" algn="r">
              <a:buNone/>
              <a:defRPr sz="3000">
                <a:solidFill>
                  <a:schemeClr val="bg1"/>
                </a:solidFill>
                <a:latin typeface="Bahnschrift" panose="020B0502040204020203" pitchFamily="34" charset="0"/>
                <a:cs typeface="Times New Roman" panose="02020603050405020304" pitchFamily="18" charset="0"/>
              </a:defRPr>
            </a:lvl1pPr>
          </a:lstStyle>
          <a:p>
            <a:pPr lvl="0"/>
            <a:r>
              <a:rPr lang="en-US" dirty="0"/>
              <a:t>Slide Subtitle</a:t>
            </a:r>
          </a:p>
        </p:txBody>
      </p:sp>
      <p:sp>
        <p:nvSpPr>
          <p:cNvPr id="3" name="Text Placeholder 2">
            <a:extLst>
              <a:ext uri="{FF2B5EF4-FFF2-40B4-BE49-F238E27FC236}">
                <a16:creationId xmlns:a16="http://schemas.microsoft.com/office/drawing/2014/main" id="{1AAC541F-4128-485F-861E-A8C15C578B04}"/>
              </a:ext>
            </a:extLst>
          </p:cNvPr>
          <p:cNvSpPr>
            <a:spLocks noGrp="1"/>
          </p:cNvSpPr>
          <p:nvPr>
            <p:ph type="body" sz="quarter" idx="11" hasCustomPrompt="1"/>
          </p:nvPr>
        </p:nvSpPr>
        <p:spPr bwMode="white">
          <a:xfrm>
            <a:off x="7263994" y="6199407"/>
            <a:ext cx="1382547" cy="600075"/>
          </a:xfrm>
          <a:prstGeom prst="rect">
            <a:avLst/>
          </a:prstGeom>
        </p:spPr>
        <p:txBody>
          <a:bodyPr/>
          <a:lstStyle>
            <a:lvl1pPr marL="0" indent="0" algn="r">
              <a:spcBef>
                <a:spcPts val="0"/>
              </a:spcBef>
              <a:buNone/>
              <a:defRPr sz="1200" i="1">
                <a:solidFill>
                  <a:schemeClr val="bg1"/>
                </a:solidFill>
                <a:latin typeface="+mn-lt"/>
              </a:defRPr>
            </a:lvl1pPr>
          </a:lstStyle>
          <a:p>
            <a:pPr lvl="0"/>
            <a:r>
              <a:rPr lang="en-US" dirty="0"/>
              <a:t>Date </a:t>
            </a:r>
          </a:p>
          <a:p>
            <a:pPr lvl="0"/>
            <a:r>
              <a:rPr lang="en-US" dirty="0"/>
              <a:t>Presentation Title</a:t>
            </a:r>
          </a:p>
        </p:txBody>
      </p:sp>
      <p:cxnSp>
        <p:nvCxnSpPr>
          <p:cNvPr id="7" name="Straight Connector 6">
            <a:extLst>
              <a:ext uri="{FF2B5EF4-FFF2-40B4-BE49-F238E27FC236}">
                <a16:creationId xmlns:a16="http://schemas.microsoft.com/office/drawing/2014/main" id="{87643AD4-D517-4BCE-8BC1-C01BDCDB9EB1}"/>
              </a:ext>
            </a:extLst>
          </p:cNvPr>
          <p:cNvCxnSpPr>
            <a:cxnSpLocks/>
          </p:cNvCxnSpPr>
          <p:nvPr userDrawn="1"/>
        </p:nvCxnSpPr>
        <p:spPr bwMode="white">
          <a:xfrm>
            <a:off x="762000" y="732661"/>
            <a:ext cx="7620000" cy="0"/>
          </a:xfrm>
          <a:prstGeom prst="line">
            <a:avLst/>
          </a:prstGeom>
          <a:ln w="12700">
            <a:solidFill>
              <a:srgbClr val="FDB82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9203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19C32C5-0D35-4BAC-8F82-03A66B49C501}"/>
              </a:ext>
            </a:extLst>
          </p:cNvPr>
          <p:cNvSpPr>
            <a:spLocks noGrp="1"/>
          </p:cNvSpPr>
          <p:nvPr>
            <p:ph type="ctrTitle" hasCustomPrompt="1"/>
          </p:nvPr>
        </p:nvSpPr>
        <p:spPr bwMode="white">
          <a:xfrm>
            <a:off x="760781" y="173736"/>
            <a:ext cx="7607808" cy="535840"/>
          </a:xfrm>
          <a:prstGeom prst="rect">
            <a:avLst/>
          </a:prstGeom>
        </p:spPr>
        <p:txBody>
          <a:bodyPr anchor="b"/>
          <a:lstStyle>
            <a:lvl1pPr algn="l">
              <a:defRPr sz="4000">
                <a:solidFill>
                  <a:schemeClr val="bg1"/>
                </a:solidFill>
                <a:latin typeface="Bahnschrift" panose="020B0502040204020203" pitchFamily="34" charset="0"/>
              </a:defRPr>
            </a:lvl1pPr>
          </a:lstStyle>
          <a:p>
            <a:r>
              <a:rPr lang="en-US" dirty="0"/>
              <a:t>Slide Title</a:t>
            </a:r>
          </a:p>
        </p:txBody>
      </p:sp>
      <p:sp>
        <p:nvSpPr>
          <p:cNvPr id="7" name="Text Placeholder 16">
            <a:extLst>
              <a:ext uri="{FF2B5EF4-FFF2-40B4-BE49-F238E27FC236}">
                <a16:creationId xmlns:a16="http://schemas.microsoft.com/office/drawing/2014/main" id="{3A1628FB-9F79-4459-BB69-E836CEB11BA4}"/>
              </a:ext>
            </a:extLst>
          </p:cNvPr>
          <p:cNvSpPr>
            <a:spLocks noGrp="1"/>
          </p:cNvSpPr>
          <p:nvPr>
            <p:ph type="body" sz="quarter" idx="10" hasCustomPrompt="1"/>
          </p:nvPr>
        </p:nvSpPr>
        <p:spPr bwMode="white">
          <a:xfrm>
            <a:off x="760781" y="709615"/>
            <a:ext cx="7607809" cy="535841"/>
          </a:xfrm>
          <a:prstGeom prst="rect">
            <a:avLst/>
          </a:prstGeom>
        </p:spPr>
        <p:txBody>
          <a:bodyPr/>
          <a:lstStyle>
            <a:lvl1pPr marL="0" indent="0" algn="r">
              <a:buNone/>
              <a:defRPr sz="3000">
                <a:solidFill>
                  <a:schemeClr val="bg1"/>
                </a:solidFill>
                <a:latin typeface="Bahnschrift" panose="020B0502040204020203" pitchFamily="34" charset="0"/>
                <a:cs typeface="Times New Roman" panose="02020603050405020304" pitchFamily="18" charset="0"/>
              </a:defRPr>
            </a:lvl1pPr>
          </a:lstStyle>
          <a:p>
            <a:pPr lvl="0"/>
            <a:r>
              <a:rPr lang="en-US" dirty="0"/>
              <a:t>Slide Subtitle</a:t>
            </a:r>
          </a:p>
        </p:txBody>
      </p:sp>
      <p:sp>
        <p:nvSpPr>
          <p:cNvPr id="4" name="Text Placeholder 3">
            <a:extLst>
              <a:ext uri="{FF2B5EF4-FFF2-40B4-BE49-F238E27FC236}">
                <a16:creationId xmlns:a16="http://schemas.microsoft.com/office/drawing/2014/main" id="{066885FC-CE60-499B-8540-BC8490184255}"/>
              </a:ext>
            </a:extLst>
          </p:cNvPr>
          <p:cNvSpPr>
            <a:spLocks noGrp="1"/>
          </p:cNvSpPr>
          <p:nvPr>
            <p:ph type="body" sz="quarter" idx="11" hasCustomPrompt="1"/>
          </p:nvPr>
        </p:nvSpPr>
        <p:spPr bwMode="white">
          <a:xfrm>
            <a:off x="7271309" y="6199592"/>
            <a:ext cx="1368475" cy="599592"/>
          </a:xfrm>
          <a:prstGeom prst="rect">
            <a:avLst/>
          </a:prstGeom>
        </p:spPr>
        <p:txBody>
          <a:bodyPr/>
          <a:lstStyle>
            <a:lvl1pPr marL="0" indent="0" algn="r">
              <a:spcBef>
                <a:spcPts val="0"/>
              </a:spcBef>
              <a:buNone/>
              <a:defRPr sz="1200" i="1">
                <a:solidFill>
                  <a:schemeClr val="bg1"/>
                </a:solidFill>
                <a:latin typeface="+mn-lt"/>
              </a:defRPr>
            </a:lvl1pPr>
          </a:lstStyle>
          <a:p>
            <a:pPr lvl="0"/>
            <a:r>
              <a:rPr lang="en-US" dirty="0"/>
              <a:t>Date </a:t>
            </a:r>
          </a:p>
          <a:p>
            <a:pPr lvl="0"/>
            <a:r>
              <a:rPr lang="en-US" dirty="0"/>
              <a:t>Presentation Title</a:t>
            </a:r>
          </a:p>
        </p:txBody>
      </p:sp>
      <p:cxnSp>
        <p:nvCxnSpPr>
          <p:cNvPr id="5" name="Straight Connector 4">
            <a:extLst>
              <a:ext uri="{FF2B5EF4-FFF2-40B4-BE49-F238E27FC236}">
                <a16:creationId xmlns:a16="http://schemas.microsoft.com/office/drawing/2014/main" id="{1286E1F0-B345-43BE-B2DD-53EF74E4B36C}"/>
              </a:ext>
            </a:extLst>
          </p:cNvPr>
          <p:cNvCxnSpPr>
            <a:cxnSpLocks/>
          </p:cNvCxnSpPr>
          <p:nvPr userDrawn="1"/>
        </p:nvCxnSpPr>
        <p:spPr bwMode="white">
          <a:xfrm>
            <a:off x="762000" y="732661"/>
            <a:ext cx="7620000" cy="0"/>
          </a:xfrm>
          <a:prstGeom prst="line">
            <a:avLst/>
          </a:prstGeom>
          <a:ln w="12700">
            <a:solidFill>
              <a:srgbClr val="FDB82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95176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 no dividing lin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19C32C5-0D35-4BAC-8F82-03A66B49C501}"/>
              </a:ext>
            </a:extLst>
          </p:cNvPr>
          <p:cNvSpPr>
            <a:spLocks noGrp="1"/>
          </p:cNvSpPr>
          <p:nvPr>
            <p:ph type="ctrTitle" hasCustomPrompt="1"/>
          </p:nvPr>
        </p:nvSpPr>
        <p:spPr bwMode="white">
          <a:xfrm>
            <a:off x="760781" y="173736"/>
            <a:ext cx="7607808" cy="535840"/>
          </a:xfrm>
          <a:prstGeom prst="rect">
            <a:avLst/>
          </a:prstGeom>
        </p:spPr>
        <p:txBody>
          <a:bodyPr anchor="b"/>
          <a:lstStyle>
            <a:lvl1pPr algn="l">
              <a:defRPr sz="4000">
                <a:solidFill>
                  <a:schemeClr val="bg1"/>
                </a:solidFill>
                <a:latin typeface="Bahnschrift" panose="020B0502040204020203" pitchFamily="34" charset="0"/>
              </a:defRPr>
            </a:lvl1pPr>
          </a:lstStyle>
          <a:p>
            <a:r>
              <a:rPr lang="en-US" dirty="0"/>
              <a:t>Slide Title</a:t>
            </a:r>
          </a:p>
        </p:txBody>
      </p:sp>
      <p:sp>
        <p:nvSpPr>
          <p:cNvPr id="7" name="Text Placeholder 16">
            <a:extLst>
              <a:ext uri="{FF2B5EF4-FFF2-40B4-BE49-F238E27FC236}">
                <a16:creationId xmlns:a16="http://schemas.microsoft.com/office/drawing/2014/main" id="{3A1628FB-9F79-4459-BB69-E836CEB11BA4}"/>
              </a:ext>
            </a:extLst>
          </p:cNvPr>
          <p:cNvSpPr>
            <a:spLocks noGrp="1"/>
          </p:cNvSpPr>
          <p:nvPr>
            <p:ph type="body" sz="quarter" idx="10" hasCustomPrompt="1"/>
          </p:nvPr>
        </p:nvSpPr>
        <p:spPr bwMode="white">
          <a:xfrm>
            <a:off x="760781" y="709615"/>
            <a:ext cx="7607809" cy="535841"/>
          </a:xfrm>
          <a:prstGeom prst="rect">
            <a:avLst/>
          </a:prstGeom>
        </p:spPr>
        <p:txBody>
          <a:bodyPr/>
          <a:lstStyle>
            <a:lvl1pPr marL="0" indent="0" algn="r">
              <a:buNone/>
              <a:defRPr sz="3000">
                <a:solidFill>
                  <a:schemeClr val="bg1"/>
                </a:solidFill>
                <a:latin typeface="Bahnschrift" panose="020B0502040204020203" pitchFamily="34" charset="0"/>
                <a:cs typeface="Times New Roman" panose="02020603050405020304" pitchFamily="18" charset="0"/>
              </a:defRPr>
            </a:lvl1pPr>
          </a:lstStyle>
          <a:p>
            <a:pPr lvl="0"/>
            <a:r>
              <a:rPr lang="en-US" dirty="0"/>
              <a:t>Slide Subtitle</a:t>
            </a:r>
          </a:p>
        </p:txBody>
      </p:sp>
      <p:sp>
        <p:nvSpPr>
          <p:cNvPr id="4" name="Text Placeholder 3">
            <a:extLst>
              <a:ext uri="{FF2B5EF4-FFF2-40B4-BE49-F238E27FC236}">
                <a16:creationId xmlns:a16="http://schemas.microsoft.com/office/drawing/2014/main" id="{066885FC-CE60-499B-8540-BC8490184255}"/>
              </a:ext>
            </a:extLst>
          </p:cNvPr>
          <p:cNvSpPr>
            <a:spLocks noGrp="1"/>
          </p:cNvSpPr>
          <p:nvPr>
            <p:ph type="body" sz="quarter" idx="11" hasCustomPrompt="1"/>
          </p:nvPr>
        </p:nvSpPr>
        <p:spPr bwMode="white">
          <a:xfrm>
            <a:off x="7271309" y="6199592"/>
            <a:ext cx="1368475" cy="599592"/>
          </a:xfrm>
          <a:prstGeom prst="rect">
            <a:avLst/>
          </a:prstGeom>
        </p:spPr>
        <p:txBody>
          <a:bodyPr/>
          <a:lstStyle>
            <a:lvl1pPr marL="0" indent="0" algn="r">
              <a:spcBef>
                <a:spcPts val="0"/>
              </a:spcBef>
              <a:buNone/>
              <a:defRPr sz="1200" i="1">
                <a:solidFill>
                  <a:schemeClr val="bg1"/>
                </a:solidFill>
                <a:latin typeface="+mn-lt"/>
              </a:defRPr>
            </a:lvl1pPr>
          </a:lstStyle>
          <a:p>
            <a:pPr lvl="0"/>
            <a:r>
              <a:rPr lang="en-US" dirty="0"/>
              <a:t>Date </a:t>
            </a:r>
          </a:p>
          <a:p>
            <a:pPr lvl="0"/>
            <a:r>
              <a:rPr lang="en-US" dirty="0"/>
              <a:t>Presentation Title</a:t>
            </a:r>
          </a:p>
        </p:txBody>
      </p:sp>
    </p:spTree>
    <p:extLst>
      <p:ext uri="{BB962C8B-B14F-4D97-AF65-F5344CB8AC3E}">
        <p14:creationId xmlns:p14="http://schemas.microsoft.com/office/powerpoint/2010/main" val="505531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with Layout">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3AD581C-E9CF-4628-95FC-8BDCE65FEF71}"/>
              </a:ext>
            </a:extLst>
          </p:cNvPr>
          <p:cNvCxnSpPr>
            <a:cxnSpLocks/>
          </p:cNvCxnSpPr>
          <p:nvPr userDrawn="1"/>
        </p:nvCxnSpPr>
        <p:spPr bwMode="white">
          <a:xfrm>
            <a:off x="762000" y="732661"/>
            <a:ext cx="7620000" cy="0"/>
          </a:xfrm>
          <a:prstGeom prst="line">
            <a:avLst/>
          </a:prstGeom>
          <a:ln w="12700">
            <a:solidFill>
              <a:srgbClr val="FDB82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1944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955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nd Present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AE9EA-6221-4D0E-BF42-9385EB99A73E}"/>
              </a:ext>
            </a:extLst>
          </p:cNvPr>
          <p:cNvSpPr>
            <a:spLocks noGrp="1"/>
          </p:cNvSpPr>
          <p:nvPr>
            <p:ph type="title" hasCustomPrompt="1"/>
          </p:nvPr>
        </p:nvSpPr>
        <p:spPr bwMode="white">
          <a:xfrm>
            <a:off x="753467" y="87150"/>
            <a:ext cx="7637068" cy="637057"/>
          </a:xfrm>
          <a:prstGeom prst="rect">
            <a:avLst/>
          </a:prstGeom>
        </p:spPr>
        <p:txBody>
          <a:bodyPr/>
          <a:lstStyle>
            <a:lvl1pPr>
              <a:defRPr sz="4000">
                <a:solidFill>
                  <a:schemeClr val="bg1"/>
                </a:solidFill>
                <a:latin typeface="Bahnschrift" panose="020B0502040204020203" pitchFamily="34" charset="0"/>
              </a:defRPr>
            </a:lvl1pPr>
          </a:lstStyle>
          <a:p>
            <a:r>
              <a:rPr lang="en-US" dirty="0"/>
              <a:t>Slide Title</a:t>
            </a:r>
          </a:p>
        </p:txBody>
      </p:sp>
      <p:sp>
        <p:nvSpPr>
          <p:cNvPr id="5" name="Text Placeholder 4">
            <a:extLst>
              <a:ext uri="{FF2B5EF4-FFF2-40B4-BE49-F238E27FC236}">
                <a16:creationId xmlns:a16="http://schemas.microsoft.com/office/drawing/2014/main" id="{3E256F4E-3DD4-4DAF-93F7-000AEF3011CB}"/>
              </a:ext>
            </a:extLst>
          </p:cNvPr>
          <p:cNvSpPr>
            <a:spLocks noGrp="1"/>
          </p:cNvSpPr>
          <p:nvPr>
            <p:ph type="body" sz="quarter" idx="10" hasCustomPrompt="1"/>
          </p:nvPr>
        </p:nvSpPr>
        <p:spPr bwMode="white">
          <a:xfrm>
            <a:off x="7278624" y="6119167"/>
            <a:ext cx="1367712" cy="637057"/>
          </a:xfrm>
          <a:prstGeom prst="rect">
            <a:avLst/>
          </a:prstGeom>
        </p:spPr>
        <p:txBody>
          <a:bodyPr/>
          <a:lstStyle>
            <a:lvl1pPr marL="0" indent="0" algn="r">
              <a:spcBef>
                <a:spcPts val="0"/>
              </a:spcBef>
              <a:buNone/>
              <a:defRPr sz="1200" i="1">
                <a:solidFill>
                  <a:schemeClr val="bg1"/>
                </a:solidFill>
                <a:latin typeface="+mn-lt"/>
              </a:defRPr>
            </a:lvl1pPr>
          </a:lstStyle>
          <a:p>
            <a:pPr lvl="0"/>
            <a:r>
              <a:rPr lang="en-US" dirty="0"/>
              <a:t>Date </a:t>
            </a:r>
          </a:p>
          <a:p>
            <a:pPr lvl="0"/>
            <a:r>
              <a:rPr lang="en-US" dirty="0"/>
              <a:t>Presentation Title</a:t>
            </a:r>
          </a:p>
        </p:txBody>
      </p:sp>
      <p:sp>
        <p:nvSpPr>
          <p:cNvPr id="9" name="Text Placeholder 8">
            <a:extLst>
              <a:ext uri="{FF2B5EF4-FFF2-40B4-BE49-F238E27FC236}">
                <a16:creationId xmlns:a16="http://schemas.microsoft.com/office/drawing/2014/main" id="{8C6243EF-40B9-406A-940C-FBF68A2C896E}"/>
              </a:ext>
            </a:extLst>
          </p:cNvPr>
          <p:cNvSpPr>
            <a:spLocks noGrp="1"/>
          </p:cNvSpPr>
          <p:nvPr>
            <p:ph type="body" sz="quarter" idx="11" hasCustomPrompt="1"/>
          </p:nvPr>
        </p:nvSpPr>
        <p:spPr bwMode="white">
          <a:xfrm>
            <a:off x="754064" y="723901"/>
            <a:ext cx="7635875" cy="505054"/>
          </a:xfrm>
          <a:prstGeom prst="rect">
            <a:avLst/>
          </a:prstGeom>
        </p:spPr>
        <p:txBody>
          <a:bodyPr/>
          <a:lstStyle>
            <a:lvl1pPr marL="0" indent="0" algn="r">
              <a:buNone/>
              <a:defRPr sz="3000">
                <a:solidFill>
                  <a:schemeClr val="bg1"/>
                </a:solidFill>
                <a:latin typeface="Bahnschrift" panose="020B0502040204020203" pitchFamily="34" charset="0"/>
              </a:defRPr>
            </a:lvl1pPr>
          </a:lstStyle>
          <a:p>
            <a:pPr lvl="0"/>
            <a:r>
              <a:rPr lang="en-US" dirty="0"/>
              <a:t>Slide Subtitle</a:t>
            </a:r>
          </a:p>
        </p:txBody>
      </p:sp>
      <p:cxnSp>
        <p:nvCxnSpPr>
          <p:cNvPr id="6" name="Straight Connector 5">
            <a:extLst>
              <a:ext uri="{FF2B5EF4-FFF2-40B4-BE49-F238E27FC236}">
                <a16:creationId xmlns:a16="http://schemas.microsoft.com/office/drawing/2014/main" id="{3F581D46-859C-4277-B1B7-7D7F0F0E27CD}"/>
              </a:ext>
            </a:extLst>
          </p:cNvPr>
          <p:cNvCxnSpPr>
            <a:cxnSpLocks/>
          </p:cNvCxnSpPr>
          <p:nvPr userDrawn="1"/>
        </p:nvCxnSpPr>
        <p:spPr>
          <a:xfrm>
            <a:off x="762000" y="732661"/>
            <a:ext cx="7620000" cy="0"/>
          </a:xfrm>
          <a:prstGeom prst="line">
            <a:avLst/>
          </a:prstGeom>
          <a:ln w="12700">
            <a:solidFill>
              <a:srgbClr val="FDB82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79310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ctangle 2">
            <a:extLst>
              <a:ext uri="{FF2B5EF4-FFF2-40B4-BE49-F238E27FC236}">
                <a16:creationId xmlns:a16="http://schemas.microsoft.com/office/drawing/2014/main" id="{076B4D29-B127-4853-AD57-0E80B35D138D}"/>
              </a:ext>
            </a:extLst>
          </p:cNvPr>
          <p:cNvSpPr>
            <a:spLocks noChangeArrowheads="1"/>
          </p:cNvSpPr>
          <p:nvPr userDrawn="1"/>
        </p:nvSpPr>
        <p:spPr bwMode="auto">
          <a:xfrm>
            <a:off x="0" y="0"/>
            <a:ext cx="9144000" cy="1295400"/>
          </a:xfrm>
          <a:prstGeom prst="rect">
            <a:avLst/>
          </a:prstGeom>
          <a:solidFill>
            <a:srgbClr val="1E417C"/>
          </a:solidFill>
          <a:ln w="9525" algn="in">
            <a:noFill/>
            <a:miter lim="800000"/>
            <a:headEnd/>
            <a:tailEnd/>
          </a:ln>
          <a:effectLst/>
        </p:spPr>
        <p:txBody>
          <a:bodyPr vert="horz" wrap="square" lIns="36576" tIns="36576" rIns="36576" bIns="36576" numCol="1" anchor="t" anchorCtr="0" compatLnSpc="1">
            <a:prstTxWarp prst="textNoShape">
              <a:avLst/>
            </a:prstTxWarp>
          </a:bodyPr>
          <a:lstStyle/>
          <a:p>
            <a:endParaRPr lang="en-US" sz="1800" dirty="0"/>
          </a:p>
        </p:txBody>
      </p:sp>
      <p:sp>
        <p:nvSpPr>
          <p:cNvPr id="12" name="Rectangle 6">
            <a:extLst>
              <a:ext uri="{FF2B5EF4-FFF2-40B4-BE49-F238E27FC236}">
                <a16:creationId xmlns:a16="http://schemas.microsoft.com/office/drawing/2014/main" id="{DA263EF0-4271-4D56-86B0-A6B23EC1AB23}"/>
              </a:ext>
            </a:extLst>
          </p:cNvPr>
          <p:cNvSpPr>
            <a:spLocks noChangeArrowheads="1"/>
          </p:cNvSpPr>
          <p:nvPr userDrawn="1"/>
        </p:nvSpPr>
        <p:spPr bwMode="auto">
          <a:xfrm>
            <a:off x="0" y="5870448"/>
            <a:ext cx="9144000" cy="987552"/>
          </a:xfrm>
          <a:prstGeom prst="rect">
            <a:avLst/>
          </a:prstGeom>
          <a:solidFill>
            <a:srgbClr val="1E417C"/>
          </a:solidFill>
          <a:ln w="9525" algn="in">
            <a:noFill/>
            <a:miter lim="800000"/>
            <a:headEnd/>
            <a:tailEnd/>
          </a:ln>
          <a:effectLst/>
        </p:spPr>
        <p:txBody>
          <a:bodyPr vert="horz" wrap="square" lIns="36576" tIns="36576" rIns="36576" bIns="36576" numCol="1" anchor="t" anchorCtr="0" compatLnSpc="1">
            <a:prstTxWarp prst="textNoShape">
              <a:avLst/>
            </a:prstTxWarp>
          </a:bodyPr>
          <a:lstStyle/>
          <a:p>
            <a:endParaRPr lang="en-US" sz="1800"/>
          </a:p>
        </p:txBody>
      </p:sp>
      <p:pic>
        <p:nvPicPr>
          <p:cNvPr id="13" name="Picture 12">
            <a:extLst>
              <a:ext uri="{FF2B5EF4-FFF2-40B4-BE49-F238E27FC236}">
                <a16:creationId xmlns:a16="http://schemas.microsoft.com/office/drawing/2014/main" id="{9EA7890D-9B2E-4F58-A7FE-4F838336E9F2}"/>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66844" y="6032062"/>
            <a:ext cx="1147395" cy="771075"/>
          </a:xfrm>
          <a:prstGeom prst="rect">
            <a:avLst/>
          </a:prstGeom>
        </p:spPr>
      </p:pic>
      <p:sp>
        <p:nvSpPr>
          <p:cNvPr id="14" name="Title 1">
            <a:extLst>
              <a:ext uri="{FF2B5EF4-FFF2-40B4-BE49-F238E27FC236}">
                <a16:creationId xmlns:a16="http://schemas.microsoft.com/office/drawing/2014/main" id="{DE68B7F2-9937-4FE4-993D-2E3A769AD0E3}"/>
              </a:ext>
            </a:extLst>
          </p:cNvPr>
          <p:cNvSpPr txBox="1">
            <a:spLocks/>
          </p:cNvSpPr>
          <p:nvPr userDrawn="1"/>
        </p:nvSpPr>
        <p:spPr>
          <a:xfrm>
            <a:off x="762000" y="228600"/>
            <a:ext cx="7620000" cy="609600"/>
          </a:xfrm>
          <a:prstGeom prst="rect">
            <a:avLst/>
          </a:prstGeom>
        </p:spPr>
        <p:txBody>
          <a:bodyPr>
            <a:noAutofit/>
          </a:bodyPr>
          <a:lstStyle>
            <a:lvl1pPr algn="l" defTabSz="914400" rtl="0" eaLnBrk="1" latinLnBrk="0" hangingPunct="1">
              <a:spcBef>
                <a:spcPct val="0"/>
              </a:spcBef>
              <a:buNone/>
              <a:defRPr sz="3600" b="1" kern="1200" cap="all" baseline="0">
                <a:solidFill>
                  <a:schemeClr val="bg1"/>
                </a:solidFill>
                <a:latin typeface="Bahnschrift" panose="020B0502040204020203" pitchFamily="34" charset="0"/>
                <a:ea typeface="+mj-ea"/>
                <a:cs typeface="+mj-cs"/>
              </a:defRPr>
            </a:lvl1pPr>
          </a:lstStyle>
          <a:p>
            <a:pPr fontAlgn="auto">
              <a:spcAft>
                <a:spcPts val="0"/>
              </a:spcAft>
            </a:pPr>
            <a:endParaRPr lang="en-US" sz="3600" dirty="0"/>
          </a:p>
        </p:txBody>
      </p:sp>
      <p:sp>
        <p:nvSpPr>
          <p:cNvPr id="15" name="Subtitle 2">
            <a:extLst>
              <a:ext uri="{FF2B5EF4-FFF2-40B4-BE49-F238E27FC236}">
                <a16:creationId xmlns:a16="http://schemas.microsoft.com/office/drawing/2014/main" id="{36660F16-9E02-449C-9BD6-A80BC087299E}"/>
              </a:ext>
            </a:extLst>
          </p:cNvPr>
          <p:cNvSpPr txBox="1">
            <a:spLocks/>
          </p:cNvSpPr>
          <p:nvPr userDrawn="1"/>
        </p:nvSpPr>
        <p:spPr>
          <a:xfrm>
            <a:off x="762000" y="838200"/>
            <a:ext cx="7620000" cy="381000"/>
          </a:xfrm>
          <a:prstGeom prst="rect">
            <a:avLst/>
          </a:prstGeom>
        </p:spPr>
        <p:txBody>
          <a:bodyPr>
            <a:normAutofit lnSpcReduction="10000"/>
          </a:bodyPr>
          <a:lstStyle>
            <a:lvl1pPr marL="0" indent="0" algn="r" defTabSz="914400" rtl="0" eaLnBrk="1" latinLnBrk="0" hangingPunct="1">
              <a:spcBef>
                <a:spcPct val="20000"/>
              </a:spcBef>
              <a:buFont typeface="Arial" pitchFamily="34" charset="0"/>
              <a:buNone/>
              <a:defRPr sz="2000" kern="1200" cap="none" baseline="0">
                <a:solidFill>
                  <a:schemeClr val="bg1"/>
                </a:solidFill>
                <a:latin typeface="Bahnschrift" panose="020B0502040204020203" pitchFamily="34" charset="0"/>
                <a:ea typeface="+mn-ea"/>
                <a:cs typeface="+mn-cs"/>
              </a:defRPr>
            </a:lvl1pPr>
            <a:lvl2pPr marL="457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Courier New" panose="02070309020205020404" pitchFamily="49"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Wingdings" panose="05000000000000000000" pitchFamily="2" charset="2"/>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fontAlgn="auto">
              <a:spcAft>
                <a:spcPts val="0"/>
              </a:spcAft>
            </a:pPr>
            <a:endParaRPr lang="en-US" sz="2000" dirty="0"/>
          </a:p>
        </p:txBody>
      </p:sp>
      <p:sp>
        <p:nvSpPr>
          <p:cNvPr id="18" name="Rectangle 3">
            <a:extLst>
              <a:ext uri="{FF2B5EF4-FFF2-40B4-BE49-F238E27FC236}">
                <a16:creationId xmlns:a16="http://schemas.microsoft.com/office/drawing/2014/main" id="{4FF14598-67AC-4808-BBF6-86E49014E89C}"/>
              </a:ext>
            </a:extLst>
          </p:cNvPr>
          <p:cNvSpPr>
            <a:spLocks noChangeArrowheads="1"/>
          </p:cNvSpPr>
          <p:nvPr userDrawn="1"/>
        </p:nvSpPr>
        <p:spPr bwMode="auto">
          <a:xfrm>
            <a:off x="0" y="1219200"/>
            <a:ext cx="9144000" cy="228600"/>
          </a:xfrm>
          <a:prstGeom prst="rect">
            <a:avLst/>
          </a:prstGeom>
          <a:solidFill>
            <a:srgbClr val="FDB825"/>
          </a:solidFill>
          <a:ln w="9525" algn="in">
            <a:noFill/>
            <a:miter lim="800000"/>
            <a:headEnd/>
            <a:tailEnd/>
          </a:ln>
          <a:effectLst/>
        </p:spPr>
        <p:txBody>
          <a:bodyPr vert="horz" wrap="square" lIns="36576" tIns="36576" rIns="36576" bIns="36576" numCol="1" anchor="t" anchorCtr="0" compatLnSpc="1">
            <a:prstTxWarp prst="textNoShape">
              <a:avLst/>
            </a:prstTxWarp>
          </a:bodyPr>
          <a:lstStyle/>
          <a:p>
            <a:endParaRPr lang="en-US" sz="1800"/>
          </a:p>
        </p:txBody>
      </p:sp>
      <p:sp>
        <p:nvSpPr>
          <p:cNvPr id="19" name="Rectangle 3">
            <a:extLst>
              <a:ext uri="{FF2B5EF4-FFF2-40B4-BE49-F238E27FC236}">
                <a16:creationId xmlns:a16="http://schemas.microsoft.com/office/drawing/2014/main" id="{C62205EF-E0D4-4F41-8C15-D04153A4D93A}"/>
              </a:ext>
            </a:extLst>
          </p:cNvPr>
          <p:cNvSpPr>
            <a:spLocks noChangeArrowheads="1"/>
          </p:cNvSpPr>
          <p:nvPr userDrawn="1"/>
        </p:nvSpPr>
        <p:spPr bwMode="auto">
          <a:xfrm>
            <a:off x="0" y="5869768"/>
            <a:ext cx="9144000" cy="73832"/>
          </a:xfrm>
          <a:prstGeom prst="rect">
            <a:avLst/>
          </a:prstGeom>
          <a:solidFill>
            <a:srgbClr val="FDB825"/>
          </a:solidFill>
          <a:ln w="9525" algn="in">
            <a:noFill/>
            <a:miter lim="800000"/>
            <a:headEnd/>
            <a:tailEnd/>
          </a:ln>
          <a:effectLst/>
        </p:spPr>
        <p:txBody>
          <a:bodyPr vert="horz" wrap="square" lIns="36576" tIns="36576" rIns="36576" bIns="36576" numCol="1" anchor="t" anchorCtr="0" compatLnSpc="1">
            <a:prstTxWarp prst="textNoShape">
              <a:avLst/>
            </a:prstTxWarp>
          </a:bodyPr>
          <a:lstStyle/>
          <a:p>
            <a:endParaRPr lang="en-US" sz="1800"/>
          </a:p>
        </p:txBody>
      </p:sp>
    </p:spTree>
    <p:extLst>
      <p:ext uri="{BB962C8B-B14F-4D97-AF65-F5344CB8AC3E}">
        <p14:creationId xmlns:p14="http://schemas.microsoft.com/office/powerpoint/2010/main" val="3197470093"/>
      </p:ext>
    </p:extLst>
  </p:cSld>
  <p:clrMap bg1="lt1" tx1="dk1" bg2="lt2" tx2="dk2" accent1="accent1" accent2="accent2" accent3="accent3" accent4="accent4" accent5="accent5" accent6="accent6" hlink="hlink" folHlink="folHlink"/>
  <p:sldLayoutIdLst>
    <p:sldLayoutId id="2147483661" r:id="rId1"/>
    <p:sldLayoutId id="2147483668" r:id="rId2"/>
    <p:sldLayoutId id="2147483662" r:id="rId3"/>
    <p:sldLayoutId id="2147483663" r:id="rId4"/>
    <p:sldLayoutId id="2147483664" r:id="rId5"/>
    <p:sldLayoutId id="2147483665" r:id="rId6"/>
    <p:sldLayoutId id="2147483666" r:id="rId7"/>
    <p:sldLayoutId id="2147483671" r:id="rId8"/>
    <p:sldLayoutId id="2147483667" r:id="rId9"/>
    <p:sldLayoutId id="2147483669" r:id="rId10"/>
    <p:sldLayoutId id="214748367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5.JP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11.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05D2E-73C3-4CB0-84EC-99F32234102D}"/>
              </a:ext>
            </a:extLst>
          </p:cNvPr>
          <p:cNvSpPr>
            <a:spLocks noGrp="1"/>
          </p:cNvSpPr>
          <p:nvPr>
            <p:ph type="ctrTitle"/>
          </p:nvPr>
        </p:nvSpPr>
        <p:spPr bwMode="white"/>
        <p:txBody>
          <a:bodyPr/>
          <a:lstStyle/>
          <a:p>
            <a:pPr algn="ctr"/>
            <a:r>
              <a:rPr lang="en-US" sz="2800" dirty="0">
                <a:latin typeface="Arial" panose="020B0604020202020204" pitchFamily="34" charset="0"/>
                <a:cs typeface="Arial" panose="020B0604020202020204" pitchFamily="34" charset="0"/>
              </a:rPr>
              <a:t>KANSAS REHABILITATION SERVICES</a:t>
            </a:r>
            <a:endParaRPr lang="en-US" sz="2800" dirty="0"/>
          </a:p>
        </p:txBody>
      </p:sp>
      <p:pic>
        <p:nvPicPr>
          <p:cNvPr id="6" name="Picture 5">
            <a:extLst>
              <a:ext uri="{FF2B5EF4-FFF2-40B4-BE49-F238E27FC236}">
                <a16:creationId xmlns:a16="http://schemas.microsoft.com/office/drawing/2014/main" id="{60307CEA-741C-4916-9589-0A3223FB1039}"/>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l="7500" t="6635" r="15000" b="13481"/>
          <a:stretch/>
        </p:blipFill>
        <p:spPr>
          <a:xfrm>
            <a:off x="95514" y="1675206"/>
            <a:ext cx="2544054" cy="194429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7" name="Picture 6">
            <a:extLst>
              <a:ext uri="{FF2B5EF4-FFF2-40B4-BE49-F238E27FC236}">
                <a16:creationId xmlns:a16="http://schemas.microsoft.com/office/drawing/2014/main" id="{F9D4205D-29F4-4C40-B2A7-B15DF9D9B9F7}"/>
              </a:ext>
            </a:extLst>
          </p:cNvPr>
          <p:cNvPicPr>
            <a:picLocks noChangeAspect="1"/>
          </p:cNvPicPr>
          <p:nvPr/>
        </p:nvPicPr>
        <p:blipFill rotWithShape="1">
          <a:blip r:embed="rId5">
            <a:extLst>
              <a:ext uri="{28A0092B-C50C-407E-A947-70E740481C1C}">
                <a14:useLocalDpi xmlns:a14="http://schemas.microsoft.com/office/drawing/2010/main" val="0"/>
              </a:ext>
            </a:extLst>
          </a:blip>
          <a:srcRect l="775" t="31115" b="9411"/>
          <a:stretch/>
        </p:blipFill>
        <p:spPr>
          <a:xfrm>
            <a:off x="3072384" y="1656033"/>
            <a:ext cx="2999232" cy="239687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8" name="Picture 7">
            <a:extLst>
              <a:ext uri="{FF2B5EF4-FFF2-40B4-BE49-F238E27FC236}">
                <a16:creationId xmlns:a16="http://schemas.microsoft.com/office/drawing/2014/main" id="{9E7A450C-D72C-4317-BEF2-7A43DD3D4C2E}"/>
              </a:ext>
            </a:extLst>
          </p:cNvPr>
          <p:cNvPicPr>
            <a:picLocks noChangeAspect="1"/>
          </p:cNvPicPr>
          <p:nvPr/>
        </p:nvPicPr>
        <p:blipFill rotWithShape="1">
          <a:blip r:embed="rId6">
            <a:extLst>
              <a:ext uri="{28A0092B-C50C-407E-A947-70E740481C1C}">
                <a14:useLocalDpi xmlns:a14="http://schemas.microsoft.com/office/drawing/2010/main" val="0"/>
              </a:ext>
            </a:extLst>
          </a:blip>
          <a:srcRect t="18712" b="22605"/>
          <a:stretch/>
        </p:blipFill>
        <p:spPr>
          <a:xfrm>
            <a:off x="6413500" y="1711595"/>
            <a:ext cx="2438400" cy="190790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4" name="Text Placeholder 3">
            <a:extLst>
              <a:ext uri="{FF2B5EF4-FFF2-40B4-BE49-F238E27FC236}">
                <a16:creationId xmlns:a16="http://schemas.microsoft.com/office/drawing/2014/main" id="{1352E637-7368-CB9E-4DAB-A5060CA25796}"/>
              </a:ext>
            </a:extLst>
          </p:cNvPr>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1197269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4E040B5-EBBE-4B89-AF9D-5435BC79C7C4}"/>
              </a:ext>
            </a:extLst>
          </p:cNvPr>
          <p:cNvSpPr>
            <a:spLocks noGrp="1"/>
          </p:cNvSpPr>
          <p:nvPr>
            <p:ph type="body" idx="1"/>
          </p:nvPr>
        </p:nvSpPr>
        <p:spPr/>
        <p:txBody>
          <a:bodyPr/>
          <a:lstStyle/>
          <a:p>
            <a:r>
              <a:rPr lang="en-US" dirty="0">
                <a:solidFill>
                  <a:prstClr val="black"/>
                </a:solidFill>
                <a:latin typeface="Arial" pitchFamily="34" charset="0"/>
                <a:cs typeface="Arial" pitchFamily="34" charset="0"/>
              </a:rPr>
              <a:t>Throughout this presentation, we feature photos of Kansans with disabilities who are successfully employed as a result of our services.</a:t>
            </a:r>
          </a:p>
          <a:p>
            <a:endParaRPr lang="en-US" dirty="0"/>
          </a:p>
        </p:txBody>
      </p:sp>
      <p:sp>
        <p:nvSpPr>
          <p:cNvPr id="3" name="Text Placeholder 2">
            <a:extLst>
              <a:ext uri="{FF2B5EF4-FFF2-40B4-BE49-F238E27FC236}">
                <a16:creationId xmlns:a16="http://schemas.microsoft.com/office/drawing/2014/main" id="{0019015A-4463-429F-AF6A-105497D0E3A0}"/>
              </a:ext>
            </a:extLst>
          </p:cNvPr>
          <p:cNvSpPr>
            <a:spLocks noGrp="1"/>
          </p:cNvSpPr>
          <p:nvPr>
            <p:ph type="body" sz="quarter" idx="10"/>
          </p:nvPr>
        </p:nvSpPr>
        <p:spPr bwMode="white"/>
        <p:txBody>
          <a:bodyPr/>
          <a:lstStyle/>
          <a:p>
            <a:r>
              <a:rPr lang="en-US" dirty="0"/>
              <a:t>            </a:t>
            </a:r>
          </a:p>
        </p:txBody>
      </p:sp>
      <p:sp>
        <p:nvSpPr>
          <p:cNvPr id="4" name="Title 3">
            <a:extLst>
              <a:ext uri="{FF2B5EF4-FFF2-40B4-BE49-F238E27FC236}">
                <a16:creationId xmlns:a16="http://schemas.microsoft.com/office/drawing/2014/main" id="{7B7DA4D0-3313-4479-90EF-CF5FAC93F47F}"/>
              </a:ext>
            </a:extLst>
          </p:cNvPr>
          <p:cNvSpPr>
            <a:spLocks noGrp="1"/>
          </p:cNvSpPr>
          <p:nvPr>
            <p:ph type="ctrTitle"/>
          </p:nvPr>
        </p:nvSpPr>
        <p:spPr bwMode="white"/>
        <p:txBody>
          <a:bodyPr/>
          <a:lstStyle/>
          <a:p>
            <a:r>
              <a:rPr lang="en-US" dirty="0">
                <a:latin typeface="Times New Roman" panose="02020603050405020304" pitchFamily="18" charset="0"/>
                <a:cs typeface="Times New Roman" panose="02020603050405020304" pitchFamily="18" charset="0"/>
              </a:rPr>
              <a:t>Kansans on the job</a:t>
            </a:r>
            <a:endParaRPr lang="en-US" dirty="0"/>
          </a:p>
        </p:txBody>
      </p:sp>
      <p:grpSp>
        <p:nvGrpSpPr>
          <p:cNvPr id="6" name="Group 5">
            <a:extLst>
              <a:ext uri="{FF2B5EF4-FFF2-40B4-BE49-F238E27FC236}">
                <a16:creationId xmlns:a16="http://schemas.microsoft.com/office/drawing/2014/main" id="{25CAF9E7-7495-45C5-8268-C36A3E003140}"/>
              </a:ext>
            </a:extLst>
          </p:cNvPr>
          <p:cNvGrpSpPr/>
          <p:nvPr/>
        </p:nvGrpSpPr>
        <p:grpSpPr>
          <a:xfrm>
            <a:off x="707585" y="2816573"/>
            <a:ext cx="7293415" cy="3020985"/>
            <a:chOff x="707585" y="2816573"/>
            <a:chExt cx="7293415" cy="3020985"/>
          </a:xfrm>
        </p:grpSpPr>
        <p:pic>
          <p:nvPicPr>
            <p:cNvPr id="7" name="Picture 6">
              <a:extLst>
                <a:ext uri="{FF2B5EF4-FFF2-40B4-BE49-F238E27FC236}">
                  <a16:creationId xmlns:a16="http://schemas.microsoft.com/office/drawing/2014/main" id="{889AF0BC-4C94-4DA9-83D3-228C6B0FDBF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9546" t="886" r="8247"/>
            <a:stretch/>
          </p:blipFill>
          <p:spPr>
            <a:xfrm>
              <a:off x="2525486" y="2816573"/>
              <a:ext cx="3301341" cy="3020985"/>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6490DBE7-741F-4540-AB3D-10382FC3C40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748" t="14943"/>
            <a:stretch/>
          </p:blipFill>
          <p:spPr>
            <a:xfrm flipH="1">
              <a:off x="5997546" y="4439126"/>
              <a:ext cx="2003454" cy="1370534"/>
            </a:xfrm>
            <a:prstGeom prst="rect">
              <a:avLst/>
            </a:prstGeom>
          </p:spPr>
        </p:pic>
        <p:pic>
          <p:nvPicPr>
            <p:cNvPr id="9" name="Picture 3" descr="andrew shirk.jpg">
              <a:extLst>
                <a:ext uri="{FF2B5EF4-FFF2-40B4-BE49-F238E27FC236}">
                  <a16:creationId xmlns:a16="http://schemas.microsoft.com/office/drawing/2014/main" id="{F9F48DBE-6F2F-4473-8278-B940E9AAEFC1}"/>
                </a:ext>
              </a:extLst>
            </p:cNvPr>
            <p:cNvPicPr>
              <a:picLocks/>
            </p:cNvPicPr>
            <p:nvPr/>
          </p:nvPicPr>
          <p:blipFill rotWithShape="1">
            <a:blip r:embed="rId4" cstate="print">
              <a:extLst>
                <a:ext uri="{28A0092B-C50C-407E-A947-70E740481C1C}">
                  <a14:useLocalDpi xmlns:a14="http://schemas.microsoft.com/office/drawing/2010/main" val="0"/>
                </a:ext>
              </a:extLst>
            </a:blip>
            <a:srcRect t="19077" b="14131"/>
            <a:stretch/>
          </p:blipFill>
          <p:spPr bwMode="auto">
            <a:xfrm>
              <a:off x="5997547" y="2862931"/>
              <a:ext cx="1898031" cy="1526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a:extLst>
                <a:ext uri="{FF2B5EF4-FFF2-40B4-BE49-F238E27FC236}">
                  <a16:creationId xmlns:a16="http://schemas.microsoft.com/office/drawing/2014/main" id="{31ED3F2D-06EA-4117-B322-409E6DA46E9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6736" t="14655" r="38381" b="-2626"/>
            <a:stretch/>
          </p:blipFill>
          <p:spPr bwMode="auto">
            <a:xfrm>
              <a:off x="707585" y="3065861"/>
              <a:ext cx="1632830" cy="26721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2" name="Text Placeholder 11">
            <a:extLst>
              <a:ext uri="{FF2B5EF4-FFF2-40B4-BE49-F238E27FC236}">
                <a16:creationId xmlns:a16="http://schemas.microsoft.com/office/drawing/2014/main" id="{55317E26-477C-B4D7-32F2-FFDC53E0C14B}"/>
              </a:ext>
            </a:extLst>
          </p:cNvPr>
          <p:cNvSpPr>
            <a:spLocks noGrp="1"/>
          </p:cNvSpPr>
          <p:nvPr>
            <p:ph type="body" sz="quarter" idx="11"/>
          </p:nvPr>
        </p:nvSpPr>
        <p:spPr/>
        <p:txBody>
          <a:bodyPr/>
          <a:lstStyle/>
          <a:p>
            <a:endParaRPr lang="en-US" dirty="0"/>
          </a:p>
        </p:txBody>
      </p:sp>
    </p:spTree>
    <p:extLst>
      <p:ext uri="{BB962C8B-B14F-4D97-AF65-F5344CB8AC3E}">
        <p14:creationId xmlns:p14="http://schemas.microsoft.com/office/powerpoint/2010/main" val="1559018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51B84-66B3-4D5B-B563-CF772B6FF935}"/>
              </a:ext>
            </a:extLst>
          </p:cNvPr>
          <p:cNvSpPr>
            <a:spLocks noGrp="1"/>
          </p:cNvSpPr>
          <p:nvPr>
            <p:ph type="ctrTitle"/>
          </p:nvPr>
        </p:nvSpPr>
        <p:spPr bwMode="white"/>
        <p:txBody>
          <a:bodyPr/>
          <a:lstStyle/>
          <a:p>
            <a:pPr algn="ctr"/>
            <a:r>
              <a:rPr lang="en-US" dirty="0">
                <a:latin typeface="Times New Roman" panose="02020603050405020304" pitchFamily="18" charset="0"/>
                <a:cs typeface="Times New Roman" panose="02020603050405020304" pitchFamily="18" charset="0"/>
              </a:rPr>
              <a:t>Our mission</a:t>
            </a:r>
            <a:endParaRPr lang="en-US" dirty="0"/>
          </a:p>
        </p:txBody>
      </p:sp>
      <p:sp>
        <p:nvSpPr>
          <p:cNvPr id="3" name="Text Placeholder 2">
            <a:extLst>
              <a:ext uri="{FF2B5EF4-FFF2-40B4-BE49-F238E27FC236}">
                <a16:creationId xmlns:a16="http://schemas.microsoft.com/office/drawing/2014/main" id="{A5433A4D-E7EB-4FEB-9E50-004AF65BCC29}"/>
              </a:ext>
            </a:extLst>
          </p:cNvPr>
          <p:cNvSpPr>
            <a:spLocks noGrp="1"/>
          </p:cNvSpPr>
          <p:nvPr>
            <p:ph type="body" sz="quarter" idx="10"/>
          </p:nvPr>
        </p:nvSpPr>
        <p:spPr bwMode="black"/>
        <p:txBody>
          <a:bodyPr/>
          <a:lstStyle/>
          <a:p>
            <a:endParaRPr lang="en-US" dirty="0"/>
          </a:p>
          <a:p>
            <a:r>
              <a:rPr lang="en-US" dirty="0"/>
              <a:t>      </a:t>
            </a:r>
          </a:p>
          <a:p>
            <a:pPr lvl="0" algn="l" eaLnBrk="0" hangingPunct="0">
              <a:lnSpc>
                <a:spcPct val="100000"/>
              </a:lnSpc>
              <a:spcBef>
                <a:spcPct val="50000"/>
              </a:spcBef>
              <a:buClr>
                <a:srgbClr val="E2AC00"/>
              </a:buClr>
              <a:defRPr/>
            </a:pPr>
            <a:r>
              <a:rPr lang="en-US" sz="2400" b="1" dirty="0">
                <a:solidFill>
                  <a:prstClr val="black"/>
                </a:solidFill>
                <a:latin typeface="Arial" pitchFamily="34" charset="0"/>
                <a:cs typeface="Arial" pitchFamily="34" charset="0"/>
              </a:rPr>
              <a:t>Kansas Department for Children and Families (DCF)</a:t>
            </a:r>
          </a:p>
          <a:p>
            <a:pPr marL="342900" lvl="0" indent="-342900" algn="l" eaLnBrk="0" hangingPunct="0">
              <a:lnSpc>
                <a:spcPct val="100000"/>
              </a:lnSpc>
              <a:spcBef>
                <a:spcPct val="50000"/>
              </a:spcBef>
              <a:buFont typeface="Arial" charset="0"/>
              <a:buChar char="•"/>
              <a:defRPr/>
            </a:pPr>
            <a:r>
              <a:rPr lang="en-US" sz="2400" dirty="0">
                <a:solidFill>
                  <a:prstClr val="black"/>
                </a:solidFill>
                <a:latin typeface="Arial" pitchFamily="34" charset="0"/>
                <a:cs typeface="Arial" pitchFamily="34" charset="0"/>
              </a:rPr>
              <a:t>To protect children, strengthen families and promote adult self-sufficiency</a:t>
            </a:r>
          </a:p>
          <a:p>
            <a:pPr lvl="0" algn="l" eaLnBrk="0" hangingPunct="0">
              <a:lnSpc>
                <a:spcPct val="100000"/>
              </a:lnSpc>
              <a:spcBef>
                <a:spcPct val="50000"/>
              </a:spcBef>
              <a:buClr>
                <a:srgbClr val="E2AC00"/>
              </a:buClr>
              <a:defRPr/>
            </a:pPr>
            <a:r>
              <a:rPr lang="en-US" sz="2400" b="1" dirty="0">
                <a:solidFill>
                  <a:prstClr val="black"/>
                </a:solidFill>
                <a:latin typeface="Arial" pitchFamily="34" charset="0"/>
                <a:cs typeface="Arial" pitchFamily="34" charset="0"/>
              </a:rPr>
              <a:t>Vocational Rehabilitation (VR):  A program of the Rehabilitation Services (RS) Division</a:t>
            </a:r>
          </a:p>
          <a:p>
            <a:pPr marL="342900" lvl="0" indent="-342900" algn="l" eaLnBrk="0" hangingPunct="0">
              <a:lnSpc>
                <a:spcPct val="100000"/>
              </a:lnSpc>
              <a:spcBef>
                <a:spcPct val="50000"/>
              </a:spcBef>
              <a:buFont typeface="Arial" charset="0"/>
              <a:buChar char="•"/>
              <a:defRPr/>
            </a:pPr>
            <a:r>
              <a:rPr lang="en-US" sz="2400" dirty="0">
                <a:solidFill>
                  <a:prstClr val="black"/>
                </a:solidFill>
                <a:latin typeface="Arial" pitchFamily="34" charset="0"/>
                <a:cs typeface="Arial" pitchFamily="34" charset="0"/>
              </a:rPr>
              <a:t>Working in partnership with Kansans with disabilities to achieve their goals for employment, independence and self-sufficiency</a:t>
            </a:r>
          </a:p>
          <a:p>
            <a:pPr algn="l"/>
            <a:endParaRPr lang="en-US" dirty="0"/>
          </a:p>
        </p:txBody>
      </p:sp>
      <p:sp>
        <p:nvSpPr>
          <p:cNvPr id="6" name="Text Placeholder 5">
            <a:extLst>
              <a:ext uri="{FF2B5EF4-FFF2-40B4-BE49-F238E27FC236}">
                <a16:creationId xmlns:a16="http://schemas.microsoft.com/office/drawing/2014/main" id="{94627BD6-753A-389F-990D-CA1D44D0EE14}"/>
              </a:ext>
            </a:extLst>
          </p:cNvPr>
          <p:cNvSpPr>
            <a:spLocks noGrp="1"/>
          </p:cNvSpPr>
          <p:nvPr>
            <p:ph type="body" sz="quarter" idx="11"/>
          </p:nvPr>
        </p:nvSpPr>
        <p:spPr/>
        <p:txBody>
          <a:bodyPr/>
          <a:lstStyle/>
          <a:p>
            <a:endParaRPr lang="en-US" dirty="0"/>
          </a:p>
        </p:txBody>
      </p:sp>
    </p:spTree>
    <p:extLst>
      <p:ext uri="{BB962C8B-B14F-4D97-AF65-F5344CB8AC3E}">
        <p14:creationId xmlns:p14="http://schemas.microsoft.com/office/powerpoint/2010/main" val="2300409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31B08-45A9-4D22-9E74-C26FEEB7F755}"/>
              </a:ext>
            </a:extLst>
          </p:cNvPr>
          <p:cNvSpPr>
            <a:spLocks noGrp="1"/>
          </p:cNvSpPr>
          <p:nvPr>
            <p:ph type="title"/>
          </p:nvPr>
        </p:nvSpPr>
        <p:spPr bwMode="white"/>
        <p:txBody>
          <a:bodyPr/>
          <a:lstStyle/>
          <a:p>
            <a:r>
              <a:rPr lang="en-US" dirty="0">
                <a:latin typeface="Times New Roman" panose="02020603050405020304" pitchFamily="18" charset="0"/>
                <a:cs typeface="Times New Roman" panose="02020603050405020304" pitchFamily="18" charset="0"/>
              </a:rPr>
              <a:t>The Rehabilitation Act</a:t>
            </a:r>
            <a:endParaRPr lang="en-US" dirty="0"/>
          </a:p>
        </p:txBody>
      </p:sp>
      <p:sp>
        <p:nvSpPr>
          <p:cNvPr id="4" name="Text Placeholder 3">
            <a:extLst>
              <a:ext uri="{FF2B5EF4-FFF2-40B4-BE49-F238E27FC236}">
                <a16:creationId xmlns:a16="http://schemas.microsoft.com/office/drawing/2014/main" id="{E876F2BA-B55E-4F13-9B6E-027850B0BE65}"/>
              </a:ext>
            </a:extLst>
          </p:cNvPr>
          <p:cNvSpPr>
            <a:spLocks noGrp="1"/>
          </p:cNvSpPr>
          <p:nvPr>
            <p:ph type="body" sz="quarter" idx="11"/>
          </p:nvPr>
        </p:nvSpPr>
        <p:spPr bwMode="white"/>
        <p:txBody>
          <a:bodyPr/>
          <a:lstStyle/>
          <a:p>
            <a:endParaRPr lang="en-US" dirty="0"/>
          </a:p>
          <a:p>
            <a:endParaRPr lang="en-US" dirty="0"/>
          </a:p>
        </p:txBody>
      </p:sp>
      <p:sp>
        <p:nvSpPr>
          <p:cNvPr id="5" name="Rectangle 4">
            <a:extLst>
              <a:ext uri="{FF2B5EF4-FFF2-40B4-BE49-F238E27FC236}">
                <a16:creationId xmlns:a16="http://schemas.microsoft.com/office/drawing/2014/main" id="{9FE387B9-2652-4259-A0B2-5C4CCDFC3AED}"/>
              </a:ext>
            </a:extLst>
          </p:cNvPr>
          <p:cNvSpPr/>
          <p:nvPr/>
        </p:nvSpPr>
        <p:spPr>
          <a:xfrm>
            <a:off x="290946" y="1782902"/>
            <a:ext cx="8853054" cy="3170099"/>
          </a:xfrm>
          <a:prstGeom prst="rect">
            <a:avLst/>
          </a:prstGeom>
        </p:spPr>
        <p:txBody>
          <a:bodyPr wrap="square">
            <a:spAutoFit/>
          </a:bodyPr>
          <a:lstStyle/>
          <a:p>
            <a:pPr lvl="0" defTabSz="914400" eaLnBrk="0" hangingPunct="0">
              <a:spcBef>
                <a:spcPct val="50000"/>
              </a:spcBef>
              <a:buClr>
                <a:srgbClr val="E2AC00"/>
              </a:buClr>
              <a:defRPr/>
            </a:pPr>
            <a:r>
              <a:rPr lang="en-US" sz="2000" dirty="0">
                <a:solidFill>
                  <a:prstClr val="black"/>
                </a:solidFill>
                <a:latin typeface="Arial" pitchFamily="34" charset="0"/>
                <a:cs typeface="Arial" pitchFamily="34" charset="0"/>
              </a:rPr>
              <a:t>Vocational rehabilitation (VR) is authorized through the Rehabilitation Act of 1973, as amended (Title IV of the Workforce Innovation and Opportunity Act of 2014).  The purpose of this program is to empower persons with disabilities to maximize:</a:t>
            </a:r>
          </a:p>
          <a:p>
            <a:pPr marL="693738" lvl="1" indent="-236538" defTabSz="914400" eaLnBrk="0" hangingPunct="0">
              <a:spcBef>
                <a:spcPct val="50000"/>
              </a:spcBef>
              <a:buFont typeface="Wingdings" pitchFamily="2" charset="2"/>
              <a:buChar char="§"/>
              <a:defRPr/>
            </a:pPr>
            <a:r>
              <a:rPr lang="en-US" sz="2000" dirty="0">
                <a:solidFill>
                  <a:prstClr val="black"/>
                </a:solidFill>
                <a:latin typeface="Arial" pitchFamily="34" charset="0"/>
                <a:cs typeface="Arial" pitchFamily="34" charset="0"/>
              </a:rPr>
              <a:t>Employment</a:t>
            </a:r>
          </a:p>
          <a:p>
            <a:pPr marL="693738" lvl="1" indent="-236538" defTabSz="914400" eaLnBrk="0" hangingPunct="0">
              <a:spcBef>
                <a:spcPct val="50000"/>
              </a:spcBef>
              <a:buFont typeface="Wingdings" pitchFamily="2" charset="2"/>
              <a:buChar char="§"/>
              <a:defRPr/>
            </a:pPr>
            <a:r>
              <a:rPr lang="en-US" sz="2000" dirty="0">
                <a:solidFill>
                  <a:prstClr val="black"/>
                </a:solidFill>
                <a:latin typeface="Arial" pitchFamily="34" charset="0"/>
                <a:cs typeface="Arial" pitchFamily="34" charset="0"/>
              </a:rPr>
              <a:t>Economic self-sufficiency</a:t>
            </a:r>
          </a:p>
          <a:p>
            <a:pPr marL="693738" lvl="1" indent="-236538" defTabSz="914400" eaLnBrk="0" hangingPunct="0">
              <a:spcBef>
                <a:spcPct val="50000"/>
              </a:spcBef>
              <a:buFont typeface="Wingdings" pitchFamily="2" charset="2"/>
              <a:buChar char="§"/>
              <a:defRPr/>
            </a:pPr>
            <a:r>
              <a:rPr lang="en-US" sz="2000" dirty="0">
                <a:solidFill>
                  <a:prstClr val="black"/>
                </a:solidFill>
                <a:latin typeface="Arial" pitchFamily="34" charset="0"/>
                <a:cs typeface="Arial" pitchFamily="34" charset="0"/>
              </a:rPr>
              <a:t>Independence</a:t>
            </a:r>
          </a:p>
          <a:p>
            <a:pPr marL="693738" lvl="1" indent="-236538" defTabSz="914400" eaLnBrk="0" hangingPunct="0">
              <a:spcBef>
                <a:spcPct val="50000"/>
              </a:spcBef>
              <a:buFont typeface="Wingdings" pitchFamily="2" charset="2"/>
              <a:buChar char="§"/>
              <a:defRPr/>
            </a:pPr>
            <a:r>
              <a:rPr lang="en-US" sz="2000" dirty="0">
                <a:solidFill>
                  <a:prstClr val="black"/>
                </a:solidFill>
                <a:latin typeface="Arial" pitchFamily="34" charset="0"/>
                <a:cs typeface="Arial" pitchFamily="34" charset="0"/>
              </a:rPr>
              <a:t>Inclusion and integration into society</a:t>
            </a:r>
            <a:endParaRPr lang="en-US" dirty="0"/>
          </a:p>
        </p:txBody>
      </p:sp>
      <p:pic>
        <p:nvPicPr>
          <p:cNvPr id="6" name="Picture 4">
            <a:extLst>
              <a:ext uri="{FF2B5EF4-FFF2-40B4-BE49-F238E27FC236}">
                <a16:creationId xmlns:a16="http://schemas.microsoft.com/office/drawing/2014/main" id="{265F0149-E058-45DF-8A37-4CD3A66F32E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532" t="6888" r="15218"/>
          <a:stretch/>
        </p:blipFill>
        <p:spPr bwMode="auto">
          <a:xfrm>
            <a:off x="6019800" y="2981921"/>
            <a:ext cx="2728159" cy="1971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 Placeholder 7">
            <a:extLst>
              <a:ext uri="{FF2B5EF4-FFF2-40B4-BE49-F238E27FC236}">
                <a16:creationId xmlns:a16="http://schemas.microsoft.com/office/drawing/2014/main" id="{64DC286A-271C-A988-39AF-EBCC24D07551}"/>
              </a:ext>
            </a:extLst>
          </p:cNvPr>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908571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8AA00-20F1-4B31-A9D5-87110D90A90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Congressional Findings</a:t>
            </a:r>
            <a:endParaRPr lang="en-US" dirty="0"/>
          </a:p>
        </p:txBody>
      </p:sp>
      <p:sp>
        <p:nvSpPr>
          <p:cNvPr id="4" name="Text Placeholder 3">
            <a:extLst>
              <a:ext uri="{FF2B5EF4-FFF2-40B4-BE49-F238E27FC236}">
                <a16:creationId xmlns:a16="http://schemas.microsoft.com/office/drawing/2014/main" id="{FF6F3B3D-18B9-48EA-8AFF-BBF4F2E2E23E}"/>
              </a:ext>
            </a:extLst>
          </p:cNvPr>
          <p:cNvSpPr>
            <a:spLocks noGrp="1"/>
          </p:cNvSpPr>
          <p:nvPr>
            <p:ph type="body" sz="quarter" idx="11"/>
          </p:nvPr>
        </p:nvSpPr>
        <p:spPr bwMode="black"/>
        <p:txBody>
          <a:bodyPr/>
          <a:lstStyle/>
          <a:p>
            <a:endParaRPr lang="en-US" sz="3200" dirty="0">
              <a:solidFill>
                <a:prstClr val="black"/>
              </a:solidFill>
              <a:latin typeface="Arial" pitchFamily="34" charset="0"/>
              <a:cs typeface="Arial" pitchFamily="34" charset="0"/>
            </a:endParaRPr>
          </a:p>
          <a:p>
            <a:endParaRPr lang="en-US" sz="3200" dirty="0">
              <a:solidFill>
                <a:prstClr val="black"/>
              </a:solidFill>
              <a:latin typeface="Arial" pitchFamily="34" charset="0"/>
              <a:cs typeface="Arial" pitchFamily="34" charset="0"/>
            </a:endParaRPr>
          </a:p>
          <a:p>
            <a:pPr algn="l"/>
            <a:r>
              <a:rPr lang="en-US" sz="2000" dirty="0">
                <a:solidFill>
                  <a:prstClr val="black"/>
                </a:solidFill>
                <a:latin typeface="Arial" pitchFamily="34" charset="0"/>
                <a:cs typeface="Arial" pitchFamily="34" charset="0"/>
              </a:rPr>
              <a:t>Work is a </a:t>
            </a:r>
            <a:r>
              <a:rPr lang="en-US" sz="2000" b="1" dirty="0">
                <a:solidFill>
                  <a:prstClr val="black"/>
                </a:solidFill>
                <a:latin typeface="Arial" pitchFamily="34" charset="0"/>
                <a:cs typeface="Arial" pitchFamily="34" charset="0"/>
              </a:rPr>
              <a:t>valued activity</a:t>
            </a:r>
            <a:r>
              <a:rPr lang="en-US" sz="2000" dirty="0">
                <a:solidFill>
                  <a:prstClr val="black"/>
                </a:solidFill>
                <a:latin typeface="Arial" pitchFamily="34" charset="0"/>
                <a:cs typeface="Arial" pitchFamily="34" charset="0"/>
              </a:rPr>
              <a:t>, both for individuals and society</a:t>
            </a:r>
          </a:p>
          <a:p>
            <a:pPr algn="l"/>
            <a:endParaRPr lang="en-US" sz="2000" dirty="0">
              <a:solidFill>
                <a:prstClr val="black"/>
              </a:solidFill>
              <a:latin typeface="Arial" pitchFamily="34" charset="0"/>
              <a:cs typeface="Arial" pitchFamily="34" charset="0"/>
            </a:endParaRPr>
          </a:p>
          <a:p>
            <a:pPr marL="342900" lvl="0" indent="-342900" algn="l">
              <a:lnSpc>
                <a:spcPct val="100000"/>
              </a:lnSpc>
              <a:spcBef>
                <a:spcPts val="0"/>
              </a:spcBef>
              <a:buFont typeface="Arial" pitchFamily="34" charset="0"/>
              <a:buChar char="•"/>
              <a:defRPr/>
            </a:pPr>
            <a:r>
              <a:rPr lang="en-US" sz="2000" dirty="0">
                <a:solidFill>
                  <a:prstClr val="black"/>
                </a:solidFill>
                <a:latin typeface="Arial" pitchFamily="34" charset="0"/>
                <a:cs typeface="Arial" pitchFamily="34" charset="0"/>
              </a:rPr>
              <a:t>Work fulfills the need of an</a:t>
            </a:r>
          </a:p>
          <a:p>
            <a:pPr lvl="0" algn="l">
              <a:lnSpc>
                <a:spcPct val="100000"/>
              </a:lnSpc>
              <a:spcBef>
                <a:spcPts val="0"/>
              </a:spcBef>
              <a:defRPr/>
            </a:pPr>
            <a:r>
              <a:rPr lang="en-US" sz="2000" dirty="0">
                <a:solidFill>
                  <a:prstClr val="black"/>
                </a:solidFill>
                <a:latin typeface="Arial" pitchFamily="34" charset="0"/>
                <a:cs typeface="Arial" pitchFamily="34" charset="0"/>
              </a:rPr>
              <a:t>     individual to be </a:t>
            </a:r>
            <a:r>
              <a:rPr lang="en-US" sz="2000" b="1" dirty="0">
                <a:solidFill>
                  <a:prstClr val="black"/>
                </a:solidFill>
                <a:latin typeface="Arial" pitchFamily="34" charset="0"/>
                <a:cs typeface="Arial" pitchFamily="34" charset="0"/>
              </a:rPr>
              <a:t>productive</a:t>
            </a:r>
            <a:r>
              <a:rPr lang="en-US" sz="2000" dirty="0">
                <a:solidFill>
                  <a:prstClr val="black"/>
                </a:solidFill>
                <a:latin typeface="Arial" pitchFamily="34" charset="0"/>
                <a:cs typeface="Arial" pitchFamily="34" charset="0"/>
              </a:rPr>
              <a:t> </a:t>
            </a:r>
          </a:p>
          <a:p>
            <a:pPr marL="342900" lvl="0" indent="-342900" algn="l">
              <a:lnSpc>
                <a:spcPct val="100000"/>
              </a:lnSpc>
              <a:spcBef>
                <a:spcPts val="0"/>
              </a:spcBef>
              <a:buFont typeface="Arial" pitchFamily="34" charset="0"/>
              <a:buChar char="•"/>
              <a:defRPr/>
            </a:pPr>
            <a:endParaRPr lang="en-US" sz="2000" dirty="0">
              <a:solidFill>
                <a:prstClr val="black"/>
              </a:solidFill>
              <a:latin typeface="Arial" pitchFamily="34" charset="0"/>
              <a:cs typeface="Arial" pitchFamily="34" charset="0"/>
            </a:endParaRPr>
          </a:p>
          <a:p>
            <a:pPr marL="342900" lvl="0" indent="-342900" algn="l">
              <a:lnSpc>
                <a:spcPct val="100000"/>
              </a:lnSpc>
              <a:spcBef>
                <a:spcPts val="0"/>
              </a:spcBef>
              <a:buFont typeface="Arial" pitchFamily="34" charset="0"/>
              <a:buChar char="•"/>
              <a:defRPr/>
            </a:pPr>
            <a:r>
              <a:rPr lang="en-US" sz="2000" dirty="0">
                <a:solidFill>
                  <a:prstClr val="black"/>
                </a:solidFill>
                <a:latin typeface="Arial" pitchFamily="34" charset="0"/>
                <a:cs typeface="Arial" pitchFamily="34" charset="0"/>
              </a:rPr>
              <a:t>Work </a:t>
            </a:r>
            <a:r>
              <a:rPr lang="en-US" sz="2000" b="1" dirty="0">
                <a:solidFill>
                  <a:prstClr val="black"/>
                </a:solidFill>
                <a:latin typeface="Arial" pitchFamily="34" charset="0"/>
                <a:cs typeface="Arial" pitchFamily="34" charset="0"/>
              </a:rPr>
              <a:t>promotes independence</a:t>
            </a:r>
          </a:p>
          <a:p>
            <a:pPr lvl="0" algn="l">
              <a:lnSpc>
                <a:spcPct val="100000"/>
              </a:lnSpc>
              <a:spcBef>
                <a:spcPts val="0"/>
              </a:spcBef>
              <a:buFont typeface="Arial" pitchFamily="34" charset="0"/>
              <a:buChar char="•"/>
              <a:defRPr/>
            </a:pPr>
            <a:endParaRPr lang="en-US" sz="2000" b="1" dirty="0">
              <a:solidFill>
                <a:prstClr val="black"/>
              </a:solidFill>
              <a:latin typeface="Arial" pitchFamily="34" charset="0"/>
              <a:cs typeface="Arial" pitchFamily="34" charset="0"/>
            </a:endParaRPr>
          </a:p>
          <a:p>
            <a:pPr marL="342900" lvl="0" indent="-342900" algn="l">
              <a:lnSpc>
                <a:spcPct val="100000"/>
              </a:lnSpc>
              <a:spcBef>
                <a:spcPts val="0"/>
              </a:spcBef>
              <a:buFont typeface="Arial" pitchFamily="34" charset="0"/>
              <a:buChar char="•"/>
              <a:defRPr/>
            </a:pPr>
            <a:r>
              <a:rPr lang="en-US" sz="2000" dirty="0">
                <a:solidFill>
                  <a:prstClr val="black"/>
                </a:solidFill>
                <a:latin typeface="Arial" pitchFamily="34" charset="0"/>
                <a:cs typeface="Arial" pitchFamily="34" charset="0"/>
              </a:rPr>
              <a:t>Work </a:t>
            </a:r>
            <a:r>
              <a:rPr lang="en-US" sz="2000" b="1" dirty="0">
                <a:solidFill>
                  <a:prstClr val="black"/>
                </a:solidFill>
                <a:latin typeface="Arial" pitchFamily="34" charset="0"/>
                <a:cs typeface="Arial" pitchFamily="34" charset="0"/>
              </a:rPr>
              <a:t>enhances self-esteem</a:t>
            </a:r>
          </a:p>
          <a:p>
            <a:pPr lvl="0" algn="l">
              <a:lnSpc>
                <a:spcPct val="100000"/>
              </a:lnSpc>
              <a:spcBef>
                <a:spcPts val="0"/>
              </a:spcBef>
              <a:buFont typeface="Arial" pitchFamily="34" charset="0"/>
              <a:buChar char="•"/>
              <a:defRPr/>
            </a:pPr>
            <a:endParaRPr lang="en-US" sz="2000" b="1" dirty="0">
              <a:solidFill>
                <a:prstClr val="black"/>
              </a:solidFill>
              <a:latin typeface="Arial" pitchFamily="34" charset="0"/>
              <a:cs typeface="Arial" pitchFamily="34" charset="0"/>
            </a:endParaRPr>
          </a:p>
          <a:p>
            <a:pPr marL="342900" lvl="0" indent="-342900" algn="l">
              <a:lnSpc>
                <a:spcPct val="100000"/>
              </a:lnSpc>
              <a:spcBef>
                <a:spcPts val="0"/>
              </a:spcBef>
              <a:buFont typeface="Arial" pitchFamily="34" charset="0"/>
              <a:buChar char="•"/>
              <a:defRPr/>
            </a:pPr>
            <a:r>
              <a:rPr lang="en-US" sz="2000" dirty="0">
                <a:solidFill>
                  <a:prstClr val="black"/>
                </a:solidFill>
                <a:latin typeface="Arial" pitchFamily="34" charset="0"/>
                <a:cs typeface="Arial" pitchFamily="34" charset="0"/>
              </a:rPr>
              <a:t>Work allows </a:t>
            </a:r>
            <a:r>
              <a:rPr lang="en-US" sz="2000" b="1" dirty="0">
                <a:solidFill>
                  <a:prstClr val="black"/>
                </a:solidFill>
                <a:latin typeface="Arial" pitchFamily="34" charset="0"/>
                <a:cs typeface="Arial" pitchFamily="34" charset="0"/>
              </a:rPr>
              <a:t>for participation </a:t>
            </a:r>
          </a:p>
          <a:p>
            <a:pPr lvl="0" algn="l">
              <a:lnSpc>
                <a:spcPct val="100000"/>
              </a:lnSpc>
              <a:spcBef>
                <a:spcPts val="0"/>
              </a:spcBef>
              <a:defRPr/>
            </a:pPr>
            <a:r>
              <a:rPr lang="en-US" sz="2000" b="1" dirty="0">
                <a:solidFill>
                  <a:prstClr val="black"/>
                </a:solidFill>
                <a:latin typeface="Arial" pitchFamily="34" charset="0"/>
                <a:cs typeface="Arial" pitchFamily="34" charset="0"/>
              </a:rPr>
              <a:t>     in the mainstream of life</a:t>
            </a:r>
            <a:endParaRPr lang="en-US" sz="2000" dirty="0">
              <a:solidFill>
                <a:prstClr val="black"/>
              </a:solidFill>
              <a:latin typeface="Arial" pitchFamily="34" charset="0"/>
              <a:cs typeface="Arial" pitchFamily="34" charset="0"/>
            </a:endParaRPr>
          </a:p>
          <a:p>
            <a:pPr algn="l"/>
            <a:endParaRPr lang="en-US" sz="3200" dirty="0">
              <a:solidFill>
                <a:prstClr val="black"/>
              </a:solidFill>
              <a:latin typeface="Arial" pitchFamily="34" charset="0"/>
              <a:cs typeface="Arial" pitchFamily="34" charset="0"/>
            </a:endParaRPr>
          </a:p>
          <a:p>
            <a:endParaRPr lang="en-US" dirty="0"/>
          </a:p>
        </p:txBody>
      </p:sp>
      <p:pic>
        <p:nvPicPr>
          <p:cNvPr id="5" name="Picture 2" descr="\\colafpcsfs\topeka3shared\shared\KRS\Peg Frances Projects\Consumer-Interviews\Kevin-Trecek_10-2-08\DSC00285.JPG">
            <a:extLst>
              <a:ext uri="{FF2B5EF4-FFF2-40B4-BE49-F238E27FC236}">
                <a16:creationId xmlns:a16="http://schemas.microsoft.com/office/drawing/2014/main" id="{BD9A2804-5DFD-4515-B7A3-5AF507D635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510"/>
          <a:stretch>
            <a:fillRect/>
          </a:stretch>
        </p:blipFill>
        <p:spPr bwMode="auto">
          <a:xfrm>
            <a:off x="5257800" y="2514600"/>
            <a:ext cx="3429000" cy="3155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6">
            <a:extLst>
              <a:ext uri="{FF2B5EF4-FFF2-40B4-BE49-F238E27FC236}">
                <a16:creationId xmlns:a16="http://schemas.microsoft.com/office/drawing/2014/main" id="{F680EA6D-45EE-5EDD-677C-0C3496DB76FE}"/>
              </a:ext>
            </a:extLst>
          </p:cNvPr>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2974424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C080C-E9EA-46DB-AEAE-3DDF59EEDCA2}"/>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Research on the Benefits of Work</a:t>
            </a:r>
            <a:endParaRPr lang="en-US" dirty="0"/>
          </a:p>
        </p:txBody>
      </p:sp>
      <p:sp>
        <p:nvSpPr>
          <p:cNvPr id="4" name="Text Placeholder 3">
            <a:extLst>
              <a:ext uri="{FF2B5EF4-FFF2-40B4-BE49-F238E27FC236}">
                <a16:creationId xmlns:a16="http://schemas.microsoft.com/office/drawing/2014/main" id="{B9D518B8-8D60-4F64-8FA0-216174B3C2CD}"/>
              </a:ext>
            </a:extLst>
          </p:cNvPr>
          <p:cNvSpPr>
            <a:spLocks noGrp="1"/>
          </p:cNvSpPr>
          <p:nvPr>
            <p:ph type="body" sz="quarter" idx="11"/>
          </p:nvPr>
        </p:nvSpPr>
        <p:spPr/>
        <p:txBody>
          <a:bodyPr/>
          <a:lstStyle/>
          <a:p>
            <a:endParaRPr lang="en-US" dirty="0"/>
          </a:p>
          <a:p>
            <a:endParaRPr lang="en-US" dirty="0"/>
          </a:p>
          <a:p>
            <a:pPr lvl="0" eaLnBrk="0" hangingPunct="0">
              <a:lnSpc>
                <a:spcPct val="100000"/>
              </a:lnSpc>
              <a:spcBef>
                <a:spcPts val="0"/>
              </a:spcBef>
              <a:defRPr/>
            </a:pPr>
            <a:r>
              <a:rPr lang="en-US" sz="2000" dirty="0">
                <a:solidFill>
                  <a:prstClr val="black"/>
                </a:solidFill>
                <a:latin typeface="Arial" panose="020B0604020202020204" pitchFamily="34" charset="0"/>
                <a:cs typeface="Arial" panose="020B0604020202020204" pitchFamily="34" charset="0"/>
              </a:rPr>
              <a:t>People with Di</a:t>
            </a:r>
            <a:r>
              <a:rPr lang="en-US" sz="1800" dirty="0">
                <a:solidFill>
                  <a:prstClr val="black"/>
                </a:solidFill>
                <a:latin typeface="Arial" panose="020B0604020202020204" pitchFamily="34" charset="0"/>
                <a:cs typeface="Arial" panose="020B0604020202020204" pitchFamily="34" charset="0"/>
              </a:rPr>
              <a:t>sabilities who participated in a research project called “Because I Work” made strong statements about the significant impact of employment.  </a:t>
            </a:r>
          </a:p>
          <a:p>
            <a:pPr lvl="0" eaLnBrk="0" hangingPunct="0">
              <a:lnSpc>
                <a:spcPct val="100000"/>
              </a:lnSpc>
              <a:spcBef>
                <a:spcPts val="0"/>
              </a:spcBef>
              <a:defRPr/>
            </a:pPr>
            <a:endParaRPr lang="en-US" sz="1800" dirty="0">
              <a:solidFill>
                <a:prstClr val="black"/>
              </a:solidFill>
              <a:latin typeface="Arial" panose="020B0604020202020204" pitchFamily="34" charset="0"/>
              <a:cs typeface="Arial" panose="020B0604020202020204" pitchFamily="34" charset="0"/>
            </a:endParaRPr>
          </a:p>
          <a:p>
            <a:pPr marL="568325" lvl="0" indent="-230188">
              <a:spcBef>
                <a:spcPts val="0"/>
              </a:spcBef>
              <a:buClr>
                <a:srgbClr val="C00000"/>
              </a:buClr>
              <a:buFont typeface="Arial" pitchFamily="34" charset="0"/>
              <a:buChar char="•"/>
              <a:defRPr/>
            </a:pPr>
            <a:r>
              <a:rPr lang="en-US" sz="1800" dirty="0">
                <a:solidFill>
                  <a:prstClr val="black"/>
                </a:solidFill>
                <a:latin typeface="Arial" panose="020B0604020202020204" pitchFamily="34" charset="0"/>
                <a:cs typeface="Arial" panose="020B0604020202020204" pitchFamily="34" charset="0"/>
              </a:rPr>
              <a:t>Work “fills a big void in my life.”</a:t>
            </a:r>
          </a:p>
          <a:p>
            <a:pPr marL="568325" lvl="0" indent="-230188">
              <a:spcBef>
                <a:spcPts val="0"/>
              </a:spcBef>
              <a:buClr>
                <a:srgbClr val="C00000"/>
              </a:buClr>
              <a:buFont typeface="Arial" pitchFamily="34" charset="0"/>
              <a:buChar char="•"/>
              <a:defRPr/>
            </a:pPr>
            <a:endParaRPr lang="en-US" sz="1800" dirty="0">
              <a:solidFill>
                <a:prstClr val="black"/>
              </a:solidFill>
              <a:latin typeface="Arial" panose="020B0604020202020204" pitchFamily="34" charset="0"/>
              <a:cs typeface="Arial" panose="020B0604020202020204" pitchFamily="34" charset="0"/>
            </a:endParaRPr>
          </a:p>
          <a:p>
            <a:pPr marL="568325" lvl="0" indent="-230188">
              <a:spcBef>
                <a:spcPts val="0"/>
              </a:spcBef>
              <a:buClr>
                <a:srgbClr val="C00000"/>
              </a:buClr>
              <a:buFont typeface="Arial" pitchFamily="34" charset="0"/>
              <a:buChar char="•"/>
              <a:defRPr/>
            </a:pPr>
            <a:r>
              <a:rPr lang="en-US" sz="1800" dirty="0">
                <a:solidFill>
                  <a:prstClr val="black"/>
                </a:solidFill>
                <a:latin typeface="Arial" panose="020B0604020202020204" pitchFamily="34" charset="0"/>
                <a:cs typeface="Arial" panose="020B0604020202020204" pitchFamily="34" charset="0"/>
              </a:rPr>
              <a:t>I feel more “interesting” because I work.</a:t>
            </a:r>
          </a:p>
          <a:p>
            <a:pPr marL="568325" lvl="0" indent="-230188">
              <a:spcBef>
                <a:spcPts val="0"/>
              </a:spcBef>
              <a:buClr>
                <a:srgbClr val="C00000"/>
              </a:buClr>
              <a:buFont typeface="Arial" pitchFamily="34" charset="0"/>
              <a:buChar char="•"/>
              <a:defRPr/>
            </a:pPr>
            <a:endParaRPr lang="en-US" sz="1800" dirty="0">
              <a:solidFill>
                <a:prstClr val="black"/>
              </a:solidFill>
              <a:latin typeface="Arial" panose="020B0604020202020204" pitchFamily="34" charset="0"/>
              <a:cs typeface="Arial" panose="020B0604020202020204" pitchFamily="34" charset="0"/>
            </a:endParaRPr>
          </a:p>
          <a:p>
            <a:pPr marL="568325" lvl="0" indent="-230188">
              <a:spcBef>
                <a:spcPts val="0"/>
              </a:spcBef>
              <a:buClr>
                <a:srgbClr val="C00000"/>
              </a:buClr>
              <a:buFont typeface="Arial" pitchFamily="34" charset="0"/>
              <a:buChar char="•"/>
              <a:defRPr/>
            </a:pPr>
            <a:r>
              <a:rPr lang="en-US" sz="1800" dirty="0">
                <a:solidFill>
                  <a:prstClr val="black"/>
                </a:solidFill>
                <a:latin typeface="Arial" panose="020B0604020202020204" pitchFamily="34" charset="0"/>
                <a:cs typeface="Arial" panose="020B0604020202020204" pitchFamily="34" charset="0"/>
              </a:rPr>
              <a:t>Work contributes to a sense of identify.</a:t>
            </a:r>
          </a:p>
          <a:p>
            <a:pPr marL="568325" lvl="0" indent="-230188">
              <a:spcBef>
                <a:spcPts val="0"/>
              </a:spcBef>
              <a:buClr>
                <a:srgbClr val="C00000"/>
              </a:buClr>
              <a:defRPr/>
            </a:pPr>
            <a:r>
              <a:rPr lang="en-US" sz="1800" i="1" dirty="0">
                <a:solidFill>
                  <a:prstClr val="black"/>
                </a:solidFill>
                <a:latin typeface="Arial" panose="020B0604020202020204" pitchFamily="34" charset="0"/>
                <a:cs typeface="Arial" panose="020B0604020202020204" pitchFamily="34" charset="0"/>
              </a:rPr>
              <a:t>How do you introduce yourself if you </a:t>
            </a:r>
          </a:p>
          <a:p>
            <a:pPr marL="568325" lvl="0" indent="-230188">
              <a:spcBef>
                <a:spcPts val="0"/>
              </a:spcBef>
              <a:buClr>
                <a:srgbClr val="C00000"/>
              </a:buClr>
              <a:defRPr/>
            </a:pPr>
            <a:r>
              <a:rPr lang="en-US" sz="1800" i="1" dirty="0">
                <a:solidFill>
                  <a:prstClr val="black"/>
                </a:solidFill>
                <a:latin typeface="Arial" panose="020B0604020202020204" pitchFamily="34" charset="0"/>
                <a:cs typeface="Arial" panose="020B0604020202020204" pitchFamily="34" charset="0"/>
              </a:rPr>
              <a:t>	don’t work?</a:t>
            </a:r>
          </a:p>
          <a:p>
            <a:pPr marL="568325" lvl="0" indent="-230188">
              <a:spcBef>
                <a:spcPts val="0"/>
              </a:spcBef>
              <a:buClr>
                <a:srgbClr val="C00000"/>
              </a:buClr>
              <a:defRPr/>
            </a:pPr>
            <a:endParaRPr lang="en-US" sz="1800" i="1" dirty="0">
              <a:solidFill>
                <a:prstClr val="black"/>
              </a:solidFill>
              <a:latin typeface="Arial" panose="020B0604020202020204" pitchFamily="34" charset="0"/>
              <a:cs typeface="Arial" panose="020B0604020202020204" pitchFamily="34" charset="0"/>
            </a:endParaRPr>
          </a:p>
          <a:p>
            <a:pPr marL="568325" indent="-230188">
              <a:spcBef>
                <a:spcPts val="0"/>
              </a:spcBef>
              <a:buClr>
                <a:srgbClr val="C00000"/>
              </a:buClr>
              <a:defRPr/>
            </a:pPr>
            <a:endParaRPr lang="en-US" altLang="en-US" sz="1600" b="1" i="1" dirty="0">
              <a:solidFill>
                <a:prstClr val="black"/>
              </a:solidFill>
              <a:latin typeface="Arial" panose="020B0604020202020204" pitchFamily="34" charset="0"/>
              <a:cs typeface="Arial" panose="020B0604020202020204" pitchFamily="34" charset="0"/>
            </a:endParaRPr>
          </a:p>
          <a:p>
            <a:pPr marL="568325" indent="-230188">
              <a:spcBef>
                <a:spcPts val="0"/>
              </a:spcBef>
              <a:buClr>
                <a:srgbClr val="C00000"/>
              </a:buClr>
              <a:defRPr/>
            </a:pPr>
            <a:r>
              <a:rPr lang="en-US" altLang="en-US" sz="1600" b="1" i="1" dirty="0">
                <a:solidFill>
                  <a:prstClr val="black"/>
                </a:solidFill>
                <a:latin typeface="Arial" panose="020B0604020202020204" pitchFamily="34" charset="0"/>
                <a:cs typeface="Arial" panose="020B0604020202020204" pitchFamily="34" charset="0"/>
              </a:rPr>
              <a:t>Source:  “Because I work: A Phenomenological Inquiry of People with Disabilities;”  </a:t>
            </a:r>
            <a:r>
              <a:rPr lang="en-US" altLang="en-US" sz="1600" i="1" dirty="0">
                <a:solidFill>
                  <a:prstClr val="black"/>
                </a:solidFill>
                <a:latin typeface="Arial" panose="020B0604020202020204" pitchFamily="34" charset="0"/>
                <a:cs typeface="Arial" panose="020B0604020202020204" pitchFamily="34" charset="0"/>
              </a:rPr>
              <a:t>Patricia Yeager, MS,  Michael Donnelly, BS, Jana Copeland, PhD, Rocky Mountain Disability and Business Technical Assistance Center; 2009</a:t>
            </a:r>
          </a:p>
          <a:p>
            <a:pPr marL="568325" lvl="0" indent="-230188">
              <a:spcBef>
                <a:spcPts val="0"/>
              </a:spcBef>
              <a:buClr>
                <a:srgbClr val="C00000"/>
              </a:buClr>
              <a:defRPr/>
            </a:pPr>
            <a:endParaRPr lang="en-US" sz="1800" i="1" dirty="0">
              <a:solidFill>
                <a:prstClr val="black"/>
              </a:solidFill>
              <a:latin typeface="Arial" panose="020B0604020202020204" pitchFamily="34" charset="0"/>
              <a:cs typeface="Arial" panose="020B0604020202020204" pitchFamily="34" charset="0"/>
            </a:endParaRPr>
          </a:p>
        </p:txBody>
      </p:sp>
      <p:pic>
        <p:nvPicPr>
          <p:cNvPr id="5" name="Picture 5" descr="PWD cover.jpg">
            <a:extLst>
              <a:ext uri="{FF2B5EF4-FFF2-40B4-BE49-F238E27FC236}">
                <a16:creationId xmlns:a16="http://schemas.microsoft.com/office/drawing/2014/main" id="{E48E303F-2D04-4FED-920C-FE5D7F533D4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1067" y="2336869"/>
            <a:ext cx="2067560" cy="2674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6">
            <a:extLst>
              <a:ext uri="{FF2B5EF4-FFF2-40B4-BE49-F238E27FC236}">
                <a16:creationId xmlns:a16="http://schemas.microsoft.com/office/drawing/2014/main" id="{A05F8384-2BFD-5D02-B15B-63208EF703EA}"/>
              </a:ext>
            </a:extLst>
          </p:cNvPr>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2669525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A6033-2F35-47E4-9EBB-F37FB3D8CCE1}"/>
              </a:ext>
            </a:extLst>
          </p:cNvPr>
          <p:cNvSpPr>
            <a:spLocks noGrp="1"/>
          </p:cNvSpPr>
          <p:nvPr>
            <p:ph type="title"/>
          </p:nvPr>
        </p:nvSpPr>
        <p:spPr>
          <a:xfrm>
            <a:off x="753466" y="211841"/>
            <a:ext cx="7637068" cy="637057"/>
          </a:xfrm>
        </p:spPr>
        <p:txBody>
          <a:bodyPr/>
          <a:lstStyle/>
          <a:p>
            <a:r>
              <a:rPr lang="en-US" dirty="0">
                <a:latin typeface="Times New Roman" panose="02020603050405020304" pitchFamily="18" charset="0"/>
                <a:cs typeface="Times New Roman" panose="02020603050405020304" pitchFamily="18" charset="0"/>
              </a:rPr>
              <a:t>Because I Work . .</a:t>
            </a:r>
            <a:endParaRPr lang="en-US" dirty="0"/>
          </a:p>
        </p:txBody>
      </p:sp>
      <p:sp>
        <p:nvSpPr>
          <p:cNvPr id="4" name="Text Placeholder 3">
            <a:extLst>
              <a:ext uri="{FF2B5EF4-FFF2-40B4-BE49-F238E27FC236}">
                <a16:creationId xmlns:a16="http://schemas.microsoft.com/office/drawing/2014/main" id="{5233F45E-8A6A-4593-A550-C452EADBE989}"/>
              </a:ext>
            </a:extLst>
          </p:cNvPr>
          <p:cNvSpPr>
            <a:spLocks noGrp="1"/>
          </p:cNvSpPr>
          <p:nvPr>
            <p:ph type="body" sz="quarter" idx="11"/>
          </p:nvPr>
        </p:nvSpPr>
        <p:spPr/>
        <p:txBody>
          <a:bodyPr/>
          <a:lstStyle/>
          <a:p>
            <a:endParaRPr lang="en-US" dirty="0"/>
          </a:p>
          <a:p>
            <a:endParaRPr lang="en-US" dirty="0"/>
          </a:p>
          <a:p>
            <a:pPr marL="631825" lvl="0" indent="-293688" algn="l">
              <a:spcBef>
                <a:spcPts val="0"/>
              </a:spcBef>
              <a:buFont typeface="Arial" pitchFamily="34" charset="0"/>
              <a:buChar char="•"/>
              <a:defRPr/>
            </a:pPr>
            <a:r>
              <a:rPr lang="en-US" sz="2400" dirty="0">
                <a:solidFill>
                  <a:prstClr val="black"/>
                </a:solidFill>
                <a:latin typeface="Arial" panose="020B0604020202020204" pitchFamily="34" charset="0"/>
                <a:cs typeface="Arial" panose="020B0604020202020204" pitchFamily="34" charset="0"/>
              </a:rPr>
              <a:t>Working gave me a “sense of accomplishment and self-pride.”</a:t>
            </a:r>
          </a:p>
          <a:p>
            <a:pPr marL="631825" lvl="0" indent="-293688" algn="l">
              <a:spcBef>
                <a:spcPts val="0"/>
              </a:spcBef>
              <a:buFont typeface="Arial" pitchFamily="34" charset="0"/>
              <a:buChar char="•"/>
              <a:defRPr/>
            </a:pPr>
            <a:endParaRPr lang="en-US" sz="2400" dirty="0">
              <a:solidFill>
                <a:prstClr val="black"/>
              </a:solidFill>
              <a:latin typeface="Arial" panose="020B0604020202020204" pitchFamily="34" charset="0"/>
              <a:cs typeface="Arial" panose="020B0604020202020204" pitchFamily="34" charset="0"/>
            </a:endParaRPr>
          </a:p>
          <a:p>
            <a:pPr marL="631825" lvl="0" indent="-293688" algn="l">
              <a:spcBef>
                <a:spcPts val="0"/>
              </a:spcBef>
              <a:buFont typeface="Arial" pitchFamily="34" charset="0"/>
              <a:buChar char="•"/>
              <a:defRPr/>
            </a:pPr>
            <a:r>
              <a:rPr lang="en-US" sz="2400" dirty="0">
                <a:solidFill>
                  <a:prstClr val="black"/>
                </a:solidFill>
                <a:latin typeface="Arial" panose="020B0604020202020204" pitchFamily="34" charset="0"/>
                <a:cs typeface="Arial" panose="020B0604020202020204" pitchFamily="34" charset="0"/>
              </a:rPr>
              <a:t>I felt “a purpose,” “joy,” and the “confidence to learn new things.”</a:t>
            </a:r>
          </a:p>
          <a:p>
            <a:pPr marL="631825" lvl="0" indent="-293688" algn="l">
              <a:spcBef>
                <a:spcPts val="0"/>
              </a:spcBef>
              <a:buFont typeface="Arial" pitchFamily="34" charset="0"/>
              <a:buChar char="•"/>
              <a:defRPr/>
            </a:pPr>
            <a:endParaRPr lang="en-US" sz="2400" dirty="0">
              <a:solidFill>
                <a:prstClr val="black"/>
              </a:solidFill>
              <a:latin typeface="Arial" panose="020B0604020202020204" pitchFamily="34" charset="0"/>
              <a:cs typeface="Arial" panose="020B0604020202020204" pitchFamily="34" charset="0"/>
            </a:endParaRPr>
          </a:p>
          <a:p>
            <a:pPr marL="631825" lvl="0" indent="-293688" algn="l">
              <a:spcBef>
                <a:spcPts val="0"/>
              </a:spcBef>
              <a:buFont typeface="Arial" pitchFamily="34" charset="0"/>
              <a:buChar char="•"/>
              <a:defRPr/>
            </a:pPr>
            <a:r>
              <a:rPr lang="en-US" sz="2400" dirty="0">
                <a:solidFill>
                  <a:prstClr val="black"/>
                </a:solidFill>
                <a:latin typeface="Arial" panose="020B0604020202020204" pitchFamily="34" charset="0"/>
                <a:cs typeface="Arial" panose="020B0604020202020204" pitchFamily="34" charset="0"/>
              </a:rPr>
              <a:t>Work gives people the opportunity to choose their own path.</a:t>
            </a:r>
          </a:p>
          <a:p>
            <a:pPr marL="631825" lvl="0" indent="-293688" algn="l">
              <a:spcBef>
                <a:spcPts val="0"/>
              </a:spcBef>
              <a:buFont typeface="Arial" pitchFamily="34" charset="0"/>
              <a:buChar char="•"/>
              <a:defRPr/>
            </a:pPr>
            <a:endParaRPr lang="en-US" sz="2400" dirty="0">
              <a:solidFill>
                <a:prstClr val="black"/>
              </a:solidFill>
              <a:latin typeface="Arial" panose="020B0604020202020204" pitchFamily="34" charset="0"/>
              <a:cs typeface="Arial" panose="020B0604020202020204" pitchFamily="34" charset="0"/>
            </a:endParaRPr>
          </a:p>
          <a:p>
            <a:pPr marL="631825" lvl="0" indent="-293688" algn="l">
              <a:spcBef>
                <a:spcPts val="0"/>
              </a:spcBef>
              <a:buFont typeface="Arial" pitchFamily="34" charset="0"/>
              <a:buChar char="•"/>
              <a:defRPr/>
            </a:pPr>
            <a:r>
              <a:rPr lang="en-US" sz="2400" dirty="0">
                <a:solidFill>
                  <a:prstClr val="black"/>
                </a:solidFill>
                <a:latin typeface="Arial" panose="020B0604020202020204" pitchFamily="34" charset="0"/>
                <a:cs typeface="Arial" panose="020B0604020202020204" pitchFamily="34" charset="0"/>
              </a:rPr>
              <a:t>Work gives hope to be part of the</a:t>
            </a:r>
            <a:r>
              <a:rPr lang="en-US" sz="3200" dirty="0">
                <a:solidFill>
                  <a:prstClr val="black"/>
                </a:solidFill>
                <a:latin typeface="Arial" panose="020B0604020202020204" pitchFamily="34" charset="0"/>
                <a:cs typeface="Arial" panose="020B0604020202020204" pitchFamily="34" charset="0"/>
              </a:rPr>
              <a:t> </a:t>
            </a:r>
            <a:r>
              <a:rPr lang="en-US" sz="2400" dirty="0">
                <a:solidFill>
                  <a:prstClr val="black"/>
                </a:solidFill>
                <a:latin typeface="Arial" panose="020B0604020202020204" pitchFamily="34" charset="0"/>
                <a:cs typeface="Arial" panose="020B0604020202020204" pitchFamily="34" charset="0"/>
              </a:rPr>
              <a:t>world.</a:t>
            </a:r>
          </a:p>
          <a:p>
            <a:pPr marL="631825" lvl="0" indent="-293688" algn="l">
              <a:spcBef>
                <a:spcPts val="0"/>
              </a:spcBef>
              <a:buFont typeface="Arial" pitchFamily="34" charset="0"/>
              <a:buChar char="•"/>
              <a:defRPr/>
            </a:pPr>
            <a:endParaRPr lang="en-US" altLang="en-US" sz="2400" b="1" i="1" dirty="0">
              <a:solidFill>
                <a:prstClr val="black"/>
              </a:solidFill>
              <a:latin typeface="Arial" panose="020B0604020202020204" pitchFamily="34" charset="0"/>
              <a:cs typeface="Arial" panose="020B0604020202020204" pitchFamily="34" charset="0"/>
            </a:endParaRPr>
          </a:p>
          <a:p>
            <a:pPr marL="631825" lvl="0" indent="-293688" algn="l">
              <a:spcBef>
                <a:spcPts val="0"/>
              </a:spcBef>
              <a:buFont typeface="Arial" pitchFamily="34" charset="0"/>
              <a:buChar char="•"/>
              <a:defRPr/>
            </a:pPr>
            <a:r>
              <a:rPr lang="en-US" altLang="en-US" sz="1200" b="1" i="1" dirty="0">
                <a:solidFill>
                  <a:prstClr val="black"/>
                </a:solidFill>
                <a:latin typeface="Calibri" pitchFamily="34" charset="0"/>
              </a:rPr>
              <a:t>Source:  “Because I work: A Phenomenological Inquiry of People with Disabilities;”  </a:t>
            </a:r>
            <a:r>
              <a:rPr lang="en-US" altLang="en-US" sz="1200" i="1" dirty="0">
                <a:solidFill>
                  <a:prstClr val="black"/>
                </a:solidFill>
                <a:latin typeface="Calibri" pitchFamily="34" charset="0"/>
              </a:rPr>
              <a:t>Patricia Yeager, MS,  Michael Donnelly, BS, Jana Copeland, PhD, Rocky Mountain Disability and Business Technical Assistance Center; 2009</a:t>
            </a:r>
          </a:p>
          <a:p>
            <a:pPr marL="631825" lvl="0" indent="-293688" algn="l">
              <a:spcBef>
                <a:spcPts val="0"/>
              </a:spcBef>
              <a:buFont typeface="Arial" pitchFamily="34" charset="0"/>
              <a:buChar char="•"/>
              <a:defRPr/>
            </a:pPr>
            <a:endParaRPr lang="en-US" sz="2400" dirty="0">
              <a:solidFill>
                <a:prstClr val="black"/>
              </a:solidFill>
              <a:latin typeface="Arial" panose="020B0604020202020204" pitchFamily="34" charset="0"/>
              <a:cs typeface="Arial" panose="020B0604020202020204" pitchFamily="34" charset="0"/>
            </a:endParaRPr>
          </a:p>
          <a:p>
            <a:pPr algn="l"/>
            <a:endParaRPr lang="en-US" dirty="0"/>
          </a:p>
        </p:txBody>
      </p:sp>
      <p:sp>
        <p:nvSpPr>
          <p:cNvPr id="6" name="Text Placeholder 5">
            <a:extLst>
              <a:ext uri="{FF2B5EF4-FFF2-40B4-BE49-F238E27FC236}">
                <a16:creationId xmlns:a16="http://schemas.microsoft.com/office/drawing/2014/main" id="{7F1DFA8B-FFAA-436C-8429-522E159E5390}"/>
              </a:ext>
            </a:extLst>
          </p:cNvPr>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1183348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149E6-45E9-4E03-A2C2-2E420163F37D}"/>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VR Emphasizes Employment</a:t>
            </a:r>
            <a:endParaRPr lang="en-US" dirty="0"/>
          </a:p>
        </p:txBody>
      </p:sp>
      <p:sp>
        <p:nvSpPr>
          <p:cNvPr id="4" name="Text Placeholder 3">
            <a:extLst>
              <a:ext uri="{FF2B5EF4-FFF2-40B4-BE49-F238E27FC236}">
                <a16:creationId xmlns:a16="http://schemas.microsoft.com/office/drawing/2014/main" id="{33F5C829-32FA-4916-AEA3-6001D5C4E463}"/>
              </a:ext>
            </a:extLst>
          </p:cNvPr>
          <p:cNvSpPr>
            <a:spLocks noGrp="1"/>
          </p:cNvSpPr>
          <p:nvPr>
            <p:ph type="body" sz="quarter" idx="11"/>
          </p:nvPr>
        </p:nvSpPr>
        <p:spPr/>
        <p:txBody>
          <a:bodyPr/>
          <a:lstStyle/>
          <a:p>
            <a:endParaRPr lang="en-US" dirty="0"/>
          </a:p>
          <a:p>
            <a:endParaRPr lang="en-US" dirty="0"/>
          </a:p>
          <a:p>
            <a:pPr algn="l"/>
            <a:r>
              <a:rPr lang="en-US" sz="1600" b="1" dirty="0">
                <a:solidFill>
                  <a:prstClr val="black"/>
                </a:solidFill>
                <a:latin typeface="Arial" pitchFamily="34" charset="0"/>
                <a:cs typeface="Arial" pitchFamily="34" charset="0"/>
              </a:rPr>
              <a:t>VR offers the opportunity to pursue work and self-sufficiency</a:t>
            </a:r>
          </a:p>
          <a:p>
            <a:pPr algn="l"/>
            <a:endParaRPr lang="en-US" dirty="0"/>
          </a:p>
        </p:txBody>
      </p:sp>
      <p:pic>
        <p:nvPicPr>
          <p:cNvPr id="5" name="Picture 4">
            <a:extLst>
              <a:ext uri="{FF2B5EF4-FFF2-40B4-BE49-F238E27FC236}">
                <a16:creationId xmlns:a16="http://schemas.microsoft.com/office/drawing/2014/main" id="{0D55C7DC-EE46-4082-BB4F-992FB6E9AB7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167" t="8984" r="27499"/>
          <a:stretch/>
        </p:blipFill>
        <p:spPr>
          <a:xfrm>
            <a:off x="457200" y="2266414"/>
            <a:ext cx="3323477" cy="2686586"/>
          </a:xfrm>
          <a:prstGeom prst="rect">
            <a:avLst/>
          </a:prstGeom>
        </p:spPr>
      </p:pic>
      <p:sp>
        <p:nvSpPr>
          <p:cNvPr id="6" name="Rectangle 5">
            <a:extLst>
              <a:ext uri="{FF2B5EF4-FFF2-40B4-BE49-F238E27FC236}">
                <a16:creationId xmlns:a16="http://schemas.microsoft.com/office/drawing/2014/main" id="{7A660E1D-2169-4C93-9AA1-EDA07A37E823}"/>
              </a:ext>
            </a:extLst>
          </p:cNvPr>
          <p:cNvSpPr/>
          <p:nvPr/>
        </p:nvSpPr>
        <p:spPr>
          <a:xfrm>
            <a:off x="4114800" y="2266414"/>
            <a:ext cx="4572000" cy="2585323"/>
          </a:xfrm>
          <a:prstGeom prst="rect">
            <a:avLst/>
          </a:prstGeom>
        </p:spPr>
        <p:txBody>
          <a:bodyPr>
            <a:spAutoFit/>
          </a:bodyPr>
          <a:lstStyle/>
          <a:p>
            <a:pPr lvl="0" defTabSz="914400">
              <a:defRPr/>
            </a:pPr>
            <a:r>
              <a:rPr lang="en-US" dirty="0">
                <a:solidFill>
                  <a:prstClr val="black"/>
                </a:solidFill>
                <a:latin typeface="Arial" pitchFamily="34" charset="0"/>
                <a:cs typeface="Arial" pitchFamily="34" charset="0"/>
              </a:rPr>
              <a:t>Individuals with disabilities, including individuals with the most significant disabilities, are </a:t>
            </a:r>
            <a:r>
              <a:rPr lang="en-US" b="1" dirty="0">
                <a:solidFill>
                  <a:prstClr val="black"/>
                </a:solidFill>
                <a:latin typeface="Arial" pitchFamily="34" charset="0"/>
                <a:cs typeface="Arial" pitchFamily="34" charset="0"/>
              </a:rPr>
              <a:t>presumed to be capable of engaging in gainful employment.</a:t>
            </a:r>
          </a:p>
          <a:p>
            <a:pPr lvl="0" defTabSz="914400">
              <a:defRPr/>
            </a:pPr>
            <a:endParaRPr lang="en-US" dirty="0">
              <a:solidFill>
                <a:prstClr val="black"/>
              </a:solidFill>
              <a:latin typeface="Arial" pitchFamily="34" charset="0"/>
              <a:cs typeface="Arial" pitchFamily="34" charset="0"/>
            </a:endParaRPr>
          </a:p>
          <a:p>
            <a:pPr lvl="0" defTabSz="914400">
              <a:defRPr/>
            </a:pPr>
            <a:r>
              <a:rPr lang="en-US" dirty="0">
                <a:solidFill>
                  <a:prstClr val="black"/>
                </a:solidFill>
                <a:latin typeface="Arial" pitchFamily="34" charset="0"/>
                <a:cs typeface="Arial" pitchFamily="34" charset="0"/>
              </a:rPr>
              <a:t>The provision of </a:t>
            </a:r>
            <a:r>
              <a:rPr lang="en-US" b="1" dirty="0">
                <a:solidFill>
                  <a:prstClr val="black"/>
                </a:solidFill>
                <a:latin typeface="Arial" pitchFamily="34" charset="0"/>
                <a:cs typeface="Arial" pitchFamily="34" charset="0"/>
              </a:rPr>
              <a:t>individualized VR services</a:t>
            </a:r>
            <a:r>
              <a:rPr lang="en-US" dirty="0">
                <a:solidFill>
                  <a:prstClr val="black"/>
                </a:solidFill>
                <a:latin typeface="Arial" pitchFamily="34" charset="0"/>
                <a:cs typeface="Arial" pitchFamily="34" charset="0"/>
              </a:rPr>
              <a:t> can improve their ability to achieve competitive, integrated employment.</a:t>
            </a:r>
          </a:p>
        </p:txBody>
      </p:sp>
      <p:sp>
        <p:nvSpPr>
          <p:cNvPr id="8" name="Text Placeholder 7">
            <a:extLst>
              <a:ext uri="{FF2B5EF4-FFF2-40B4-BE49-F238E27FC236}">
                <a16:creationId xmlns:a16="http://schemas.microsoft.com/office/drawing/2014/main" id="{A3EE93FC-AAA0-FE53-7599-9DD91D0D2B53}"/>
              </a:ext>
            </a:extLst>
          </p:cNvPr>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22540379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C4EE6-D745-4F4D-B741-C3B2F6AD525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VR Core Principles</a:t>
            </a:r>
            <a:endParaRPr lang="en-US" dirty="0"/>
          </a:p>
        </p:txBody>
      </p:sp>
      <p:sp>
        <p:nvSpPr>
          <p:cNvPr id="4" name="Text Placeholder 3">
            <a:extLst>
              <a:ext uri="{FF2B5EF4-FFF2-40B4-BE49-F238E27FC236}">
                <a16:creationId xmlns:a16="http://schemas.microsoft.com/office/drawing/2014/main" id="{E313D8D8-5D2D-4E9B-8847-46743B9F48A2}"/>
              </a:ext>
            </a:extLst>
          </p:cNvPr>
          <p:cNvSpPr>
            <a:spLocks noGrp="1"/>
          </p:cNvSpPr>
          <p:nvPr>
            <p:ph type="body" sz="quarter" idx="11"/>
          </p:nvPr>
        </p:nvSpPr>
        <p:spPr/>
        <p:txBody>
          <a:bodyPr/>
          <a:lstStyle/>
          <a:p>
            <a:endParaRPr lang="en-US" dirty="0"/>
          </a:p>
          <a:p>
            <a:endParaRPr lang="en-US" dirty="0"/>
          </a:p>
          <a:p>
            <a:pPr marL="342900" lvl="0" indent="-342900" algn="l">
              <a:lnSpc>
                <a:spcPct val="100000"/>
              </a:lnSpc>
              <a:spcBef>
                <a:spcPct val="50000"/>
              </a:spcBef>
              <a:buClr>
                <a:prstClr val="black"/>
              </a:buClr>
              <a:buFont typeface="Arial" panose="020B0604020202020204" pitchFamily="34" charset="0"/>
              <a:buChar char="•"/>
              <a:defRPr/>
            </a:pPr>
            <a:r>
              <a:rPr lang="en-US" sz="2000" dirty="0">
                <a:solidFill>
                  <a:prstClr val="black"/>
                </a:solidFill>
                <a:latin typeface="+mj-lt"/>
                <a:cs typeface="Arial" pitchFamily="34" charset="0"/>
              </a:rPr>
              <a:t>Community-based services and competitive, integrated employment outcomes are emphasized.</a:t>
            </a:r>
          </a:p>
          <a:p>
            <a:pPr marL="342900" lvl="0" indent="-342900" algn="l">
              <a:lnSpc>
                <a:spcPct val="100000"/>
              </a:lnSpc>
              <a:spcBef>
                <a:spcPct val="50000"/>
              </a:spcBef>
              <a:buClr>
                <a:prstClr val="black"/>
              </a:buClr>
              <a:buFont typeface="Arial" panose="020B0604020202020204" pitchFamily="34" charset="0"/>
              <a:buChar char="•"/>
              <a:defRPr/>
            </a:pPr>
            <a:r>
              <a:rPr lang="en-US" sz="2000" dirty="0">
                <a:solidFill>
                  <a:prstClr val="black"/>
                </a:solidFill>
                <a:latin typeface="+mj-lt"/>
                <a:cs typeface="Arial" pitchFamily="34" charset="0"/>
              </a:rPr>
              <a:t>VR counselors work in partnership with consumers to help them assess their skills and interests, to develop Individual Plans for Employment, and to provide or purchase needed services.</a:t>
            </a:r>
          </a:p>
          <a:p>
            <a:pPr marL="342900" lvl="0" indent="-342900" algn="l">
              <a:lnSpc>
                <a:spcPct val="100000"/>
              </a:lnSpc>
              <a:spcBef>
                <a:spcPct val="50000"/>
              </a:spcBef>
              <a:buClr>
                <a:prstClr val="black"/>
              </a:buClr>
              <a:buFont typeface="Arial" panose="020B0604020202020204" pitchFamily="34" charset="0"/>
              <a:buChar char="•"/>
              <a:defRPr/>
            </a:pPr>
            <a:r>
              <a:rPr lang="en-US" sz="2000" b="0" i="0" dirty="0">
                <a:solidFill>
                  <a:srgbClr val="0D0D0D"/>
                </a:solidFill>
                <a:effectLst/>
                <a:latin typeface="+mj-lt"/>
              </a:rPr>
              <a:t>VR counselors prioritize maximizing employment and training opportunities.</a:t>
            </a:r>
          </a:p>
          <a:p>
            <a:pPr marL="342900" indent="-342900" algn="l">
              <a:lnSpc>
                <a:spcPct val="100000"/>
              </a:lnSpc>
              <a:spcBef>
                <a:spcPct val="50000"/>
              </a:spcBef>
              <a:buClr>
                <a:prstClr val="black"/>
              </a:buClr>
              <a:buFont typeface="Arial" panose="020B0604020202020204" pitchFamily="34" charset="0"/>
              <a:buChar char="•"/>
              <a:defRPr/>
            </a:pPr>
            <a:r>
              <a:rPr lang="en-US" sz="2000" dirty="0">
                <a:solidFill>
                  <a:prstClr val="black"/>
                </a:solidFill>
                <a:latin typeface="+mj-lt"/>
                <a:cs typeface="Arial" pitchFamily="34" charset="0"/>
              </a:rPr>
              <a:t>Services are customized according to each person’s strengths, interests, skills, goals and informed choice.</a:t>
            </a:r>
          </a:p>
          <a:p>
            <a:pPr lvl="0" algn="l">
              <a:lnSpc>
                <a:spcPct val="100000"/>
              </a:lnSpc>
              <a:spcBef>
                <a:spcPct val="50000"/>
              </a:spcBef>
              <a:buClr>
                <a:prstClr val="black"/>
              </a:buClr>
              <a:defRPr/>
            </a:pPr>
            <a:endParaRPr lang="en-US" sz="2000" dirty="0">
              <a:solidFill>
                <a:prstClr val="black"/>
              </a:solidFill>
              <a:latin typeface="+mj-lt"/>
              <a:cs typeface="Arial" pitchFamily="34" charset="0"/>
            </a:endParaRPr>
          </a:p>
          <a:p>
            <a:endParaRPr lang="en-US" dirty="0"/>
          </a:p>
        </p:txBody>
      </p:sp>
      <p:sp>
        <p:nvSpPr>
          <p:cNvPr id="6" name="Text Placeholder 5">
            <a:extLst>
              <a:ext uri="{FF2B5EF4-FFF2-40B4-BE49-F238E27FC236}">
                <a16:creationId xmlns:a16="http://schemas.microsoft.com/office/drawing/2014/main" id="{E4959221-638F-3A98-DD1A-E8C767524A97}"/>
              </a:ext>
            </a:extLst>
          </p:cNvPr>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3583368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D3155B4-908F-4F85-ACA0-DB255828DDEA}"/>
              </a:ext>
            </a:extLst>
          </p:cNvPr>
          <p:cNvSpPr>
            <a:spLocks noGrp="1"/>
          </p:cNvSpPr>
          <p:nvPr>
            <p:ph sz="half" idx="2"/>
          </p:nvPr>
        </p:nvSpPr>
        <p:spPr>
          <a:xfrm>
            <a:off x="203200" y="1609346"/>
            <a:ext cx="3340100" cy="4176979"/>
          </a:xfrm>
        </p:spPr>
        <p:txBody>
          <a:bodyPr/>
          <a:lstStyle/>
          <a:p>
            <a:r>
              <a:rPr lang="en-US" sz="2000" b="1" dirty="0">
                <a:latin typeface="Arial" panose="020B0604020202020204" pitchFamily="34" charset="0"/>
                <a:cs typeface="Arial" panose="020B0604020202020204" pitchFamily="34" charset="0"/>
              </a:rPr>
              <a:t>74 Qualified VR counselors</a:t>
            </a:r>
          </a:p>
          <a:p>
            <a:r>
              <a:rPr lang="en-US" sz="1600" dirty="0">
                <a:latin typeface="Arial" panose="020B0604020202020204" pitchFamily="34" charset="0"/>
                <a:cs typeface="Arial" panose="020B0604020202020204" pitchFamily="34" charset="0"/>
              </a:rPr>
              <a:t>Stationed in DCF offices throughout the State. </a:t>
            </a:r>
          </a:p>
          <a:p>
            <a:r>
              <a:rPr lang="en-US" sz="1600" dirty="0">
                <a:latin typeface="Arial" panose="020B0604020202020204" pitchFamily="34" charset="0"/>
                <a:cs typeface="Arial" panose="020B0604020202020204" pitchFamily="34" charset="0"/>
              </a:rPr>
              <a:t>Average Active caseload: 76</a:t>
            </a:r>
          </a:p>
          <a:p>
            <a:r>
              <a:rPr lang="en-US" sz="2000" b="1" dirty="0">
                <a:latin typeface="Arial" panose="020B0604020202020204" pitchFamily="34" charset="0"/>
                <a:cs typeface="Arial" panose="020B0604020202020204" pitchFamily="34" charset="0"/>
              </a:rPr>
              <a:t>25 Pre-ETS Transition Specialists </a:t>
            </a:r>
          </a:p>
          <a:p>
            <a:r>
              <a:rPr lang="en-US" sz="1600" dirty="0">
                <a:latin typeface="Arial" panose="020B0604020202020204" pitchFamily="34" charset="0"/>
                <a:cs typeface="Arial" panose="020B0604020202020204" pitchFamily="34" charset="0"/>
              </a:rPr>
              <a:t>Stationed in DCF offices throughout the State and assigned schools.</a:t>
            </a:r>
          </a:p>
          <a:p>
            <a:r>
              <a:rPr lang="en-US" sz="1600" dirty="0">
                <a:latin typeface="Arial" panose="020B0604020202020204" pitchFamily="34" charset="0"/>
                <a:cs typeface="Arial" panose="020B0604020202020204" pitchFamily="34" charset="0"/>
              </a:rPr>
              <a:t>Average Active caseload: 66</a:t>
            </a:r>
          </a:p>
          <a:p>
            <a:r>
              <a:rPr lang="en-US" sz="2000" b="1" dirty="0">
                <a:latin typeface="Arial" panose="020B0604020202020204" pitchFamily="34" charset="0"/>
                <a:cs typeface="Arial" panose="020B0604020202020204" pitchFamily="34" charset="0"/>
              </a:rPr>
              <a:t>Network of more than 100 public and private service providers</a:t>
            </a:r>
          </a:p>
        </p:txBody>
      </p:sp>
      <p:sp>
        <p:nvSpPr>
          <p:cNvPr id="4" name="Title 3">
            <a:extLst>
              <a:ext uri="{FF2B5EF4-FFF2-40B4-BE49-F238E27FC236}">
                <a16:creationId xmlns:a16="http://schemas.microsoft.com/office/drawing/2014/main" id="{4424AC3F-D4EA-49F1-90D9-DCD919195C79}"/>
              </a:ext>
            </a:extLst>
          </p:cNvPr>
          <p:cNvSpPr>
            <a:spLocks noGrp="1"/>
          </p:cNvSpPr>
          <p:nvPr>
            <p:ph type="ctrTitle"/>
          </p:nvPr>
        </p:nvSpPr>
        <p:spPr/>
        <p:txBody>
          <a:bodyPr/>
          <a:lstStyle/>
          <a:p>
            <a:r>
              <a:rPr lang="en-US" dirty="0"/>
              <a:t>State-Wide Service Delivery</a:t>
            </a:r>
          </a:p>
        </p:txBody>
      </p:sp>
      <p:sp>
        <p:nvSpPr>
          <p:cNvPr id="6" name="Text Placeholder 5">
            <a:extLst>
              <a:ext uri="{FF2B5EF4-FFF2-40B4-BE49-F238E27FC236}">
                <a16:creationId xmlns:a16="http://schemas.microsoft.com/office/drawing/2014/main" id="{D7DF1FB1-F94E-4661-9424-140DB104D736}"/>
              </a:ext>
            </a:extLst>
          </p:cNvPr>
          <p:cNvSpPr>
            <a:spLocks noGrp="1"/>
          </p:cNvSpPr>
          <p:nvPr>
            <p:ph type="body" sz="quarter" idx="11"/>
          </p:nvPr>
        </p:nvSpPr>
        <p:spPr/>
        <p:txBody>
          <a:bodyPr/>
          <a:lstStyle/>
          <a:p>
            <a:endParaRPr lang="en-US" i="0" dirty="0"/>
          </a:p>
        </p:txBody>
      </p:sp>
      <p:pic>
        <p:nvPicPr>
          <p:cNvPr id="7" name="Content Placeholder 3" descr="Timeline">
            <a:extLst>
              <a:ext uri="{FF2B5EF4-FFF2-40B4-BE49-F238E27FC236}">
                <a16:creationId xmlns:a16="http://schemas.microsoft.com/office/drawing/2014/main" id="{30FAD265-7A39-7F36-DB3B-9CF5061AF4B2}"/>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3543300" y="1391478"/>
            <a:ext cx="5472676" cy="4394847"/>
          </a:xfrm>
          <a:prstGeom prst="rect">
            <a:avLst/>
          </a:prstGeom>
        </p:spPr>
      </p:pic>
    </p:spTree>
    <p:extLst>
      <p:ext uri="{BB962C8B-B14F-4D97-AF65-F5344CB8AC3E}">
        <p14:creationId xmlns:p14="http://schemas.microsoft.com/office/powerpoint/2010/main" val="2515338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30C57-2E26-48F7-A3DD-CAE17A23C530}"/>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Referrals to VR are Encouraged</a:t>
            </a:r>
            <a:endParaRPr lang="en-US" dirty="0"/>
          </a:p>
        </p:txBody>
      </p:sp>
      <p:sp>
        <p:nvSpPr>
          <p:cNvPr id="4" name="Text Placeholder 3">
            <a:extLst>
              <a:ext uri="{FF2B5EF4-FFF2-40B4-BE49-F238E27FC236}">
                <a16:creationId xmlns:a16="http://schemas.microsoft.com/office/drawing/2014/main" id="{8108193A-306B-4B3D-B850-DA2CD845F7EB}"/>
              </a:ext>
            </a:extLst>
          </p:cNvPr>
          <p:cNvSpPr>
            <a:spLocks noGrp="1"/>
          </p:cNvSpPr>
          <p:nvPr>
            <p:ph type="body" sz="quarter" idx="11"/>
          </p:nvPr>
        </p:nvSpPr>
        <p:spPr>
          <a:xfrm>
            <a:off x="754062" y="838201"/>
            <a:ext cx="7635875" cy="505054"/>
          </a:xfrm>
        </p:spPr>
        <p:txBody>
          <a:bodyPr/>
          <a:lstStyle/>
          <a:p>
            <a:endParaRPr lang="en-US" dirty="0"/>
          </a:p>
          <a:p>
            <a:endParaRPr lang="en-US" dirty="0"/>
          </a:p>
          <a:p>
            <a:endParaRPr lang="en-US" dirty="0"/>
          </a:p>
        </p:txBody>
      </p:sp>
      <p:sp>
        <p:nvSpPr>
          <p:cNvPr id="5" name="Rectangle 4">
            <a:extLst>
              <a:ext uri="{FF2B5EF4-FFF2-40B4-BE49-F238E27FC236}">
                <a16:creationId xmlns:a16="http://schemas.microsoft.com/office/drawing/2014/main" id="{4EA29DED-5A3C-40EE-B934-74B7EC99A6DB}"/>
              </a:ext>
            </a:extLst>
          </p:cNvPr>
          <p:cNvSpPr/>
          <p:nvPr/>
        </p:nvSpPr>
        <p:spPr>
          <a:xfrm>
            <a:off x="1270000" y="1588034"/>
            <a:ext cx="6360336" cy="3693319"/>
          </a:xfrm>
          <a:prstGeom prst="rect">
            <a:avLst/>
          </a:prstGeom>
        </p:spPr>
        <p:txBody>
          <a:bodyPr wrap="square">
            <a:spAutoFit/>
          </a:bodyPr>
          <a:lstStyle/>
          <a:p>
            <a:pPr marL="342900" lvl="0" indent="-342900" defTabSz="914400" eaLnBrk="0" hangingPunct="0">
              <a:buFont typeface="Arial" panose="020B0604020202020204" pitchFamily="34" charset="0"/>
              <a:buChar char="•"/>
              <a:defRPr/>
            </a:pPr>
            <a:r>
              <a:rPr lang="en-US" dirty="0">
                <a:solidFill>
                  <a:prstClr val="black"/>
                </a:solidFill>
                <a:latin typeface="Arial" charset="0"/>
              </a:rPr>
              <a:t>VR is an employment program, and individuals who participate are expected to become employed as a result of services.</a:t>
            </a:r>
          </a:p>
          <a:p>
            <a:pPr marL="342900" lvl="0" indent="-342900" defTabSz="914400" eaLnBrk="0" hangingPunct="0">
              <a:buFont typeface="Arial" panose="020B0604020202020204" pitchFamily="34" charset="0"/>
              <a:buChar char="•"/>
              <a:defRPr/>
            </a:pPr>
            <a:r>
              <a:rPr lang="en-US" dirty="0">
                <a:solidFill>
                  <a:prstClr val="black"/>
                </a:solidFill>
                <a:latin typeface="Arial" charset="0"/>
              </a:rPr>
              <a:t>Individuals must be available to pursue employment. </a:t>
            </a:r>
          </a:p>
          <a:p>
            <a:pPr marL="342900" lvl="0" indent="-342900" defTabSz="914400" eaLnBrk="0" hangingPunct="0">
              <a:buFont typeface="Arial" panose="020B0604020202020204" pitchFamily="34" charset="0"/>
              <a:buChar char="•"/>
              <a:defRPr/>
            </a:pPr>
            <a:r>
              <a:rPr lang="en-US" dirty="0">
                <a:solidFill>
                  <a:prstClr val="black"/>
                </a:solidFill>
                <a:latin typeface="Arial" charset="0"/>
              </a:rPr>
              <a:t>Persons referred and applicants may be unemployed, underemployed or in need of services to maintain employment.</a:t>
            </a:r>
          </a:p>
          <a:p>
            <a:pPr marL="342900" lvl="0" indent="-342900" defTabSz="914400" eaLnBrk="0" hangingPunct="0">
              <a:buFont typeface="Arial" panose="020B0604020202020204" pitchFamily="34" charset="0"/>
              <a:buChar char="•"/>
              <a:defRPr/>
            </a:pPr>
            <a:r>
              <a:rPr lang="en-US" dirty="0">
                <a:solidFill>
                  <a:prstClr val="black"/>
                </a:solidFill>
                <a:latin typeface="Arial" charset="0"/>
              </a:rPr>
              <a:t>Individuals who have temporary health conditions, such as broken limbs or pregnancy, are not eligible for VR services on the basis of those conditions alone.</a:t>
            </a:r>
          </a:p>
          <a:p>
            <a:pPr marL="342900" lvl="0" indent="-342900" defTabSz="914400" eaLnBrk="0" hangingPunct="0">
              <a:buFont typeface="Arial" panose="020B0604020202020204" pitchFamily="34" charset="0"/>
              <a:buChar char="•"/>
              <a:defRPr/>
            </a:pPr>
            <a:r>
              <a:rPr lang="en-US" dirty="0">
                <a:solidFill>
                  <a:prstClr val="black"/>
                </a:solidFill>
                <a:latin typeface="Arial" charset="0"/>
              </a:rPr>
              <a:t>VR is not a source for emergency medical or medical insurance coverage. </a:t>
            </a:r>
          </a:p>
          <a:p>
            <a:pPr marL="342900" lvl="0" indent="-342900" defTabSz="914400" eaLnBrk="0" hangingPunct="0">
              <a:buFont typeface="Arial" panose="020B0604020202020204" pitchFamily="34" charset="0"/>
              <a:buChar char="•"/>
              <a:defRPr/>
            </a:pPr>
            <a:r>
              <a:rPr lang="en-US" dirty="0">
                <a:solidFill>
                  <a:prstClr val="black"/>
                </a:solidFill>
                <a:latin typeface="Arial" charset="0"/>
              </a:rPr>
              <a:t>VR works with persons with all types of disabilities.</a:t>
            </a:r>
            <a:endParaRPr lang="en-US" dirty="0"/>
          </a:p>
        </p:txBody>
      </p:sp>
      <p:sp>
        <p:nvSpPr>
          <p:cNvPr id="7" name="Text Placeholder 6">
            <a:extLst>
              <a:ext uri="{FF2B5EF4-FFF2-40B4-BE49-F238E27FC236}">
                <a16:creationId xmlns:a16="http://schemas.microsoft.com/office/drawing/2014/main" id="{3CADB610-3102-252A-C8DC-15A2D0DA9D3A}"/>
              </a:ext>
            </a:extLst>
          </p:cNvPr>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35758878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58718-B93E-4307-9A56-80FEE165B218}"/>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VR PROCESS</a:t>
            </a:r>
            <a:endParaRPr lang="en-US" dirty="0"/>
          </a:p>
        </p:txBody>
      </p:sp>
      <p:sp>
        <p:nvSpPr>
          <p:cNvPr id="4" name="Text Placeholder 3">
            <a:extLst>
              <a:ext uri="{FF2B5EF4-FFF2-40B4-BE49-F238E27FC236}">
                <a16:creationId xmlns:a16="http://schemas.microsoft.com/office/drawing/2014/main" id="{1E36CC2D-CD12-47C4-A12E-E9FAE37FDBF8}"/>
              </a:ext>
            </a:extLst>
          </p:cNvPr>
          <p:cNvSpPr>
            <a:spLocks noGrp="1"/>
          </p:cNvSpPr>
          <p:nvPr>
            <p:ph type="body" sz="quarter" idx="11"/>
          </p:nvPr>
        </p:nvSpPr>
        <p:spPr/>
        <p:txBody>
          <a:bodyPr/>
          <a:lstStyle/>
          <a:p>
            <a:endParaRPr lang="en-US" dirty="0"/>
          </a:p>
          <a:p>
            <a:endParaRPr lang="en-US" dirty="0"/>
          </a:p>
          <a:p>
            <a:endParaRPr lang="en-US" dirty="0">
              <a:solidFill>
                <a:schemeClr val="tx1"/>
              </a:solidFill>
              <a:latin typeface="Arial" pitchFamily="34" charset="0"/>
              <a:cs typeface="Arial" pitchFamily="34" charset="0"/>
            </a:endParaRPr>
          </a:p>
          <a:p>
            <a:endParaRPr lang="en-US" dirty="0">
              <a:solidFill>
                <a:schemeClr val="tx1"/>
              </a:solidFill>
            </a:endParaRPr>
          </a:p>
        </p:txBody>
      </p:sp>
      <p:graphicFrame>
        <p:nvGraphicFramePr>
          <p:cNvPr id="5" name="Diagram 4">
            <a:extLst>
              <a:ext uri="{FF2B5EF4-FFF2-40B4-BE49-F238E27FC236}">
                <a16:creationId xmlns:a16="http://schemas.microsoft.com/office/drawing/2014/main" id="{02DC9E96-FC82-4A97-82C1-10603D3B6771}"/>
              </a:ext>
            </a:extLst>
          </p:cNvPr>
          <p:cNvGraphicFramePr/>
          <p:nvPr>
            <p:extLst>
              <p:ext uri="{D42A27DB-BD31-4B8C-83A1-F6EECF244321}">
                <p14:modId xmlns:p14="http://schemas.microsoft.com/office/powerpoint/2010/main" val="2025035330"/>
              </p:ext>
            </p:extLst>
          </p:nvPr>
        </p:nvGraphicFramePr>
        <p:xfrm>
          <a:off x="1333500" y="1676400"/>
          <a:ext cx="6477000" cy="431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 Placeholder 6">
            <a:extLst>
              <a:ext uri="{FF2B5EF4-FFF2-40B4-BE49-F238E27FC236}">
                <a16:creationId xmlns:a16="http://schemas.microsoft.com/office/drawing/2014/main" id="{4CBF2A1C-C668-3238-30E5-8507DE90265C}"/>
              </a:ext>
            </a:extLst>
          </p:cNvPr>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1415611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232CC-AB02-4F75-A07B-CF7F8823A5F0}"/>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Application and Eligibility</a:t>
            </a:r>
            <a:endParaRPr lang="en-US" dirty="0"/>
          </a:p>
        </p:txBody>
      </p:sp>
      <p:sp>
        <p:nvSpPr>
          <p:cNvPr id="4" name="Text Placeholder 3">
            <a:extLst>
              <a:ext uri="{FF2B5EF4-FFF2-40B4-BE49-F238E27FC236}">
                <a16:creationId xmlns:a16="http://schemas.microsoft.com/office/drawing/2014/main" id="{58FE08BB-419C-4FF6-8456-3ADF4021AA40}"/>
              </a:ext>
            </a:extLst>
          </p:cNvPr>
          <p:cNvSpPr>
            <a:spLocks noGrp="1"/>
          </p:cNvSpPr>
          <p:nvPr>
            <p:ph type="body" sz="quarter" idx="11"/>
          </p:nvPr>
        </p:nvSpPr>
        <p:spPr>
          <a:xfrm>
            <a:off x="754065" y="723901"/>
            <a:ext cx="5113336" cy="505054"/>
          </a:xfrm>
        </p:spPr>
        <p:txBody>
          <a:bodyPr/>
          <a:lstStyle/>
          <a:p>
            <a:endParaRPr lang="en-US" dirty="0"/>
          </a:p>
          <a:p>
            <a:endParaRPr lang="en-US" sz="2000" dirty="0">
              <a:solidFill>
                <a:prstClr val="black"/>
              </a:solidFill>
              <a:latin typeface="Arial" pitchFamily="34" charset="0"/>
              <a:cs typeface="Arial" pitchFamily="34" charset="0"/>
            </a:endParaRPr>
          </a:p>
          <a:p>
            <a:r>
              <a:rPr lang="en-US" sz="2000" dirty="0">
                <a:solidFill>
                  <a:prstClr val="black"/>
                </a:solidFill>
                <a:latin typeface="Arial" pitchFamily="34" charset="0"/>
                <a:cs typeface="Arial" pitchFamily="34" charset="0"/>
              </a:rPr>
              <a:t>After a consumer applies for services, he or she will meet with a VR counselor or another staff person for an interview.</a:t>
            </a:r>
          </a:p>
          <a:p>
            <a:pPr lvl="0" algn="l">
              <a:lnSpc>
                <a:spcPct val="100000"/>
              </a:lnSpc>
              <a:spcBef>
                <a:spcPts val="0"/>
              </a:spcBef>
              <a:defRPr/>
            </a:pPr>
            <a:r>
              <a:rPr lang="en-US" sz="2000" dirty="0">
                <a:solidFill>
                  <a:prstClr val="black"/>
                </a:solidFill>
                <a:latin typeface="Arial" pitchFamily="34" charset="0"/>
                <a:cs typeface="Arial" pitchFamily="34" charset="0"/>
              </a:rPr>
              <a:t>During this interview and other meetings, VR will collect information about:</a:t>
            </a:r>
          </a:p>
          <a:p>
            <a:pPr marL="342900" lvl="0" indent="-342900" algn="l">
              <a:lnSpc>
                <a:spcPct val="100000"/>
              </a:lnSpc>
              <a:spcBef>
                <a:spcPts val="0"/>
              </a:spcBef>
              <a:buFont typeface="Arial" pitchFamily="34" charset="0"/>
              <a:buChar char="•"/>
              <a:defRPr/>
            </a:pPr>
            <a:r>
              <a:rPr lang="en-US" sz="2000" dirty="0">
                <a:solidFill>
                  <a:prstClr val="black"/>
                </a:solidFill>
                <a:latin typeface="Arial" pitchFamily="34" charset="0"/>
                <a:cs typeface="Arial" pitchFamily="34" charset="0"/>
              </a:rPr>
              <a:t>The individual’s strengths</a:t>
            </a:r>
          </a:p>
          <a:p>
            <a:pPr marL="342900" lvl="0" indent="-342900" algn="l">
              <a:lnSpc>
                <a:spcPct val="100000"/>
              </a:lnSpc>
              <a:spcBef>
                <a:spcPts val="0"/>
              </a:spcBef>
              <a:buFont typeface="Arial" pitchFamily="34" charset="0"/>
              <a:buChar char="•"/>
              <a:defRPr/>
            </a:pPr>
            <a:r>
              <a:rPr lang="en-US" sz="2000" dirty="0">
                <a:solidFill>
                  <a:prstClr val="black"/>
                </a:solidFill>
                <a:latin typeface="Arial" pitchFamily="34" charset="0"/>
                <a:cs typeface="Arial" pitchFamily="34" charset="0"/>
              </a:rPr>
              <a:t>The individual’s employment skills and interests</a:t>
            </a:r>
          </a:p>
          <a:p>
            <a:pPr marL="342900" lvl="0" indent="-342900" algn="l">
              <a:lnSpc>
                <a:spcPct val="100000"/>
              </a:lnSpc>
              <a:spcBef>
                <a:spcPts val="0"/>
              </a:spcBef>
              <a:buFont typeface="Arial" pitchFamily="34" charset="0"/>
              <a:buChar char="•"/>
              <a:defRPr/>
            </a:pPr>
            <a:r>
              <a:rPr lang="en-US" sz="2000" dirty="0">
                <a:solidFill>
                  <a:prstClr val="black"/>
                </a:solidFill>
                <a:latin typeface="Arial" pitchFamily="34" charset="0"/>
                <a:cs typeface="Arial" pitchFamily="34" charset="0"/>
              </a:rPr>
              <a:t>The individual’s educational, disability and employment background</a:t>
            </a:r>
          </a:p>
          <a:p>
            <a:pPr marL="236538" lvl="0" indent="-236538" algn="l">
              <a:lnSpc>
                <a:spcPct val="100000"/>
              </a:lnSpc>
              <a:spcBef>
                <a:spcPts val="0"/>
              </a:spcBef>
              <a:defRPr/>
            </a:pPr>
            <a:endParaRPr lang="en-US" sz="2000" dirty="0">
              <a:solidFill>
                <a:prstClr val="black"/>
              </a:solidFill>
              <a:latin typeface="Arial" pitchFamily="34" charset="0"/>
              <a:cs typeface="Arial" pitchFamily="34" charset="0"/>
            </a:endParaRPr>
          </a:p>
          <a:p>
            <a:pPr lvl="0" algn="l">
              <a:lnSpc>
                <a:spcPct val="100000"/>
              </a:lnSpc>
              <a:spcBef>
                <a:spcPts val="0"/>
              </a:spcBef>
              <a:defRPr/>
            </a:pPr>
            <a:r>
              <a:rPr lang="en-US" sz="2000" dirty="0">
                <a:solidFill>
                  <a:prstClr val="black"/>
                </a:solidFill>
                <a:latin typeface="Arial" pitchFamily="34" charset="0"/>
                <a:cs typeface="Arial" pitchFamily="34" charset="0"/>
              </a:rPr>
              <a:t>If more information is needed, then the consumer and the counselor may discuss participation in additional assessments.</a:t>
            </a:r>
          </a:p>
          <a:p>
            <a:endParaRPr lang="en-US" dirty="0"/>
          </a:p>
        </p:txBody>
      </p:sp>
      <p:pic>
        <p:nvPicPr>
          <p:cNvPr id="5" name="Picture 3">
            <a:extLst>
              <a:ext uri="{FF2B5EF4-FFF2-40B4-BE49-F238E27FC236}">
                <a16:creationId xmlns:a16="http://schemas.microsoft.com/office/drawing/2014/main" id="{757E1B06-B002-4E63-B694-B9EBCF512C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5956" y="2543628"/>
            <a:ext cx="3305336" cy="2809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Placeholder 6">
            <a:extLst>
              <a:ext uri="{FF2B5EF4-FFF2-40B4-BE49-F238E27FC236}">
                <a16:creationId xmlns:a16="http://schemas.microsoft.com/office/drawing/2014/main" id="{DAE2F039-4165-8F64-DD4B-6A5B86A44EB1}"/>
              </a:ext>
            </a:extLst>
          </p:cNvPr>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33442795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B02B6-517D-49E2-90DA-A55FC4A26C88}"/>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Eligibility</a:t>
            </a:r>
            <a:endParaRPr lang="en-US" dirty="0"/>
          </a:p>
        </p:txBody>
      </p:sp>
      <p:sp>
        <p:nvSpPr>
          <p:cNvPr id="4" name="Text Placeholder 3">
            <a:extLst>
              <a:ext uri="{FF2B5EF4-FFF2-40B4-BE49-F238E27FC236}">
                <a16:creationId xmlns:a16="http://schemas.microsoft.com/office/drawing/2014/main" id="{33E3B2AA-0A45-4C19-A6A5-7AE1E311F262}"/>
              </a:ext>
            </a:extLst>
          </p:cNvPr>
          <p:cNvSpPr>
            <a:spLocks noGrp="1"/>
          </p:cNvSpPr>
          <p:nvPr>
            <p:ph type="body" sz="quarter" idx="11"/>
          </p:nvPr>
        </p:nvSpPr>
        <p:spPr/>
        <p:txBody>
          <a:bodyPr/>
          <a:lstStyle/>
          <a:p>
            <a:endParaRPr lang="en-US" sz="2400" dirty="0"/>
          </a:p>
          <a:p>
            <a:endParaRPr lang="en-US" sz="2400" dirty="0"/>
          </a:p>
          <a:p>
            <a:pPr algn="l"/>
            <a:endParaRPr lang="en-US" dirty="0"/>
          </a:p>
        </p:txBody>
      </p:sp>
      <p:graphicFrame>
        <p:nvGraphicFramePr>
          <p:cNvPr id="6" name="Diagram 5">
            <a:extLst>
              <a:ext uri="{FF2B5EF4-FFF2-40B4-BE49-F238E27FC236}">
                <a16:creationId xmlns:a16="http://schemas.microsoft.com/office/drawing/2014/main" id="{104E3B16-0CA4-44D9-8BC4-D988E8CCA4DB}"/>
              </a:ext>
            </a:extLst>
          </p:cNvPr>
          <p:cNvGraphicFramePr/>
          <p:nvPr>
            <p:extLst>
              <p:ext uri="{D42A27DB-BD31-4B8C-83A1-F6EECF244321}">
                <p14:modId xmlns:p14="http://schemas.microsoft.com/office/powerpoint/2010/main" val="212237901"/>
              </p:ext>
            </p:extLst>
          </p:nvPr>
        </p:nvGraphicFramePr>
        <p:xfrm>
          <a:off x="0" y="1360958"/>
          <a:ext cx="6793817" cy="464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46EF3FF2-D23C-4A0C-9BE9-31C81A8694C5}"/>
              </a:ext>
            </a:extLst>
          </p:cNvPr>
          <p:cNvSpPr txBox="1"/>
          <p:nvPr/>
        </p:nvSpPr>
        <p:spPr>
          <a:xfrm>
            <a:off x="5225143" y="2601686"/>
            <a:ext cx="2732314" cy="1477328"/>
          </a:xfrm>
          <a:prstGeom prst="rect">
            <a:avLst/>
          </a:prstGeom>
          <a:noFill/>
        </p:spPr>
        <p:txBody>
          <a:bodyPr wrap="square" rtlCol="0">
            <a:spAutoFit/>
          </a:bodyPr>
          <a:lstStyle/>
          <a:p>
            <a:r>
              <a:rPr lang="en-US" dirty="0"/>
              <a:t>This information is then analyzed by the Counselor to determine if an individual is eligible for services</a:t>
            </a:r>
          </a:p>
        </p:txBody>
      </p:sp>
      <p:sp>
        <p:nvSpPr>
          <p:cNvPr id="8" name="TextBox 7">
            <a:extLst>
              <a:ext uri="{FF2B5EF4-FFF2-40B4-BE49-F238E27FC236}">
                <a16:creationId xmlns:a16="http://schemas.microsoft.com/office/drawing/2014/main" id="{64FAC79C-2D9F-4910-8395-12EEEBD693F5}"/>
              </a:ext>
            </a:extLst>
          </p:cNvPr>
          <p:cNvSpPr txBox="1"/>
          <p:nvPr/>
        </p:nvSpPr>
        <p:spPr>
          <a:xfrm>
            <a:off x="711804" y="2743848"/>
            <a:ext cx="1311965" cy="2031325"/>
          </a:xfrm>
          <a:prstGeom prst="rect">
            <a:avLst/>
          </a:prstGeom>
          <a:noFill/>
        </p:spPr>
        <p:txBody>
          <a:bodyPr wrap="square" rtlCol="0">
            <a:spAutoFit/>
          </a:bodyPr>
          <a:lstStyle/>
          <a:p>
            <a:r>
              <a:rPr lang="en-US" dirty="0">
                <a:solidFill>
                  <a:schemeClr val="bg1"/>
                </a:solidFill>
              </a:rPr>
              <a:t>Individuals must meet all 3 of these components to be eligible</a:t>
            </a:r>
          </a:p>
        </p:txBody>
      </p:sp>
      <p:sp>
        <p:nvSpPr>
          <p:cNvPr id="9" name="Text Placeholder 8">
            <a:extLst>
              <a:ext uri="{FF2B5EF4-FFF2-40B4-BE49-F238E27FC236}">
                <a16:creationId xmlns:a16="http://schemas.microsoft.com/office/drawing/2014/main" id="{B9FACFA6-E477-03F7-20E0-8EE97BED9195}"/>
              </a:ext>
            </a:extLst>
          </p:cNvPr>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1105479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74EEB-BC2C-4697-A9DC-34763ADE3497}"/>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IPE Development</a:t>
            </a:r>
            <a:endParaRPr lang="en-US" dirty="0"/>
          </a:p>
        </p:txBody>
      </p:sp>
      <p:sp>
        <p:nvSpPr>
          <p:cNvPr id="4" name="Text Placeholder 3">
            <a:extLst>
              <a:ext uri="{FF2B5EF4-FFF2-40B4-BE49-F238E27FC236}">
                <a16:creationId xmlns:a16="http://schemas.microsoft.com/office/drawing/2014/main" id="{821ACDAB-3FC8-45C6-9291-5FFB416FB205}"/>
              </a:ext>
            </a:extLst>
          </p:cNvPr>
          <p:cNvSpPr>
            <a:spLocks noGrp="1"/>
          </p:cNvSpPr>
          <p:nvPr>
            <p:ph type="body" sz="quarter" idx="11"/>
          </p:nvPr>
        </p:nvSpPr>
        <p:spPr/>
        <p:txBody>
          <a:bodyPr/>
          <a:lstStyle/>
          <a:p>
            <a:endParaRPr lang="en-US" dirty="0"/>
          </a:p>
          <a:p>
            <a:endParaRPr lang="en-US" dirty="0"/>
          </a:p>
          <a:p>
            <a:pPr lvl="0" algn="l">
              <a:lnSpc>
                <a:spcPct val="100000"/>
              </a:lnSpc>
              <a:spcBef>
                <a:spcPts val="0"/>
              </a:spcBef>
              <a:defRPr/>
            </a:pPr>
            <a:r>
              <a:rPr lang="en-US" sz="1800" dirty="0">
                <a:solidFill>
                  <a:prstClr val="black"/>
                </a:solidFill>
                <a:latin typeface="Arial" pitchFamily="34" charset="0"/>
                <a:cs typeface="Arial" pitchFamily="34" charset="0"/>
              </a:rPr>
              <a:t>Persons who are found eligible will develop an Individualized Plan for Employment (IPE).  This is a plan of action that describes the steps and services a consumer will need to reach his or her employment goal.  </a:t>
            </a:r>
          </a:p>
          <a:p>
            <a:pPr lvl="0" algn="l">
              <a:lnSpc>
                <a:spcPct val="100000"/>
              </a:lnSpc>
              <a:spcBef>
                <a:spcPts val="0"/>
              </a:spcBef>
              <a:defRPr/>
            </a:pPr>
            <a:endParaRPr lang="en-US" sz="1800" dirty="0">
              <a:solidFill>
                <a:prstClr val="black"/>
              </a:solidFill>
              <a:latin typeface="Arial" pitchFamily="34" charset="0"/>
              <a:cs typeface="Arial" pitchFamily="34" charset="0"/>
            </a:endParaRPr>
          </a:p>
          <a:p>
            <a:pPr lvl="0" algn="l">
              <a:lnSpc>
                <a:spcPct val="100000"/>
              </a:lnSpc>
              <a:spcBef>
                <a:spcPts val="0"/>
              </a:spcBef>
              <a:defRPr/>
            </a:pPr>
            <a:r>
              <a:rPr lang="en-US" sz="1800" dirty="0">
                <a:solidFill>
                  <a:prstClr val="black"/>
                </a:solidFill>
                <a:latin typeface="Arial" pitchFamily="34" charset="0"/>
                <a:cs typeface="Arial" pitchFamily="34" charset="0"/>
              </a:rPr>
              <a:t>One of the first steps is to identify what kind of job the consumer wants to get, and how soon he or she will be able to begin working.  To help individuals think about this decision, the counselor will discuss:</a:t>
            </a:r>
          </a:p>
          <a:p>
            <a:pPr lvl="0" algn="l">
              <a:lnSpc>
                <a:spcPct val="100000"/>
              </a:lnSpc>
              <a:spcBef>
                <a:spcPts val="0"/>
              </a:spcBef>
              <a:defRPr/>
            </a:pPr>
            <a:endParaRPr lang="en-US" sz="1800" dirty="0">
              <a:solidFill>
                <a:prstClr val="black"/>
              </a:solidFill>
              <a:latin typeface="Arial" pitchFamily="34" charset="0"/>
              <a:cs typeface="Arial" pitchFamily="34" charset="0"/>
            </a:endParaRPr>
          </a:p>
          <a:p>
            <a:pPr marL="236538" lvl="0" indent="-236538" algn="l">
              <a:lnSpc>
                <a:spcPct val="100000"/>
              </a:lnSpc>
              <a:spcBef>
                <a:spcPts val="0"/>
              </a:spcBef>
              <a:buFont typeface="Wingdings" pitchFamily="2" charset="2"/>
              <a:buChar char="§"/>
              <a:defRPr/>
            </a:pPr>
            <a:r>
              <a:rPr lang="en-US" sz="1800" dirty="0">
                <a:solidFill>
                  <a:prstClr val="black"/>
                </a:solidFill>
                <a:latin typeface="Arial" pitchFamily="34" charset="0"/>
                <a:cs typeface="Arial" pitchFamily="34" charset="0"/>
              </a:rPr>
              <a:t>The kind of life the individual wants to build </a:t>
            </a:r>
          </a:p>
          <a:p>
            <a:pPr marL="236538" lvl="0" indent="-236538" algn="l">
              <a:lnSpc>
                <a:spcPct val="100000"/>
              </a:lnSpc>
              <a:spcBef>
                <a:spcPts val="0"/>
              </a:spcBef>
              <a:buFont typeface="Wingdings" pitchFamily="2" charset="2"/>
              <a:buChar char="§"/>
              <a:defRPr/>
            </a:pPr>
            <a:r>
              <a:rPr lang="en-US" sz="1800" dirty="0">
                <a:solidFill>
                  <a:prstClr val="black"/>
                </a:solidFill>
                <a:latin typeface="Arial" pitchFamily="34" charset="0"/>
                <a:cs typeface="Arial" pitchFamily="34" charset="0"/>
              </a:rPr>
              <a:t>The individual’s career interests and abilities</a:t>
            </a:r>
          </a:p>
          <a:p>
            <a:pPr marL="236538" lvl="0" indent="-236538" algn="l">
              <a:lnSpc>
                <a:spcPct val="100000"/>
              </a:lnSpc>
              <a:spcBef>
                <a:spcPts val="0"/>
              </a:spcBef>
              <a:buFont typeface="Wingdings" pitchFamily="2" charset="2"/>
              <a:buChar char="§"/>
              <a:defRPr/>
            </a:pPr>
            <a:r>
              <a:rPr lang="en-US" sz="1800" dirty="0">
                <a:solidFill>
                  <a:prstClr val="black"/>
                </a:solidFill>
                <a:latin typeface="Arial" pitchFamily="34" charset="0"/>
                <a:cs typeface="Arial" pitchFamily="34" charset="0"/>
              </a:rPr>
              <a:t>Jobs that fit the individual’s interests and abilities</a:t>
            </a:r>
          </a:p>
          <a:p>
            <a:pPr marL="236538" lvl="0" indent="-236538" algn="l">
              <a:lnSpc>
                <a:spcPct val="100000"/>
              </a:lnSpc>
              <a:spcBef>
                <a:spcPts val="0"/>
              </a:spcBef>
              <a:buFont typeface="Wingdings" pitchFamily="2" charset="2"/>
              <a:buChar char="§"/>
              <a:defRPr/>
            </a:pPr>
            <a:r>
              <a:rPr lang="en-US" sz="1800" dirty="0">
                <a:solidFill>
                  <a:prstClr val="black"/>
                </a:solidFill>
                <a:latin typeface="Arial" pitchFamily="34" charset="0"/>
                <a:cs typeface="Arial" pitchFamily="34" charset="0"/>
              </a:rPr>
              <a:t>Available jobs in the labor market</a:t>
            </a:r>
          </a:p>
          <a:p>
            <a:pPr lvl="0" algn="l">
              <a:lnSpc>
                <a:spcPct val="100000"/>
              </a:lnSpc>
              <a:spcBef>
                <a:spcPts val="0"/>
              </a:spcBef>
              <a:defRPr/>
            </a:pPr>
            <a:endParaRPr lang="en-US" sz="1800" dirty="0">
              <a:solidFill>
                <a:prstClr val="black"/>
              </a:solidFill>
              <a:latin typeface="Arial" pitchFamily="34" charset="0"/>
              <a:cs typeface="Arial" pitchFamily="34" charset="0"/>
            </a:endParaRPr>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6" name="Picture 5">
            <a:extLst>
              <a:ext uri="{FF2B5EF4-FFF2-40B4-BE49-F238E27FC236}">
                <a16:creationId xmlns:a16="http://schemas.microsoft.com/office/drawing/2014/main" id="{420CC426-EA4C-4629-BEE3-B28E48369A7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048" r="28599"/>
          <a:stretch/>
        </p:blipFill>
        <p:spPr>
          <a:xfrm rot="5400000">
            <a:off x="6729723" y="3441933"/>
            <a:ext cx="1703864" cy="2641109"/>
          </a:xfrm>
          <a:prstGeom prst="rect">
            <a:avLst/>
          </a:prstGeom>
        </p:spPr>
      </p:pic>
      <p:sp>
        <p:nvSpPr>
          <p:cNvPr id="7" name="Text Placeholder 6">
            <a:extLst>
              <a:ext uri="{FF2B5EF4-FFF2-40B4-BE49-F238E27FC236}">
                <a16:creationId xmlns:a16="http://schemas.microsoft.com/office/drawing/2014/main" id="{79CF2493-C4EB-F89D-C7DD-59BEC226B7EE}"/>
              </a:ext>
            </a:extLst>
          </p:cNvPr>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40189439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D2EBD-5D7C-47B2-9268-ECC997933D36}"/>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Necessary Services are Identified</a:t>
            </a:r>
            <a:endParaRPr lang="en-US" dirty="0"/>
          </a:p>
        </p:txBody>
      </p:sp>
      <p:sp>
        <p:nvSpPr>
          <p:cNvPr id="4" name="Text Placeholder 3">
            <a:extLst>
              <a:ext uri="{FF2B5EF4-FFF2-40B4-BE49-F238E27FC236}">
                <a16:creationId xmlns:a16="http://schemas.microsoft.com/office/drawing/2014/main" id="{513CD6B4-BD89-458E-8227-758DFE641E65}"/>
              </a:ext>
            </a:extLst>
          </p:cNvPr>
          <p:cNvSpPr>
            <a:spLocks noGrp="1"/>
          </p:cNvSpPr>
          <p:nvPr>
            <p:ph type="body" sz="quarter" idx="11"/>
          </p:nvPr>
        </p:nvSpPr>
        <p:spPr/>
        <p:txBody>
          <a:bodyPr/>
          <a:lstStyle/>
          <a:p>
            <a:endParaRPr lang="en-US" dirty="0"/>
          </a:p>
          <a:p>
            <a:endParaRPr lang="en-US" dirty="0"/>
          </a:p>
          <a:p>
            <a:pPr lvl="0" algn="l">
              <a:lnSpc>
                <a:spcPct val="100000"/>
              </a:lnSpc>
              <a:spcBef>
                <a:spcPts val="0"/>
              </a:spcBef>
              <a:defRPr/>
            </a:pPr>
            <a:r>
              <a:rPr lang="en-US" sz="1800" dirty="0">
                <a:solidFill>
                  <a:prstClr val="black"/>
                </a:solidFill>
                <a:latin typeface="Arial" panose="020B0604020202020204" pitchFamily="34" charset="0"/>
                <a:cs typeface="Arial" panose="020B0604020202020204" pitchFamily="34" charset="0"/>
              </a:rPr>
              <a:t>After an individual determines the employment goal, the next step is to identify the services needed to meet that goal.</a:t>
            </a:r>
          </a:p>
          <a:p>
            <a:pPr lvl="0" algn="l">
              <a:lnSpc>
                <a:spcPct val="100000"/>
              </a:lnSpc>
              <a:spcBef>
                <a:spcPts val="0"/>
              </a:spcBef>
              <a:defRPr/>
            </a:pPr>
            <a:endParaRPr lang="en-US" sz="1800" dirty="0">
              <a:solidFill>
                <a:prstClr val="black"/>
              </a:solidFill>
              <a:latin typeface="Arial" panose="020B0604020202020204" pitchFamily="34" charset="0"/>
              <a:cs typeface="Arial" panose="020B0604020202020204" pitchFamily="34" charset="0"/>
            </a:endParaRPr>
          </a:p>
          <a:p>
            <a:pPr lvl="0" algn="l">
              <a:lnSpc>
                <a:spcPct val="100000"/>
              </a:lnSpc>
              <a:spcBef>
                <a:spcPts val="0"/>
              </a:spcBef>
              <a:defRPr/>
            </a:pPr>
            <a:r>
              <a:rPr lang="en-US" sz="1800" dirty="0">
                <a:solidFill>
                  <a:prstClr val="black"/>
                </a:solidFill>
                <a:latin typeface="Arial" panose="020B0604020202020204" pitchFamily="34" charset="0"/>
                <a:cs typeface="Arial" panose="020B0604020202020204" pitchFamily="34" charset="0"/>
              </a:rPr>
              <a:t>There are many core VR services, including:</a:t>
            </a:r>
          </a:p>
          <a:p>
            <a:pPr marL="231775" lvl="0" indent="-231775" algn="l">
              <a:lnSpc>
                <a:spcPct val="100000"/>
              </a:lnSpc>
              <a:spcBef>
                <a:spcPts val="0"/>
              </a:spcBef>
              <a:buFont typeface="Arial" pitchFamily="34" charset="0"/>
              <a:buChar char="•"/>
              <a:defRPr/>
            </a:pPr>
            <a:r>
              <a:rPr lang="en-US" sz="1800" dirty="0">
                <a:solidFill>
                  <a:prstClr val="black"/>
                </a:solidFill>
                <a:latin typeface="Arial" panose="020B0604020202020204" pitchFamily="34" charset="0"/>
                <a:cs typeface="Arial" panose="020B0604020202020204" pitchFamily="34" charset="0"/>
              </a:rPr>
              <a:t>Vocational counseling and guidance</a:t>
            </a:r>
          </a:p>
          <a:p>
            <a:pPr marL="231775" lvl="0" indent="-231775" algn="l">
              <a:lnSpc>
                <a:spcPct val="100000"/>
              </a:lnSpc>
              <a:spcBef>
                <a:spcPts val="0"/>
              </a:spcBef>
              <a:buFont typeface="Arial" pitchFamily="34" charset="0"/>
              <a:buChar char="•"/>
              <a:defRPr/>
            </a:pPr>
            <a:r>
              <a:rPr lang="en-US" sz="1800" dirty="0">
                <a:solidFill>
                  <a:prstClr val="black"/>
                </a:solidFill>
                <a:latin typeface="Arial" panose="020B0604020202020204" pitchFamily="34" charset="0"/>
                <a:cs typeface="Arial" panose="020B0604020202020204" pitchFamily="34" charset="0"/>
              </a:rPr>
              <a:t>Employment-related training at a vocational school, community college or university</a:t>
            </a:r>
          </a:p>
          <a:p>
            <a:pPr marL="231775" lvl="0" indent="-231775" algn="l">
              <a:lnSpc>
                <a:spcPct val="100000"/>
              </a:lnSpc>
              <a:spcBef>
                <a:spcPts val="0"/>
              </a:spcBef>
              <a:buFont typeface="Arial" pitchFamily="34" charset="0"/>
              <a:buChar char="•"/>
              <a:defRPr/>
            </a:pPr>
            <a:r>
              <a:rPr lang="en-US" sz="1800" dirty="0">
                <a:solidFill>
                  <a:prstClr val="black"/>
                </a:solidFill>
                <a:latin typeface="Arial" panose="020B0604020202020204" pitchFamily="34" charset="0"/>
                <a:cs typeface="Arial" panose="020B0604020202020204" pitchFamily="34" charset="0"/>
              </a:rPr>
              <a:t>Physical or mental restoration services</a:t>
            </a:r>
          </a:p>
          <a:p>
            <a:pPr marL="231775" lvl="0" indent="-231775" algn="l">
              <a:lnSpc>
                <a:spcPct val="100000"/>
              </a:lnSpc>
              <a:spcBef>
                <a:spcPts val="0"/>
              </a:spcBef>
              <a:buFont typeface="Arial" pitchFamily="34" charset="0"/>
              <a:buChar char="•"/>
              <a:defRPr/>
            </a:pPr>
            <a:r>
              <a:rPr lang="en-US" sz="1800" dirty="0">
                <a:solidFill>
                  <a:prstClr val="black"/>
                </a:solidFill>
                <a:latin typeface="Arial" panose="020B0604020202020204" pitchFamily="34" charset="0"/>
                <a:cs typeface="Arial" panose="020B0604020202020204" pitchFamily="34" charset="0"/>
              </a:rPr>
              <a:t>Supported employment</a:t>
            </a:r>
          </a:p>
          <a:p>
            <a:pPr marL="231775" lvl="0" indent="-231775" algn="l">
              <a:lnSpc>
                <a:spcPct val="100000"/>
              </a:lnSpc>
              <a:spcBef>
                <a:spcPts val="0"/>
              </a:spcBef>
              <a:buFont typeface="Arial" pitchFamily="34" charset="0"/>
              <a:buChar char="•"/>
              <a:defRPr/>
            </a:pPr>
            <a:r>
              <a:rPr lang="en-US" sz="1800" dirty="0">
                <a:solidFill>
                  <a:prstClr val="black"/>
                </a:solidFill>
                <a:latin typeface="Arial" panose="020B0604020202020204" pitchFamily="34" charset="0"/>
                <a:cs typeface="Arial" panose="020B0604020202020204" pitchFamily="34" charset="0"/>
              </a:rPr>
              <a:t>Job-seeking skills training</a:t>
            </a:r>
          </a:p>
          <a:p>
            <a:pPr marL="231775" lvl="0" indent="-231775" algn="l">
              <a:lnSpc>
                <a:spcPct val="100000"/>
              </a:lnSpc>
              <a:spcBef>
                <a:spcPts val="0"/>
              </a:spcBef>
              <a:buFont typeface="Arial" pitchFamily="34" charset="0"/>
              <a:buChar char="•"/>
              <a:defRPr/>
            </a:pPr>
            <a:r>
              <a:rPr lang="en-US" sz="1800" dirty="0">
                <a:solidFill>
                  <a:prstClr val="black"/>
                </a:solidFill>
                <a:latin typeface="Arial" panose="020B0604020202020204" pitchFamily="34" charset="0"/>
                <a:cs typeface="Arial" panose="020B0604020202020204" pitchFamily="34" charset="0"/>
              </a:rPr>
              <a:t>Job development and placement</a:t>
            </a:r>
          </a:p>
          <a:p>
            <a:pPr marL="231775" lvl="0" indent="-231775" algn="l">
              <a:lnSpc>
                <a:spcPct val="100000"/>
              </a:lnSpc>
              <a:spcBef>
                <a:spcPts val="0"/>
              </a:spcBef>
              <a:buFont typeface="Arial" pitchFamily="34" charset="0"/>
              <a:buChar char="•"/>
              <a:defRPr/>
            </a:pPr>
            <a:r>
              <a:rPr lang="en-US" sz="1800" dirty="0">
                <a:solidFill>
                  <a:prstClr val="black"/>
                </a:solidFill>
                <a:latin typeface="Arial" panose="020B0604020202020204" pitchFamily="34" charset="0"/>
                <a:cs typeface="Arial" panose="020B0604020202020204" pitchFamily="34" charset="0"/>
              </a:rPr>
              <a:t>On-the-job coaching</a:t>
            </a:r>
          </a:p>
          <a:p>
            <a:pPr marL="231775" lvl="0" indent="-231775" algn="l">
              <a:lnSpc>
                <a:spcPct val="100000"/>
              </a:lnSpc>
              <a:spcBef>
                <a:spcPts val="0"/>
              </a:spcBef>
              <a:buFont typeface="Arial" pitchFamily="34" charset="0"/>
              <a:buChar char="•"/>
              <a:defRPr/>
            </a:pPr>
            <a:r>
              <a:rPr lang="en-US" sz="1800" dirty="0">
                <a:solidFill>
                  <a:prstClr val="black"/>
                </a:solidFill>
                <a:latin typeface="Arial" panose="020B0604020202020204" pitchFamily="34" charset="0"/>
                <a:cs typeface="Arial" panose="020B0604020202020204" pitchFamily="34" charset="0"/>
              </a:rPr>
              <a:t>Community-based job tryouts and on-the-job training funds</a:t>
            </a:r>
          </a:p>
          <a:p>
            <a:pPr marL="231775" lvl="0" indent="-231775" algn="l">
              <a:lnSpc>
                <a:spcPct val="100000"/>
              </a:lnSpc>
              <a:spcBef>
                <a:spcPts val="0"/>
              </a:spcBef>
              <a:buFont typeface="Arial" pitchFamily="34" charset="0"/>
              <a:buChar char="•"/>
              <a:defRPr/>
            </a:pPr>
            <a:r>
              <a:rPr lang="en-US" sz="1800" dirty="0">
                <a:solidFill>
                  <a:prstClr val="black"/>
                </a:solidFill>
                <a:latin typeface="Arial" panose="020B0604020202020204" pitchFamily="34" charset="0"/>
                <a:cs typeface="Arial" panose="020B0604020202020204" pitchFamily="34" charset="0"/>
              </a:rPr>
              <a:t>Assistive technology, telecommunications devices or other tech aids</a:t>
            </a:r>
          </a:p>
          <a:p>
            <a:endParaRPr lang="en-US" dirty="0"/>
          </a:p>
        </p:txBody>
      </p:sp>
      <p:sp>
        <p:nvSpPr>
          <p:cNvPr id="6" name="Text Placeholder 5">
            <a:extLst>
              <a:ext uri="{FF2B5EF4-FFF2-40B4-BE49-F238E27FC236}">
                <a16:creationId xmlns:a16="http://schemas.microsoft.com/office/drawing/2014/main" id="{4713C006-7ACC-0536-7FF6-2D0C566F4661}"/>
              </a:ext>
            </a:extLst>
          </p:cNvPr>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38161699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3731AB6-8BE4-4BAB-835A-E49A856B1B83}"/>
              </a:ext>
            </a:extLst>
          </p:cNvPr>
          <p:cNvSpPr>
            <a:spLocks noGrp="1"/>
          </p:cNvSpPr>
          <p:nvPr>
            <p:ph type="body" idx="1"/>
          </p:nvPr>
        </p:nvSpPr>
        <p:spPr/>
        <p:txBody>
          <a:bodyPr/>
          <a:lstStyle/>
          <a:p>
            <a:r>
              <a:rPr lang="en-US" dirty="0"/>
              <a:t>VR collaborates with several partner agencies to expand the program and services available to persons with disabilities. </a:t>
            </a:r>
          </a:p>
          <a:p>
            <a:r>
              <a:rPr lang="en-US" dirty="0"/>
              <a:t>Our partners include:</a:t>
            </a:r>
          </a:p>
          <a:p>
            <a:pPr marL="342900" indent="-342900">
              <a:lnSpc>
                <a:spcPct val="100000"/>
              </a:lnSpc>
              <a:spcBef>
                <a:spcPts val="0"/>
              </a:spcBef>
              <a:buFont typeface="Arial" panose="020B0604020202020204" pitchFamily="34" charset="0"/>
              <a:buChar char="•"/>
            </a:pPr>
            <a:r>
              <a:rPr lang="en-US" dirty="0"/>
              <a:t>State Agencies</a:t>
            </a:r>
          </a:p>
          <a:p>
            <a:pPr marL="342900" indent="-342900">
              <a:lnSpc>
                <a:spcPct val="100000"/>
              </a:lnSpc>
              <a:spcBef>
                <a:spcPts val="0"/>
              </a:spcBef>
              <a:buFont typeface="Arial" panose="020B0604020202020204" pitchFamily="34" charset="0"/>
              <a:buChar char="•"/>
            </a:pPr>
            <a:r>
              <a:rPr lang="en-US" dirty="0"/>
              <a:t>Educational Institutions</a:t>
            </a:r>
          </a:p>
          <a:p>
            <a:pPr marL="342900" indent="-342900">
              <a:lnSpc>
                <a:spcPct val="100000"/>
              </a:lnSpc>
              <a:spcBef>
                <a:spcPts val="0"/>
              </a:spcBef>
              <a:buFont typeface="Arial" panose="020B0604020202020204" pitchFamily="34" charset="0"/>
              <a:buChar char="•"/>
            </a:pPr>
            <a:r>
              <a:rPr lang="en-US" dirty="0"/>
              <a:t>Consumer &amp; Advocacy Agencies</a:t>
            </a:r>
          </a:p>
          <a:p>
            <a:pPr marL="342900" indent="-342900">
              <a:lnSpc>
                <a:spcPct val="100000"/>
              </a:lnSpc>
              <a:spcBef>
                <a:spcPts val="0"/>
              </a:spcBef>
              <a:buFont typeface="Arial" panose="020B0604020202020204" pitchFamily="34" charset="0"/>
              <a:buChar char="•"/>
            </a:pPr>
            <a:r>
              <a:rPr lang="en-US" dirty="0"/>
              <a:t>Community Partnerships</a:t>
            </a:r>
          </a:p>
          <a:p>
            <a:pPr marL="342900" indent="-342900">
              <a:buFont typeface="Arial" panose="020B0604020202020204" pitchFamily="34" charset="0"/>
              <a:buChar char="•"/>
            </a:pPr>
            <a:r>
              <a:rPr lang="en-US" dirty="0"/>
              <a:t>Business and industry are vital partners in what VR does also</a:t>
            </a:r>
          </a:p>
        </p:txBody>
      </p:sp>
      <p:sp>
        <p:nvSpPr>
          <p:cNvPr id="3" name="Text Placeholder 2">
            <a:extLst>
              <a:ext uri="{FF2B5EF4-FFF2-40B4-BE49-F238E27FC236}">
                <a16:creationId xmlns:a16="http://schemas.microsoft.com/office/drawing/2014/main" id="{2A4F0D61-6DE4-4607-96FD-F91A414EE525}"/>
              </a:ext>
            </a:extLst>
          </p:cNvPr>
          <p:cNvSpPr>
            <a:spLocks noGrp="1"/>
          </p:cNvSpPr>
          <p:nvPr>
            <p:ph type="body" sz="quarter" idx="10"/>
          </p:nvPr>
        </p:nvSpPr>
        <p:spPr/>
        <p:txBody>
          <a:bodyPr/>
          <a:lstStyle/>
          <a:p>
            <a:r>
              <a:rPr lang="en-US" dirty="0"/>
              <a:t>Partnerships </a:t>
            </a:r>
          </a:p>
        </p:txBody>
      </p:sp>
      <p:sp>
        <p:nvSpPr>
          <p:cNvPr id="4" name="Title 3">
            <a:extLst>
              <a:ext uri="{FF2B5EF4-FFF2-40B4-BE49-F238E27FC236}">
                <a16:creationId xmlns:a16="http://schemas.microsoft.com/office/drawing/2014/main" id="{A2F6331F-4CC0-4293-A68D-A2141836FD48}"/>
              </a:ext>
            </a:extLst>
          </p:cNvPr>
          <p:cNvSpPr>
            <a:spLocks noGrp="1"/>
          </p:cNvSpPr>
          <p:nvPr>
            <p:ph type="ctrTitle"/>
          </p:nvPr>
        </p:nvSpPr>
        <p:spPr/>
        <p:txBody>
          <a:bodyPr/>
          <a:lstStyle/>
          <a:p>
            <a:r>
              <a:rPr lang="en-US" dirty="0"/>
              <a:t>Services are Provided</a:t>
            </a:r>
          </a:p>
        </p:txBody>
      </p:sp>
    </p:spTree>
    <p:extLst>
      <p:ext uri="{BB962C8B-B14F-4D97-AF65-F5344CB8AC3E}">
        <p14:creationId xmlns:p14="http://schemas.microsoft.com/office/powerpoint/2010/main" val="38946017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A6EF0-B3AE-4DB6-9B8D-1C39B0FA0367}"/>
              </a:ext>
            </a:extLst>
          </p:cNvPr>
          <p:cNvSpPr>
            <a:spLocks noGrp="1"/>
          </p:cNvSpPr>
          <p:nvPr>
            <p:ph type="title"/>
          </p:nvPr>
        </p:nvSpPr>
        <p:spPr>
          <a:xfrm>
            <a:off x="754061" y="108018"/>
            <a:ext cx="7885568" cy="637057"/>
          </a:xfrm>
        </p:spPr>
        <p:txBody>
          <a:bodyPr/>
          <a:lstStyle/>
          <a:p>
            <a:pPr algn="ctr"/>
            <a:r>
              <a:rPr lang="en-US" dirty="0">
                <a:latin typeface="Times New Roman" panose="02020603050405020304" pitchFamily="18" charset="0"/>
                <a:cs typeface="Times New Roman" panose="02020603050405020304" pitchFamily="18" charset="0"/>
              </a:rPr>
              <a:t>Pre-Employment Transition Services</a:t>
            </a:r>
            <a:endParaRPr lang="en-US" dirty="0"/>
          </a:p>
        </p:txBody>
      </p:sp>
      <p:sp>
        <p:nvSpPr>
          <p:cNvPr id="4" name="Text Placeholder 3">
            <a:extLst>
              <a:ext uri="{FF2B5EF4-FFF2-40B4-BE49-F238E27FC236}">
                <a16:creationId xmlns:a16="http://schemas.microsoft.com/office/drawing/2014/main" id="{EABCEC80-DB9D-4199-B91C-C6EEF84C62F8}"/>
              </a:ext>
            </a:extLst>
          </p:cNvPr>
          <p:cNvSpPr>
            <a:spLocks noGrp="1"/>
          </p:cNvSpPr>
          <p:nvPr>
            <p:ph type="body" sz="quarter" idx="11"/>
          </p:nvPr>
        </p:nvSpPr>
        <p:spPr/>
        <p:txBody>
          <a:bodyPr/>
          <a:lstStyle/>
          <a:p>
            <a:endParaRPr lang="en-US" sz="1800" dirty="0"/>
          </a:p>
          <a:p>
            <a:endParaRPr lang="en-US" sz="1800" dirty="0"/>
          </a:p>
          <a:p>
            <a:pPr lvl="0" algn="l">
              <a:lnSpc>
                <a:spcPct val="100000"/>
              </a:lnSpc>
              <a:spcBef>
                <a:spcPts val="0"/>
              </a:spcBef>
              <a:defRPr/>
            </a:pPr>
            <a:endParaRPr lang="en-US" sz="1800" dirty="0">
              <a:solidFill>
                <a:prstClr val="black"/>
              </a:solidFill>
              <a:latin typeface="Arial" panose="020B0604020202020204" pitchFamily="34" charset="0"/>
              <a:cs typeface="Arial" panose="020B0604020202020204" pitchFamily="34" charset="0"/>
            </a:endParaRPr>
          </a:p>
          <a:p>
            <a:pPr lvl="0" algn="l">
              <a:lnSpc>
                <a:spcPct val="100000"/>
              </a:lnSpc>
              <a:spcBef>
                <a:spcPts val="0"/>
              </a:spcBef>
              <a:defRPr/>
            </a:pPr>
            <a:r>
              <a:rPr lang="en-US" sz="1800" b="0" i="0" dirty="0">
                <a:solidFill>
                  <a:srgbClr val="0D0D0D"/>
                </a:solidFill>
                <a:effectLst/>
                <a:latin typeface="Arial" panose="020B0604020202020204" pitchFamily="34" charset="0"/>
                <a:cs typeface="Arial" panose="020B0604020202020204" pitchFamily="34" charset="0"/>
              </a:rPr>
              <a:t>Pre-Employment Transition Services (Pre-ETS) offer job exploration, counseling, and other support to students aged 14 to 21. These services aim to prepare students for employment and self-sufficiency, reducing reliance on public benefits.</a:t>
            </a:r>
          </a:p>
          <a:p>
            <a:pPr lvl="0" algn="l">
              <a:lnSpc>
                <a:spcPct val="100000"/>
              </a:lnSpc>
              <a:spcBef>
                <a:spcPts val="0"/>
              </a:spcBef>
              <a:defRPr/>
            </a:pPr>
            <a:endParaRPr lang="en-US" sz="1800" dirty="0">
              <a:solidFill>
                <a:prstClr val="black"/>
              </a:solidFill>
              <a:latin typeface="Arial" panose="020B0604020202020204" pitchFamily="34" charset="0"/>
              <a:cs typeface="Arial" panose="020B0604020202020204" pitchFamily="34" charset="0"/>
            </a:endParaRPr>
          </a:p>
          <a:p>
            <a:pPr lvl="0" algn="l">
              <a:lnSpc>
                <a:spcPct val="100000"/>
              </a:lnSpc>
              <a:spcBef>
                <a:spcPts val="0"/>
              </a:spcBef>
              <a:defRPr/>
            </a:pPr>
            <a:r>
              <a:rPr lang="en-US" sz="1800" dirty="0">
                <a:solidFill>
                  <a:prstClr val="black"/>
                </a:solidFill>
                <a:latin typeface="Arial" panose="020B0604020202020204" pitchFamily="34" charset="0"/>
                <a:cs typeface="Arial" panose="020B0604020202020204" pitchFamily="34" charset="0"/>
              </a:rPr>
              <a:t>In collaboration with local education agencies and qualified community partners, RS will provide or arrange for the provision of Pre-ETS for students with disabilities who are in need of such services. </a:t>
            </a:r>
          </a:p>
          <a:p>
            <a:pPr lvl="0" algn="l">
              <a:lnSpc>
                <a:spcPct val="100000"/>
              </a:lnSpc>
              <a:spcBef>
                <a:spcPts val="0"/>
              </a:spcBef>
              <a:defRPr/>
            </a:pPr>
            <a:endParaRPr lang="en-US" sz="1800" dirty="0">
              <a:solidFill>
                <a:prstClr val="black"/>
              </a:solidFill>
              <a:latin typeface="Arial" panose="020B0604020202020204" pitchFamily="34" charset="0"/>
              <a:cs typeface="Arial" panose="020B0604020202020204" pitchFamily="34" charset="0"/>
            </a:endParaRPr>
          </a:p>
          <a:p>
            <a:pPr lvl="0" algn="l">
              <a:lnSpc>
                <a:spcPct val="100000"/>
              </a:lnSpc>
              <a:spcBef>
                <a:spcPts val="0"/>
              </a:spcBef>
              <a:defRPr/>
            </a:pPr>
            <a:r>
              <a:rPr lang="en-US" sz="1800" dirty="0">
                <a:solidFill>
                  <a:prstClr val="black"/>
                </a:solidFill>
                <a:latin typeface="Arial" panose="020B0604020202020204" pitchFamily="34" charset="0"/>
                <a:cs typeface="Arial" panose="020B0604020202020204" pitchFamily="34" charset="0"/>
              </a:rPr>
              <a:t>The services are designed to provide early start at job exploration and to assist students with disabilities in making the transition from secondary to post-secondary education/training and competitive, integrated employment. </a:t>
            </a:r>
          </a:p>
          <a:p>
            <a:endParaRPr lang="en-US" dirty="0"/>
          </a:p>
        </p:txBody>
      </p:sp>
      <p:sp>
        <p:nvSpPr>
          <p:cNvPr id="6" name="Text Placeholder 5">
            <a:extLst>
              <a:ext uri="{FF2B5EF4-FFF2-40B4-BE49-F238E27FC236}">
                <a16:creationId xmlns:a16="http://schemas.microsoft.com/office/drawing/2014/main" id="{E508118A-3FDA-CA99-CBE8-A384410EC65D}"/>
              </a:ext>
            </a:extLst>
          </p:cNvPr>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33464086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A55734E-B0A3-4DDB-9D37-18EBBFA0339D}"/>
              </a:ext>
            </a:extLst>
          </p:cNvPr>
          <p:cNvSpPr>
            <a:spLocks noGrp="1"/>
          </p:cNvSpPr>
          <p:nvPr>
            <p:ph type="body" idx="1"/>
          </p:nvPr>
        </p:nvSpPr>
        <p:spPr/>
        <p:txBody>
          <a:bodyPr/>
          <a:lstStyle/>
          <a:p>
            <a:r>
              <a:rPr lang="en-US" dirty="0"/>
              <a:t>A critical piece of VR is funding. The cost of the program is shared by state and federal governments. </a:t>
            </a:r>
          </a:p>
          <a:p>
            <a:r>
              <a:rPr lang="en-US" dirty="0"/>
              <a:t>78.7% coming from the Federal government</a:t>
            </a:r>
          </a:p>
          <a:p>
            <a:r>
              <a:rPr lang="en-US" dirty="0"/>
              <a:t>21.3% match by the state is required to pull down these 		federal funds. </a:t>
            </a:r>
          </a:p>
          <a:p>
            <a:endParaRPr lang="en-US" dirty="0"/>
          </a:p>
          <a:p>
            <a:r>
              <a:rPr lang="en-US" dirty="0"/>
              <a:t>When providing services to consumers, we work with our partners to blend funding to serve our mutual consumers.</a:t>
            </a:r>
          </a:p>
        </p:txBody>
      </p:sp>
      <p:sp>
        <p:nvSpPr>
          <p:cNvPr id="3" name="Text Placeholder 2">
            <a:extLst>
              <a:ext uri="{FF2B5EF4-FFF2-40B4-BE49-F238E27FC236}">
                <a16:creationId xmlns:a16="http://schemas.microsoft.com/office/drawing/2014/main" id="{D0A0C34C-E645-4A4B-9FFF-FBF277DAEFE6}"/>
              </a:ext>
            </a:extLst>
          </p:cNvPr>
          <p:cNvSpPr>
            <a:spLocks noGrp="1"/>
          </p:cNvSpPr>
          <p:nvPr>
            <p:ph type="body" sz="quarter" idx="10"/>
          </p:nvPr>
        </p:nvSpPr>
        <p:spPr/>
        <p:txBody>
          <a:bodyPr/>
          <a:lstStyle/>
          <a:p>
            <a:r>
              <a:rPr lang="en-US" dirty="0"/>
              <a:t>Funding </a:t>
            </a:r>
          </a:p>
        </p:txBody>
      </p:sp>
      <p:sp>
        <p:nvSpPr>
          <p:cNvPr id="4" name="Title 3">
            <a:extLst>
              <a:ext uri="{FF2B5EF4-FFF2-40B4-BE49-F238E27FC236}">
                <a16:creationId xmlns:a16="http://schemas.microsoft.com/office/drawing/2014/main" id="{499FF42B-A924-4165-B21A-CE08CDF3E714}"/>
              </a:ext>
            </a:extLst>
          </p:cNvPr>
          <p:cNvSpPr>
            <a:spLocks noGrp="1"/>
          </p:cNvSpPr>
          <p:nvPr>
            <p:ph type="ctrTitle"/>
          </p:nvPr>
        </p:nvSpPr>
        <p:spPr/>
        <p:txBody>
          <a:bodyPr/>
          <a:lstStyle/>
          <a:p>
            <a:r>
              <a:rPr lang="en-US" dirty="0"/>
              <a:t>Providing Service</a:t>
            </a:r>
          </a:p>
        </p:txBody>
      </p:sp>
    </p:spTree>
    <p:extLst>
      <p:ext uri="{BB962C8B-B14F-4D97-AF65-F5344CB8AC3E}">
        <p14:creationId xmlns:p14="http://schemas.microsoft.com/office/powerpoint/2010/main" val="23048998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19F38-60C8-4229-BD88-5BD41F825809}"/>
              </a:ext>
            </a:extLst>
          </p:cNvPr>
          <p:cNvSpPr>
            <a:spLocks noGrp="1"/>
          </p:cNvSpPr>
          <p:nvPr>
            <p:ph type="title"/>
          </p:nvPr>
        </p:nvSpPr>
        <p:spPr/>
        <p:txBody>
          <a:bodyPr/>
          <a:lstStyle/>
          <a:p>
            <a:pPr algn="ctr"/>
            <a:r>
              <a:rPr lang="en-US" dirty="0"/>
              <a:t>Services are Provided</a:t>
            </a:r>
          </a:p>
        </p:txBody>
      </p:sp>
      <p:sp>
        <p:nvSpPr>
          <p:cNvPr id="4" name="Text Placeholder 3">
            <a:extLst>
              <a:ext uri="{FF2B5EF4-FFF2-40B4-BE49-F238E27FC236}">
                <a16:creationId xmlns:a16="http://schemas.microsoft.com/office/drawing/2014/main" id="{54DF67F1-3A5C-462E-A81A-AA7CD44A4C98}"/>
              </a:ext>
            </a:extLst>
          </p:cNvPr>
          <p:cNvSpPr>
            <a:spLocks noGrp="1"/>
          </p:cNvSpPr>
          <p:nvPr>
            <p:ph type="body" sz="quarter" idx="11"/>
          </p:nvPr>
        </p:nvSpPr>
        <p:spPr/>
        <p:txBody>
          <a:bodyPr/>
          <a:lstStyle/>
          <a:p>
            <a:endParaRPr lang="en-US" sz="2000" dirty="0"/>
          </a:p>
          <a:p>
            <a:endParaRPr lang="en-US" sz="2000" dirty="0"/>
          </a:p>
          <a:p>
            <a:pPr lvl="0" algn="l">
              <a:lnSpc>
                <a:spcPct val="100000"/>
              </a:lnSpc>
              <a:spcBef>
                <a:spcPts val="0"/>
              </a:spcBef>
              <a:defRPr/>
            </a:pPr>
            <a:endParaRPr lang="en-US" altLang="en-US" sz="2000" dirty="0">
              <a:solidFill>
                <a:prstClr val="black"/>
              </a:solidFill>
              <a:latin typeface="Arial" panose="020B0604020202020204" pitchFamily="34" charset="0"/>
              <a:cs typeface="Arial" panose="020B0604020202020204" pitchFamily="34" charset="0"/>
            </a:endParaRPr>
          </a:p>
          <a:p>
            <a:pPr lvl="0" algn="l">
              <a:lnSpc>
                <a:spcPct val="100000"/>
              </a:lnSpc>
              <a:spcBef>
                <a:spcPts val="0"/>
              </a:spcBef>
              <a:defRPr/>
            </a:pPr>
            <a:r>
              <a:rPr lang="en-US" altLang="en-US" sz="2000" dirty="0">
                <a:solidFill>
                  <a:prstClr val="black"/>
                </a:solidFill>
                <a:latin typeface="Arial" panose="020B0604020202020204" pitchFamily="34" charset="0"/>
                <a:cs typeface="Arial" panose="020B0604020202020204" pitchFamily="34" charset="0"/>
              </a:rPr>
              <a:t>During the plan, the Counselor will meet with the individual from time to time to talk about progress, to make sure the plan is still working, and to discuss anything important for success.</a:t>
            </a:r>
          </a:p>
          <a:p>
            <a:pPr lvl="0" algn="l">
              <a:lnSpc>
                <a:spcPct val="100000"/>
              </a:lnSpc>
              <a:spcBef>
                <a:spcPts val="0"/>
              </a:spcBef>
              <a:defRPr/>
            </a:pPr>
            <a:endParaRPr lang="en-US" altLang="en-US" sz="2000" dirty="0">
              <a:solidFill>
                <a:prstClr val="black"/>
              </a:solidFill>
              <a:latin typeface="Arial" panose="020B0604020202020204" pitchFamily="34" charset="0"/>
              <a:cs typeface="Arial" panose="020B0604020202020204" pitchFamily="34" charset="0"/>
            </a:endParaRPr>
          </a:p>
          <a:p>
            <a:pPr lvl="0" algn="l">
              <a:lnSpc>
                <a:spcPct val="100000"/>
              </a:lnSpc>
              <a:spcBef>
                <a:spcPts val="0"/>
              </a:spcBef>
              <a:defRPr/>
            </a:pPr>
            <a:r>
              <a:rPr lang="en-US" altLang="en-US" sz="2000" dirty="0">
                <a:solidFill>
                  <a:prstClr val="black"/>
                </a:solidFill>
                <a:latin typeface="Arial" panose="020B0604020202020204" pitchFamily="34" charset="0"/>
                <a:cs typeface="Arial" panose="020B0604020202020204" pitchFamily="34" charset="0"/>
              </a:rPr>
              <a:t>Depending on individual needs, VR services may last from a few months to several years.  Progress measures help ensure that the plan for employment stays on track.</a:t>
            </a:r>
          </a:p>
          <a:p>
            <a:pPr lvl="0" algn="l">
              <a:lnSpc>
                <a:spcPct val="100000"/>
              </a:lnSpc>
              <a:spcBef>
                <a:spcPts val="0"/>
              </a:spcBef>
              <a:defRPr/>
            </a:pPr>
            <a:endParaRPr lang="en-US" altLang="en-US" sz="2000" dirty="0">
              <a:solidFill>
                <a:prstClr val="black"/>
              </a:solidFill>
              <a:latin typeface="Arial" panose="020B0604020202020204" pitchFamily="34" charset="0"/>
              <a:cs typeface="Arial" panose="020B0604020202020204" pitchFamily="34" charset="0"/>
            </a:endParaRPr>
          </a:p>
          <a:p>
            <a:pPr lvl="0" algn="l">
              <a:lnSpc>
                <a:spcPct val="100000"/>
              </a:lnSpc>
              <a:spcBef>
                <a:spcPts val="0"/>
              </a:spcBef>
              <a:defRPr/>
            </a:pPr>
            <a:r>
              <a:rPr lang="en-US" altLang="en-US" sz="2000" dirty="0">
                <a:solidFill>
                  <a:prstClr val="black"/>
                </a:solidFill>
                <a:latin typeface="Arial" panose="020B0604020202020204" pitchFamily="34" charset="0"/>
                <a:cs typeface="Arial" panose="020B0604020202020204" pitchFamily="34" charset="0"/>
              </a:rPr>
              <a:t>Services must be pre-authorized in writing by the VR counselor.</a:t>
            </a:r>
          </a:p>
          <a:p>
            <a:pPr algn="l"/>
            <a:endParaRPr lang="en-US" dirty="0"/>
          </a:p>
        </p:txBody>
      </p:sp>
      <p:sp>
        <p:nvSpPr>
          <p:cNvPr id="6" name="Text Placeholder 5">
            <a:extLst>
              <a:ext uri="{FF2B5EF4-FFF2-40B4-BE49-F238E27FC236}">
                <a16:creationId xmlns:a16="http://schemas.microsoft.com/office/drawing/2014/main" id="{0C0972BA-CCBE-81A1-A8C3-5515E4FEE8BA}"/>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9469112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B7757-8B32-4DFA-9020-BAAF96694A8B}"/>
              </a:ext>
            </a:extLst>
          </p:cNvPr>
          <p:cNvSpPr>
            <a:spLocks noGrp="1"/>
          </p:cNvSpPr>
          <p:nvPr>
            <p:ph type="title"/>
          </p:nvPr>
        </p:nvSpPr>
        <p:spPr/>
        <p:txBody>
          <a:bodyPr/>
          <a:lstStyle/>
          <a:p>
            <a:r>
              <a:rPr lang="en-US" dirty="0"/>
              <a:t>Job Search</a:t>
            </a:r>
          </a:p>
        </p:txBody>
      </p:sp>
      <p:sp>
        <p:nvSpPr>
          <p:cNvPr id="4" name="Text Placeholder 3">
            <a:extLst>
              <a:ext uri="{FF2B5EF4-FFF2-40B4-BE49-F238E27FC236}">
                <a16:creationId xmlns:a16="http://schemas.microsoft.com/office/drawing/2014/main" id="{6AA0CE34-5738-4A12-B52E-03923623E9F1}"/>
              </a:ext>
            </a:extLst>
          </p:cNvPr>
          <p:cNvSpPr>
            <a:spLocks noGrp="1"/>
          </p:cNvSpPr>
          <p:nvPr>
            <p:ph type="body" sz="quarter" idx="11"/>
          </p:nvPr>
        </p:nvSpPr>
        <p:spPr/>
        <p:txBody>
          <a:bodyPr/>
          <a:lstStyle/>
          <a:p>
            <a:endParaRPr lang="en-US" dirty="0"/>
          </a:p>
          <a:p>
            <a:endParaRPr lang="en-US" sz="2400" dirty="0"/>
          </a:p>
          <a:p>
            <a:pPr lvl="0" algn="l">
              <a:lnSpc>
                <a:spcPct val="100000"/>
              </a:lnSpc>
              <a:spcBef>
                <a:spcPts val="0"/>
              </a:spcBef>
              <a:defRPr/>
            </a:pPr>
            <a:r>
              <a:rPr lang="en-US" sz="2000" dirty="0">
                <a:solidFill>
                  <a:prstClr val="black"/>
                </a:solidFill>
                <a:latin typeface="Arial" panose="020B0604020202020204" pitchFamily="34" charset="0"/>
                <a:cs typeface="Arial" panose="020B0604020202020204" pitchFamily="34" charset="0"/>
              </a:rPr>
              <a:t>Getting a job is the goal of the partnership between the individual receiving services and VR.</a:t>
            </a:r>
          </a:p>
          <a:p>
            <a:pPr lvl="0" algn="l">
              <a:lnSpc>
                <a:spcPct val="100000"/>
              </a:lnSpc>
              <a:spcBef>
                <a:spcPts val="0"/>
              </a:spcBef>
              <a:defRPr/>
            </a:pPr>
            <a:endParaRPr lang="en-US" sz="2000" dirty="0">
              <a:solidFill>
                <a:prstClr val="black"/>
              </a:solidFill>
              <a:latin typeface="Arial" panose="020B0604020202020204" pitchFamily="34" charset="0"/>
              <a:cs typeface="Arial" panose="020B0604020202020204" pitchFamily="34" charset="0"/>
            </a:endParaRPr>
          </a:p>
          <a:p>
            <a:pPr lvl="0" algn="l">
              <a:lnSpc>
                <a:spcPct val="100000"/>
              </a:lnSpc>
              <a:spcBef>
                <a:spcPts val="0"/>
              </a:spcBef>
              <a:defRPr/>
            </a:pPr>
            <a:r>
              <a:rPr lang="en-US" sz="2000" dirty="0">
                <a:solidFill>
                  <a:prstClr val="black"/>
                </a:solidFill>
                <a:latin typeface="Arial" panose="020B0604020202020204" pitchFamily="34" charset="0"/>
                <a:cs typeface="Arial" panose="020B0604020202020204" pitchFamily="34" charset="0"/>
              </a:rPr>
              <a:t>The job search and placement services the individual will receive will depend on individual needs. These services may include:</a:t>
            </a:r>
          </a:p>
          <a:p>
            <a:pPr marL="461963" lvl="0" indent="-230188" algn="l">
              <a:lnSpc>
                <a:spcPct val="100000"/>
              </a:lnSpc>
              <a:spcBef>
                <a:spcPts val="0"/>
              </a:spcBef>
              <a:buClr>
                <a:srgbClr val="C00000"/>
              </a:buClr>
              <a:buFont typeface="Arial" pitchFamily="34" charset="0"/>
              <a:buChar char="•"/>
              <a:defRPr/>
            </a:pPr>
            <a:r>
              <a:rPr lang="en-US" sz="2000" dirty="0">
                <a:solidFill>
                  <a:prstClr val="black"/>
                </a:solidFill>
                <a:latin typeface="Arial" panose="020B0604020202020204" pitchFamily="34" charset="0"/>
                <a:cs typeface="Arial" panose="020B0604020202020204" pitchFamily="34" charset="0"/>
              </a:rPr>
              <a:t>Resume preparation</a:t>
            </a:r>
          </a:p>
          <a:p>
            <a:pPr marL="461963" lvl="0" indent="-230188" algn="l">
              <a:lnSpc>
                <a:spcPct val="100000"/>
              </a:lnSpc>
              <a:spcBef>
                <a:spcPts val="0"/>
              </a:spcBef>
              <a:buClr>
                <a:srgbClr val="C00000"/>
              </a:buClr>
              <a:buFont typeface="Arial" pitchFamily="34" charset="0"/>
              <a:buChar char="•"/>
              <a:defRPr/>
            </a:pPr>
            <a:r>
              <a:rPr lang="en-US" sz="2000" dirty="0">
                <a:solidFill>
                  <a:prstClr val="black"/>
                </a:solidFill>
                <a:latin typeface="Arial" panose="020B0604020202020204" pitchFamily="34" charset="0"/>
                <a:cs typeface="Arial" panose="020B0604020202020204" pitchFamily="34" charset="0"/>
              </a:rPr>
              <a:t>Practice interviews</a:t>
            </a:r>
          </a:p>
          <a:p>
            <a:pPr marL="461963" lvl="0" indent="-230188" algn="l">
              <a:lnSpc>
                <a:spcPct val="100000"/>
              </a:lnSpc>
              <a:spcBef>
                <a:spcPts val="0"/>
              </a:spcBef>
              <a:buClr>
                <a:srgbClr val="C00000"/>
              </a:buClr>
              <a:buFont typeface="Arial" pitchFamily="34" charset="0"/>
              <a:buChar char="•"/>
              <a:defRPr/>
            </a:pPr>
            <a:r>
              <a:rPr lang="en-US" sz="2000" dirty="0">
                <a:solidFill>
                  <a:prstClr val="black"/>
                </a:solidFill>
                <a:latin typeface="Arial" panose="020B0604020202020204" pitchFamily="34" charset="0"/>
                <a:cs typeface="Arial" panose="020B0604020202020204" pitchFamily="34" charset="0"/>
              </a:rPr>
              <a:t>Development of job leads</a:t>
            </a:r>
          </a:p>
          <a:p>
            <a:pPr marL="461963" lvl="0" indent="-230188" algn="l">
              <a:lnSpc>
                <a:spcPct val="100000"/>
              </a:lnSpc>
              <a:spcBef>
                <a:spcPts val="0"/>
              </a:spcBef>
              <a:buClr>
                <a:srgbClr val="C00000"/>
              </a:buClr>
              <a:buFont typeface="Arial" pitchFamily="34" charset="0"/>
              <a:buChar char="•"/>
              <a:defRPr/>
            </a:pPr>
            <a:r>
              <a:rPr lang="en-US" sz="2000" dirty="0">
                <a:solidFill>
                  <a:prstClr val="black"/>
                </a:solidFill>
                <a:latin typeface="Arial" panose="020B0604020202020204" pitchFamily="34" charset="0"/>
                <a:cs typeface="Arial" panose="020B0604020202020204" pitchFamily="34" charset="0"/>
              </a:rPr>
              <a:t>Guided placement</a:t>
            </a:r>
          </a:p>
          <a:p>
            <a:pPr marL="461963" lvl="0" indent="-230188" algn="l">
              <a:lnSpc>
                <a:spcPct val="100000"/>
              </a:lnSpc>
              <a:spcBef>
                <a:spcPts val="0"/>
              </a:spcBef>
              <a:buClr>
                <a:srgbClr val="C00000"/>
              </a:buClr>
              <a:buFont typeface="Arial" pitchFamily="34" charset="0"/>
              <a:buChar char="•"/>
              <a:defRPr/>
            </a:pPr>
            <a:r>
              <a:rPr lang="en-US" sz="2000" dirty="0">
                <a:solidFill>
                  <a:prstClr val="black"/>
                </a:solidFill>
                <a:latin typeface="Arial" panose="020B0604020202020204" pitchFamily="34" charset="0"/>
                <a:cs typeface="Arial" panose="020B0604020202020204" pitchFamily="34" charset="0"/>
              </a:rPr>
              <a:t>Customized placement</a:t>
            </a:r>
          </a:p>
          <a:p>
            <a:pPr lvl="0" algn="l">
              <a:lnSpc>
                <a:spcPct val="100000"/>
              </a:lnSpc>
              <a:spcBef>
                <a:spcPts val="0"/>
              </a:spcBef>
              <a:defRPr/>
            </a:pPr>
            <a:endParaRPr lang="en-US" sz="2000" dirty="0">
              <a:solidFill>
                <a:prstClr val="black"/>
              </a:solidFill>
              <a:latin typeface="Arial" panose="020B0604020202020204" pitchFamily="34" charset="0"/>
              <a:cs typeface="Arial" panose="020B0604020202020204" pitchFamily="34" charset="0"/>
            </a:endParaRPr>
          </a:p>
          <a:p>
            <a:pPr lvl="0" algn="l">
              <a:lnSpc>
                <a:spcPct val="100000"/>
              </a:lnSpc>
              <a:spcBef>
                <a:spcPts val="0"/>
              </a:spcBef>
              <a:defRPr/>
            </a:pPr>
            <a:r>
              <a:rPr lang="en-US" sz="2000" dirty="0">
                <a:solidFill>
                  <a:prstClr val="black"/>
                </a:solidFill>
                <a:latin typeface="Arial" panose="020B0604020202020204" pitchFamily="34" charset="0"/>
                <a:cs typeface="Arial" panose="020B0604020202020204" pitchFamily="34" charset="0"/>
              </a:rPr>
              <a:t>For some of these services, an individual may be referred to a service provider who will assist in seeking employment.</a:t>
            </a:r>
          </a:p>
          <a:p>
            <a:endParaRPr lang="en-US" dirty="0"/>
          </a:p>
        </p:txBody>
      </p:sp>
      <p:sp>
        <p:nvSpPr>
          <p:cNvPr id="6" name="Text Placeholder 5">
            <a:extLst>
              <a:ext uri="{FF2B5EF4-FFF2-40B4-BE49-F238E27FC236}">
                <a16:creationId xmlns:a16="http://schemas.microsoft.com/office/drawing/2014/main" id="{E84881B3-6F35-C5D7-7B39-7E9D26E4B56A}"/>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42417648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A6EF0-B3AE-4DB6-9B8D-1C39B0FA0367}"/>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Service Provider Network</a:t>
            </a:r>
            <a:endParaRPr lang="en-US" dirty="0"/>
          </a:p>
        </p:txBody>
      </p:sp>
      <p:sp>
        <p:nvSpPr>
          <p:cNvPr id="4" name="Text Placeholder 3">
            <a:extLst>
              <a:ext uri="{FF2B5EF4-FFF2-40B4-BE49-F238E27FC236}">
                <a16:creationId xmlns:a16="http://schemas.microsoft.com/office/drawing/2014/main" id="{EABCEC80-DB9D-4199-B91C-C6EEF84C62F8}"/>
              </a:ext>
            </a:extLst>
          </p:cNvPr>
          <p:cNvSpPr>
            <a:spLocks noGrp="1"/>
          </p:cNvSpPr>
          <p:nvPr>
            <p:ph type="body" sz="quarter" idx="11"/>
          </p:nvPr>
        </p:nvSpPr>
        <p:spPr/>
        <p:txBody>
          <a:bodyPr/>
          <a:lstStyle/>
          <a:p>
            <a:endParaRPr lang="en-US" sz="1800" dirty="0"/>
          </a:p>
          <a:p>
            <a:endParaRPr lang="en-US" sz="1800" dirty="0"/>
          </a:p>
          <a:p>
            <a:pPr lvl="0" algn="l">
              <a:lnSpc>
                <a:spcPct val="100000"/>
              </a:lnSpc>
              <a:spcBef>
                <a:spcPts val="0"/>
              </a:spcBef>
              <a:defRPr/>
            </a:pPr>
            <a:r>
              <a:rPr lang="en-US" sz="1800" dirty="0">
                <a:solidFill>
                  <a:prstClr val="black"/>
                </a:solidFill>
                <a:latin typeface="Arial" panose="020B0604020202020204" pitchFamily="34" charset="0"/>
                <a:cs typeface="Arial" panose="020B0604020202020204" pitchFamily="34" charset="0"/>
              </a:rPr>
              <a:t>In addition to receiving direct services from staff, consumers may receive services through our extensive network of service providers.  </a:t>
            </a:r>
          </a:p>
          <a:p>
            <a:pPr lvl="0" algn="l">
              <a:lnSpc>
                <a:spcPct val="100000"/>
              </a:lnSpc>
              <a:spcBef>
                <a:spcPts val="0"/>
              </a:spcBef>
              <a:defRPr/>
            </a:pPr>
            <a:endParaRPr lang="en-US" sz="1800" dirty="0">
              <a:solidFill>
                <a:prstClr val="black"/>
              </a:solidFill>
              <a:latin typeface="Arial" panose="020B0604020202020204" pitchFamily="34" charset="0"/>
              <a:cs typeface="Arial" panose="020B0604020202020204" pitchFamily="34" charset="0"/>
            </a:endParaRPr>
          </a:p>
          <a:p>
            <a:pPr marL="231775" lvl="0" indent="-231775" algn="l">
              <a:lnSpc>
                <a:spcPct val="100000"/>
              </a:lnSpc>
              <a:spcBef>
                <a:spcPts val="0"/>
              </a:spcBef>
              <a:buClr>
                <a:srgbClr val="C00000"/>
              </a:buClr>
              <a:buFont typeface="Arial" pitchFamily="34" charset="0"/>
              <a:buChar char="•"/>
              <a:defRPr/>
            </a:pPr>
            <a:r>
              <a:rPr lang="en-US" sz="1800" dirty="0">
                <a:solidFill>
                  <a:prstClr val="black"/>
                </a:solidFill>
                <a:latin typeface="Arial" panose="020B0604020202020204" pitchFamily="34" charset="0"/>
                <a:cs typeface="Arial" panose="020B0604020202020204" pitchFamily="34" charset="0"/>
              </a:rPr>
              <a:t>Independent living centers</a:t>
            </a:r>
          </a:p>
          <a:p>
            <a:pPr marL="231775" lvl="0" indent="-231775" algn="l">
              <a:lnSpc>
                <a:spcPct val="100000"/>
              </a:lnSpc>
              <a:spcBef>
                <a:spcPts val="0"/>
              </a:spcBef>
              <a:buClr>
                <a:srgbClr val="C00000"/>
              </a:buClr>
              <a:buFont typeface="Arial" pitchFamily="34" charset="0"/>
              <a:buChar char="•"/>
              <a:defRPr/>
            </a:pPr>
            <a:endParaRPr lang="en-US" sz="1800" dirty="0">
              <a:solidFill>
                <a:prstClr val="black"/>
              </a:solidFill>
              <a:latin typeface="Arial" panose="020B0604020202020204" pitchFamily="34" charset="0"/>
              <a:cs typeface="Arial" panose="020B0604020202020204" pitchFamily="34" charset="0"/>
            </a:endParaRPr>
          </a:p>
          <a:p>
            <a:pPr marL="231775" lvl="0" indent="-231775" algn="l">
              <a:lnSpc>
                <a:spcPct val="100000"/>
              </a:lnSpc>
              <a:spcBef>
                <a:spcPts val="0"/>
              </a:spcBef>
              <a:buClr>
                <a:srgbClr val="C00000"/>
              </a:buClr>
              <a:buFont typeface="Arial" pitchFamily="34" charset="0"/>
              <a:buChar char="•"/>
              <a:defRPr/>
            </a:pPr>
            <a:r>
              <a:rPr lang="en-US" sz="1800" dirty="0">
                <a:solidFill>
                  <a:prstClr val="black"/>
                </a:solidFill>
                <a:latin typeface="Arial" panose="020B0604020202020204" pitchFamily="34" charset="0"/>
                <a:cs typeface="Arial" panose="020B0604020202020204" pitchFamily="34" charset="0"/>
              </a:rPr>
              <a:t>Assistive technology programs</a:t>
            </a:r>
          </a:p>
          <a:p>
            <a:pPr marL="231775" lvl="0" indent="-231775" algn="l">
              <a:lnSpc>
                <a:spcPct val="100000"/>
              </a:lnSpc>
              <a:spcBef>
                <a:spcPts val="0"/>
              </a:spcBef>
              <a:buClr>
                <a:srgbClr val="C00000"/>
              </a:buClr>
              <a:buFont typeface="Arial" pitchFamily="34" charset="0"/>
              <a:buChar char="•"/>
              <a:defRPr/>
            </a:pPr>
            <a:endParaRPr lang="en-US" sz="1800" dirty="0">
              <a:solidFill>
                <a:prstClr val="black"/>
              </a:solidFill>
              <a:latin typeface="Arial" panose="020B0604020202020204" pitchFamily="34" charset="0"/>
              <a:cs typeface="Arial" panose="020B0604020202020204" pitchFamily="34" charset="0"/>
            </a:endParaRPr>
          </a:p>
          <a:p>
            <a:pPr marL="231775" lvl="0" indent="-231775" algn="l">
              <a:lnSpc>
                <a:spcPct val="100000"/>
              </a:lnSpc>
              <a:spcBef>
                <a:spcPts val="0"/>
              </a:spcBef>
              <a:buClr>
                <a:srgbClr val="C00000"/>
              </a:buClr>
              <a:buFont typeface="Arial" pitchFamily="34" charset="0"/>
              <a:buChar char="•"/>
              <a:defRPr/>
            </a:pPr>
            <a:r>
              <a:rPr lang="en-US" sz="1800" dirty="0">
                <a:solidFill>
                  <a:prstClr val="black"/>
                </a:solidFill>
                <a:latin typeface="Arial" panose="020B0604020202020204" pitchFamily="34" charset="0"/>
                <a:cs typeface="Arial" panose="020B0604020202020204" pitchFamily="34" charset="0"/>
              </a:rPr>
              <a:t>Mental health centers</a:t>
            </a:r>
          </a:p>
          <a:p>
            <a:pPr marL="231775" lvl="0" indent="-231775" algn="l">
              <a:lnSpc>
                <a:spcPct val="100000"/>
              </a:lnSpc>
              <a:spcBef>
                <a:spcPts val="0"/>
              </a:spcBef>
              <a:buClr>
                <a:srgbClr val="C00000"/>
              </a:buClr>
              <a:buFont typeface="Arial" pitchFamily="34" charset="0"/>
              <a:buChar char="•"/>
              <a:defRPr/>
            </a:pPr>
            <a:endParaRPr lang="en-US" sz="1800" dirty="0">
              <a:solidFill>
                <a:prstClr val="black"/>
              </a:solidFill>
              <a:latin typeface="Arial" panose="020B0604020202020204" pitchFamily="34" charset="0"/>
              <a:cs typeface="Arial" panose="020B0604020202020204" pitchFamily="34" charset="0"/>
            </a:endParaRPr>
          </a:p>
          <a:p>
            <a:pPr marL="231775" lvl="0" indent="-231775" algn="l">
              <a:lnSpc>
                <a:spcPct val="100000"/>
              </a:lnSpc>
              <a:spcBef>
                <a:spcPts val="0"/>
              </a:spcBef>
              <a:buClr>
                <a:srgbClr val="C00000"/>
              </a:buClr>
              <a:buFont typeface="Arial" pitchFamily="34" charset="0"/>
              <a:buChar char="•"/>
              <a:defRPr/>
            </a:pPr>
            <a:r>
              <a:rPr lang="en-US" sz="1800" dirty="0">
                <a:solidFill>
                  <a:prstClr val="black"/>
                </a:solidFill>
                <a:latin typeface="Arial" panose="020B0604020202020204" pitchFamily="34" charset="0"/>
                <a:cs typeface="Arial" panose="020B0604020202020204" pitchFamily="34" charset="0"/>
              </a:rPr>
              <a:t>Community developmental disability organizations and affiliates</a:t>
            </a:r>
          </a:p>
          <a:p>
            <a:pPr marL="231775" lvl="0" indent="-231775" algn="l">
              <a:lnSpc>
                <a:spcPct val="100000"/>
              </a:lnSpc>
              <a:spcBef>
                <a:spcPts val="0"/>
              </a:spcBef>
              <a:buClr>
                <a:srgbClr val="C00000"/>
              </a:buClr>
              <a:buFont typeface="Arial" pitchFamily="34" charset="0"/>
              <a:buChar char="•"/>
              <a:defRPr/>
            </a:pPr>
            <a:endParaRPr lang="en-US" sz="1800" dirty="0">
              <a:solidFill>
                <a:prstClr val="black"/>
              </a:solidFill>
              <a:latin typeface="Arial" panose="020B0604020202020204" pitchFamily="34" charset="0"/>
              <a:cs typeface="Arial" panose="020B0604020202020204" pitchFamily="34" charset="0"/>
            </a:endParaRPr>
          </a:p>
          <a:p>
            <a:pPr marL="231775" lvl="0" indent="-231775" algn="l">
              <a:lnSpc>
                <a:spcPct val="100000"/>
              </a:lnSpc>
              <a:spcBef>
                <a:spcPts val="0"/>
              </a:spcBef>
              <a:buClr>
                <a:srgbClr val="C00000"/>
              </a:buClr>
              <a:buFont typeface="Arial" pitchFamily="34" charset="0"/>
              <a:buChar char="•"/>
              <a:defRPr/>
            </a:pPr>
            <a:r>
              <a:rPr lang="en-US" sz="1800" dirty="0">
                <a:solidFill>
                  <a:prstClr val="black"/>
                </a:solidFill>
                <a:latin typeface="Arial" panose="020B0604020202020204" pitchFamily="34" charset="0"/>
                <a:cs typeface="Arial" panose="020B0604020202020204" pitchFamily="34" charset="0"/>
              </a:rPr>
              <a:t>Medical providers</a:t>
            </a:r>
          </a:p>
          <a:p>
            <a:pPr marL="231775" lvl="0" indent="-231775" algn="l">
              <a:lnSpc>
                <a:spcPct val="100000"/>
              </a:lnSpc>
              <a:spcBef>
                <a:spcPts val="0"/>
              </a:spcBef>
              <a:buClr>
                <a:srgbClr val="C00000"/>
              </a:buClr>
              <a:buFont typeface="Arial" pitchFamily="34" charset="0"/>
              <a:buChar char="•"/>
              <a:defRPr/>
            </a:pPr>
            <a:endParaRPr lang="en-US" sz="1800" dirty="0">
              <a:solidFill>
                <a:prstClr val="black"/>
              </a:solidFill>
              <a:latin typeface="Arial" panose="020B0604020202020204" pitchFamily="34" charset="0"/>
              <a:cs typeface="Arial" panose="020B0604020202020204" pitchFamily="34" charset="0"/>
            </a:endParaRPr>
          </a:p>
          <a:p>
            <a:pPr marL="231775" lvl="0" indent="-231775" algn="l">
              <a:lnSpc>
                <a:spcPct val="100000"/>
              </a:lnSpc>
              <a:spcBef>
                <a:spcPts val="0"/>
              </a:spcBef>
              <a:buClr>
                <a:srgbClr val="C00000"/>
              </a:buClr>
              <a:buFont typeface="Arial" pitchFamily="34" charset="0"/>
              <a:buChar char="•"/>
              <a:defRPr/>
            </a:pPr>
            <a:r>
              <a:rPr lang="en-US" sz="1800" dirty="0">
                <a:solidFill>
                  <a:prstClr val="black"/>
                </a:solidFill>
                <a:latin typeface="Arial" panose="020B0604020202020204" pitchFamily="34" charset="0"/>
                <a:cs typeface="Arial" panose="020B0604020202020204" pitchFamily="34" charset="0"/>
              </a:rPr>
              <a:t>Other community rehabilitation programs</a:t>
            </a:r>
          </a:p>
          <a:p>
            <a:pPr marL="231775" lvl="0" indent="-231775" algn="l">
              <a:lnSpc>
                <a:spcPct val="100000"/>
              </a:lnSpc>
              <a:spcBef>
                <a:spcPts val="0"/>
              </a:spcBef>
              <a:buClr>
                <a:srgbClr val="C00000"/>
              </a:buClr>
              <a:buFont typeface="Arial" pitchFamily="34" charset="0"/>
              <a:buChar char="•"/>
              <a:defRPr/>
            </a:pPr>
            <a:endParaRPr lang="en-US" sz="1800" dirty="0">
              <a:solidFill>
                <a:prstClr val="black"/>
              </a:solidFill>
              <a:latin typeface="Arial" panose="020B0604020202020204" pitchFamily="34" charset="0"/>
              <a:cs typeface="Arial" panose="020B0604020202020204" pitchFamily="34" charset="0"/>
            </a:endParaRPr>
          </a:p>
          <a:p>
            <a:pPr marL="231775" lvl="0" indent="-231775" algn="l">
              <a:lnSpc>
                <a:spcPct val="100000"/>
              </a:lnSpc>
              <a:spcBef>
                <a:spcPts val="0"/>
              </a:spcBef>
              <a:buClr>
                <a:srgbClr val="C00000"/>
              </a:buClr>
              <a:buFont typeface="Arial" pitchFamily="34" charset="0"/>
              <a:buChar char="•"/>
              <a:defRPr/>
            </a:pPr>
            <a:r>
              <a:rPr lang="en-US" sz="1800" dirty="0">
                <a:solidFill>
                  <a:prstClr val="black"/>
                </a:solidFill>
                <a:latin typeface="Arial" panose="020B0604020202020204" pitchFamily="34" charset="0"/>
                <a:cs typeface="Arial" panose="020B0604020202020204" pitchFamily="34" charset="0"/>
              </a:rPr>
              <a:t>Other private providers</a:t>
            </a:r>
          </a:p>
          <a:p>
            <a:endParaRPr lang="en-US" dirty="0"/>
          </a:p>
        </p:txBody>
      </p:sp>
      <p:sp>
        <p:nvSpPr>
          <p:cNvPr id="6" name="Text Placeholder 5">
            <a:extLst>
              <a:ext uri="{FF2B5EF4-FFF2-40B4-BE49-F238E27FC236}">
                <a16:creationId xmlns:a16="http://schemas.microsoft.com/office/drawing/2014/main" id="{8887A41E-BD45-0C8D-1C07-45B3EE4DEC2D}"/>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1525943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33EF669-3D14-4F59-964A-804AA33B789B}"/>
              </a:ext>
            </a:extLst>
          </p:cNvPr>
          <p:cNvSpPr>
            <a:spLocks noGrp="1"/>
          </p:cNvSpPr>
          <p:nvPr>
            <p:ph type="ctrTitle"/>
          </p:nvPr>
        </p:nvSpPr>
        <p:spPr/>
        <p:txBody>
          <a:bodyPr/>
          <a:lstStyle/>
          <a:p>
            <a:r>
              <a:rPr lang="en-US" dirty="0"/>
              <a:t>Vocational Rehabilitation (VR)</a:t>
            </a:r>
          </a:p>
        </p:txBody>
      </p:sp>
      <p:sp>
        <p:nvSpPr>
          <p:cNvPr id="4" name="Text Placeholder 3">
            <a:extLst>
              <a:ext uri="{FF2B5EF4-FFF2-40B4-BE49-F238E27FC236}">
                <a16:creationId xmlns:a16="http://schemas.microsoft.com/office/drawing/2014/main" id="{218D804A-6E3E-411C-AD20-6E205ED2615D}"/>
              </a:ext>
            </a:extLst>
          </p:cNvPr>
          <p:cNvSpPr>
            <a:spLocks noGrp="1"/>
          </p:cNvSpPr>
          <p:nvPr>
            <p:ph type="body" sz="quarter" idx="10"/>
          </p:nvPr>
        </p:nvSpPr>
        <p:spPr/>
        <p:txBody>
          <a:bodyPr/>
          <a:lstStyle/>
          <a:p>
            <a:r>
              <a:rPr lang="en-US" dirty="0"/>
              <a:t>PY 2022 Highlights</a:t>
            </a:r>
          </a:p>
        </p:txBody>
      </p:sp>
      <p:graphicFrame>
        <p:nvGraphicFramePr>
          <p:cNvPr id="12" name="Diagram 11">
            <a:extLst>
              <a:ext uri="{FF2B5EF4-FFF2-40B4-BE49-F238E27FC236}">
                <a16:creationId xmlns:a16="http://schemas.microsoft.com/office/drawing/2014/main" id="{294AA632-38B5-4CC3-A52C-77F8BA8C4C14}"/>
              </a:ext>
            </a:extLst>
          </p:cNvPr>
          <p:cNvGraphicFramePr/>
          <p:nvPr>
            <p:extLst>
              <p:ext uri="{D42A27DB-BD31-4B8C-83A1-F6EECF244321}">
                <p14:modId xmlns:p14="http://schemas.microsoft.com/office/powerpoint/2010/main" val="808509400"/>
              </p:ext>
            </p:extLst>
          </p:nvPr>
        </p:nvGraphicFramePr>
        <p:xfrm>
          <a:off x="760780" y="1527628"/>
          <a:ext cx="7846191"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2">
            <a:extLst>
              <a:ext uri="{FF2B5EF4-FFF2-40B4-BE49-F238E27FC236}">
                <a16:creationId xmlns:a16="http://schemas.microsoft.com/office/drawing/2014/main" id="{5FE241BA-B9B1-459C-816F-9D642D4C4018}"/>
              </a:ext>
            </a:extLst>
          </p:cNvPr>
          <p:cNvSpPr txBox="1">
            <a:spLocks/>
          </p:cNvSpPr>
          <p:nvPr/>
        </p:nvSpPr>
        <p:spPr bwMode="white">
          <a:xfrm>
            <a:off x="7278624" y="6119167"/>
            <a:ext cx="1367712" cy="637057"/>
          </a:xfrm>
          <a:prstGeom prst="rect">
            <a:avLst/>
          </a:prstGeom>
        </p:spPr>
        <p:txBody>
          <a:bodyPr/>
          <a:lstStyle>
            <a:lvl1pPr marL="0" indent="0" algn="r" defTabSz="914400" rtl="0" eaLnBrk="1" latinLnBrk="0" hangingPunct="1">
              <a:lnSpc>
                <a:spcPct val="90000"/>
              </a:lnSpc>
              <a:spcBef>
                <a:spcPts val="1000"/>
              </a:spcBef>
              <a:buFont typeface="Arial" panose="020B0604020202020204" pitchFamily="34" charset="0"/>
              <a:buNone/>
              <a:defRPr sz="3000" kern="1200">
                <a:solidFill>
                  <a:schemeClr val="bg1"/>
                </a:solidFill>
                <a:latin typeface="Bahnschrift" panose="020B0502040204020203" pitchFamily="34"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200" dirty="0">
              <a:latin typeface="+mn-lt"/>
            </a:endParaRPr>
          </a:p>
        </p:txBody>
      </p:sp>
    </p:spTree>
    <p:extLst>
      <p:ext uri="{BB962C8B-B14F-4D97-AF65-F5344CB8AC3E}">
        <p14:creationId xmlns:p14="http://schemas.microsoft.com/office/powerpoint/2010/main" val="32159557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33EF669-3D14-4F59-964A-804AA33B789B}"/>
              </a:ext>
            </a:extLst>
          </p:cNvPr>
          <p:cNvSpPr>
            <a:spLocks noGrp="1"/>
          </p:cNvSpPr>
          <p:nvPr>
            <p:ph type="ctrTitle"/>
          </p:nvPr>
        </p:nvSpPr>
        <p:spPr/>
        <p:txBody>
          <a:bodyPr/>
          <a:lstStyle/>
          <a:p>
            <a:r>
              <a:rPr lang="en-US" dirty="0"/>
              <a:t>Vocational Rehabilitation (VR)</a:t>
            </a:r>
          </a:p>
        </p:txBody>
      </p:sp>
      <p:sp>
        <p:nvSpPr>
          <p:cNvPr id="4" name="Text Placeholder 3">
            <a:extLst>
              <a:ext uri="{FF2B5EF4-FFF2-40B4-BE49-F238E27FC236}">
                <a16:creationId xmlns:a16="http://schemas.microsoft.com/office/drawing/2014/main" id="{218D804A-6E3E-411C-AD20-6E205ED2615D}"/>
              </a:ext>
            </a:extLst>
          </p:cNvPr>
          <p:cNvSpPr>
            <a:spLocks noGrp="1"/>
          </p:cNvSpPr>
          <p:nvPr>
            <p:ph type="body" sz="quarter" idx="10"/>
          </p:nvPr>
        </p:nvSpPr>
        <p:spPr/>
        <p:txBody>
          <a:bodyPr/>
          <a:lstStyle/>
          <a:p>
            <a:r>
              <a:rPr lang="en-US" dirty="0"/>
              <a:t>PY 2022 Highlights</a:t>
            </a:r>
          </a:p>
        </p:txBody>
      </p:sp>
      <p:graphicFrame>
        <p:nvGraphicFramePr>
          <p:cNvPr id="12" name="Diagram 11">
            <a:extLst>
              <a:ext uri="{FF2B5EF4-FFF2-40B4-BE49-F238E27FC236}">
                <a16:creationId xmlns:a16="http://schemas.microsoft.com/office/drawing/2014/main" id="{294AA632-38B5-4CC3-A52C-77F8BA8C4C14}"/>
              </a:ext>
            </a:extLst>
          </p:cNvPr>
          <p:cNvGraphicFramePr/>
          <p:nvPr>
            <p:extLst>
              <p:ext uri="{D42A27DB-BD31-4B8C-83A1-F6EECF244321}">
                <p14:modId xmlns:p14="http://schemas.microsoft.com/office/powerpoint/2010/main" val="990012967"/>
              </p:ext>
            </p:extLst>
          </p:nvPr>
        </p:nvGraphicFramePr>
        <p:xfrm>
          <a:off x="760780" y="1527628"/>
          <a:ext cx="7846191"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 Placeholder 2">
            <a:extLst>
              <a:ext uri="{FF2B5EF4-FFF2-40B4-BE49-F238E27FC236}">
                <a16:creationId xmlns:a16="http://schemas.microsoft.com/office/drawing/2014/main" id="{20C8BBD5-8381-495F-885D-C9CF853DF102}"/>
              </a:ext>
            </a:extLst>
          </p:cNvPr>
          <p:cNvSpPr txBox="1">
            <a:spLocks/>
          </p:cNvSpPr>
          <p:nvPr/>
        </p:nvSpPr>
        <p:spPr bwMode="white">
          <a:xfrm>
            <a:off x="7278624" y="6119167"/>
            <a:ext cx="1367712" cy="637057"/>
          </a:xfrm>
          <a:prstGeom prst="rect">
            <a:avLst/>
          </a:prstGeom>
        </p:spPr>
        <p:txBody>
          <a:bodyPr/>
          <a:lstStyle>
            <a:lvl1pPr marL="0" indent="0" algn="r" defTabSz="914400" rtl="0" eaLnBrk="1" latinLnBrk="0" hangingPunct="1">
              <a:lnSpc>
                <a:spcPct val="90000"/>
              </a:lnSpc>
              <a:spcBef>
                <a:spcPts val="1000"/>
              </a:spcBef>
              <a:buFont typeface="Arial" panose="020B0604020202020204" pitchFamily="34" charset="0"/>
              <a:buNone/>
              <a:defRPr sz="3000" kern="1200">
                <a:solidFill>
                  <a:schemeClr val="bg1"/>
                </a:solidFill>
                <a:latin typeface="Bahnschrift" panose="020B0502040204020203" pitchFamily="34"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200" dirty="0">
              <a:latin typeface="+mn-lt"/>
            </a:endParaRPr>
          </a:p>
        </p:txBody>
      </p:sp>
    </p:spTree>
    <p:extLst>
      <p:ext uri="{BB962C8B-B14F-4D97-AF65-F5344CB8AC3E}">
        <p14:creationId xmlns:p14="http://schemas.microsoft.com/office/powerpoint/2010/main" val="40441144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105F2-46FC-445E-94A5-2FC77AF20965}"/>
              </a:ext>
            </a:extLst>
          </p:cNvPr>
          <p:cNvSpPr>
            <a:spLocks noGrp="1"/>
          </p:cNvSpPr>
          <p:nvPr>
            <p:ph type="title"/>
          </p:nvPr>
        </p:nvSpPr>
        <p:spPr/>
        <p:txBody>
          <a:bodyPr/>
          <a:lstStyle/>
          <a:p>
            <a:r>
              <a:rPr lang="en-US" sz="2800" dirty="0">
                <a:latin typeface="Times New Roman" panose="02020603050405020304" pitchFamily="18" charset="0"/>
                <a:cs typeface="Times New Roman" panose="02020603050405020304" pitchFamily="18" charset="0"/>
              </a:rPr>
              <a:t>Primary Disabilities of Persons Closed Successfully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dirty="0">
                <a:solidFill>
                  <a:schemeClr val="tx1"/>
                </a:solidFill>
                <a:latin typeface="Times New Roman" panose="02020603050405020304" pitchFamily="18" charset="0"/>
                <a:cs typeface="Times New Roman" panose="02020603050405020304" pitchFamily="18" charset="0"/>
              </a:rPr>
              <a:t> </a:t>
            </a:r>
            <a:endParaRPr lang="en-US" dirty="0">
              <a:solidFill>
                <a:schemeClr val="tx1"/>
              </a:solidFill>
            </a:endParaRPr>
          </a:p>
        </p:txBody>
      </p:sp>
      <p:sp>
        <p:nvSpPr>
          <p:cNvPr id="4" name="Text Placeholder 3">
            <a:extLst>
              <a:ext uri="{FF2B5EF4-FFF2-40B4-BE49-F238E27FC236}">
                <a16:creationId xmlns:a16="http://schemas.microsoft.com/office/drawing/2014/main" id="{B2A293F2-BF3D-4348-8121-C8AB9C715A73}"/>
              </a:ext>
            </a:extLst>
          </p:cNvPr>
          <p:cNvSpPr>
            <a:spLocks noGrp="1"/>
          </p:cNvSpPr>
          <p:nvPr>
            <p:ph type="body" sz="quarter" idx="11"/>
          </p:nvPr>
        </p:nvSpPr>
        <p:spPr/>
        <p:txBody>
          <a:bodyPr/>
          <a:lstStyle/>
          <a:p>
            <a:endParaRPr lang="en-US" dirty="0"/>
          </a:p>
          <a:p>
            <a:endParaRPr lang="en-US" dirty="0"/>
          </a:p>
          <a:p>
            <a:endParaRPr lang="en-US" dirty="0"/>
          </a:p>
        </p:txBody>
      </p:sp>
      <p:graphicFrame>
        <p:nvGraphicFramePr>
          <p:cNvPr id="5" name="Chart 4">
            <a:extLst>
              <a:ext uri="{FF2B5EF4-FFF2-40B4-BE49-F238E27FC236}">
                <a16:creationId xmlns:a16="http://schemas.microsoft.com/office/drawing/2014/main" id="{7F71DCAB-B12B-465F-A1D8-923C8EDB3165}"/>
              </a:ext>
            </a:extLst>
          </p:cNvPr>
          <p:cNvGraphicFramePr/>
          <p:nvPr>
            <p:extLst>
              <p:ext uri="{D42A27DB-BD31-4B8C-83A1-F6EECF244321}">
                <p14:modId xmlns:p14="http://schemas.microsoft.com/office/powerpoint/2010/main" val="234527529"/>
              </p:ext>
            </p:extLst>
          </p:nvPr>
        </p:nvGraphicFramePr>
        <p:xfrm>
          <a:off x="1287859" y="1842086"/>
          <a:ext cx="7102080" cy="3816350"/>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 Placeholder 2">
            <a:extLst>
              <a:ext uri="{FF2B5EF4-FFF2-40B4-BE49-F238E27FC236}">
                <a16:creationId xmlns:a16="http://schemas.microsoft.com/office/drawing/2014/main" id="{8D4E582F-553F-4888-BC92-304E631BAD46}"/>
              </a:ext>
            </a:extLst>
          </p:cNvPr>
          <p:cNvSpPr txBox="1">
            <a:spLocks/>
          </p:cNvSpPr>
          <p:nvPr/>
        </p:nvSpPr>
        <p:spPr bwMode="white">
          <a:xfrm>
            <a:off x="7431024" y="6271567"/>
            <a:ext cx="1367712" cy="637057"/>
          </a:xfrm>
          <a:prstGeom prst="rect">
            <a:avLst/>
          </a:prstGeom>
        </p:spPr>
        <p:txBody>
          <a:bodyPr/>
          <a:lstStyle>
            <a:lvl1pPr marL="0" indent="0" algn="r" defTabSz="914400" rtl="0" eaLnBrk="1" latinLnBrk="0" hangingPunct="1">
              <a:lnSpc>
                <a:spcPct val="90000"/>
              </a:lnSpc>
              <a:spcBef>
                <a:spcPts val="1000"/>
              </a:spcBef>
              <a:buFont typeface="Arial" panose="020B0604020202020204" pitchFamily="34" charset="0"/>
              <a:buNone/>
              <a:defRPr sz="3000" kern="1200">
                <a:solidFill>
                  <a:schemeClr val="bg1"/>
                </a:solidFill>
                <a:latin typeface="Bahnschrift" panose="020B0502040204020203" pitchFamily="34"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200" dirty="0">
              <a:latin typeface="+mn-lt"/>
            </a:endParaRPr>
          </a:p>
        </p:txBody>
      </p:sp>
    </p:spTree>
    <p:extLst>
      <p:ext uri="{BB962C8B-B14F-4D97-AF65-F5344CB8AC3E}">
        <p14:creationId xmlns:p14="http://schemas.microsoft.com/office/powerpoint/2010/main" val="24593919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33EF669-3D14-4F59-964A-804AA33B789B}"/>
              </a:ext>
            </a:extLst>
          </p:cNvPr>
          <p:cNvSpPr>
            <a:spLocks noGrp="1"/>
          </p:cNvSpPr>
          <p:nvPr>
            <p:ph type="ctrTitle"/>
          </p:nvPr>
        </p:nvSpPr>
        <p:spPr/>
        <p:txBody>
          <a:bodyPr/>
          <a:lstStyle/>
          <a:p>
            <a:r>
              <a:rPr lang="en-US" dirty="0"/>
              <a:t>Vocational Rehabilitation (VR)</a:t>
            </a:r>
          </a:p>
        </p:txBody>
      </p:sp>
      <p:sp>
        <p:nvSpPr>
          <p:cNvPr id="4" name="Text Placeholder 3">
            <a:extLst>
              <a:ext uri="{FF2B5EF4-FFF2-40B4-BE49-F238E27FC236}">
                <a16:creationId xmlns:a16="http://schemas.microsoft.com/office/drawing/2014/main" id="{218D804A-6E3E-411C-AD20-6E205ED2615D}"/>
              </a:ext>
            </a:extLst>
          </p:cNvPr>
          <p:cNvSpPr>
            <a:spLocks noGrp="1"/>
          </p:cNvSpPr>
          <p:nvPr>
            <p:ph type="body" sz="quarter" idx="10"/>
          </p:nvPr>
        </p:nvSpPr>
        <p:spPr/>
        <p:txBody>
          <a:bodyPr/>
          <a:lstStyle/>
          <a:p>
            <a:r>
              <a:rPr lang="en-US" dirty="0"/>
              <a:t>FY 2022 Highlights</a:t>
            </a:r>
          </a:p>
        </p:txBody>
      </p:sp>
      <p:graphicFrame>
        <p:nvGraphicFramePr>
          <p:cNvPr id="12" name="Diagram 11">
            <a:extLst>
              <a:ext uri="{FF2B5EF4-FFF2-40B4-BE49-F238E27FC236}">
                <a16:creationId xmlns:a16="http://schemas.microsoft.com/office/drawing/2014/main" id="{294AA632-38B5-4CC3-A52C-77F8BA8C4C14}"/>
              </a:ext>
            </a:extLst>
          </p:cNvPr>
          <p:cNvGraphicFramePr/>
          <p:nvPr>
            <p:extLst>
              <p:ext uri="{D42A27DB-BD31-4B8C-83A1-F6EECF244321}">
                <p14:modId xmlns:p14="http://schemas.microsoft.com/office/powerpoint/2010/main" val="2341952884"/>
              </p:ext>
            </p:extLst>
          </p:nvPr>
        </p:nvGraphicFramePr>
        <p:xfrm>
          <a:off x="760780" y="1527628"/>
          <a:ext cx="7846191"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2">
            <a:extLst>
              <a:ext uri="{FF2B5EF4-FFF2-40B4-BE49-F238E27FC236}">
                <a16:creationId xmlns:a16="http://schemas.microsoft.com/office/drawing/2014/main" id="{E1996864-67F6-471C-BCA0-753ADE8927F3}"/>
              </a:ext>
            </a:extLst>
          </p:cNvPr>
          <p:cNvSpPr txBox="1">
            <a:spLocks/>
          </p:cNvSpPr>
          <p:nvPr/>
        </p:nvSpPr>
        <p:spPr bwMode="white">
          <a:xfrm>
            <a:off x="7278624" y="6119167"/>
            <a:ext cx="1367712" cy="637057"/>
          </a:xfrm>
          <a:prstGeom prst="rect">
            <a:avLst/>
          </a:prstGeom>
        </p:spPr>
        <p:txBody>
          <a:bodyPr/>
          <a:lstStyle>
            <a:lvl1pPr marL="0" indent="0" algn="r" defTabSz="914400" rtl="0" eaLnBrk="1" latinLnBrk="0" hangingPunct="1">
              <a:lnSpc>
                <a:spcPct val="90000"/>
              </a:lnSpc>
              <a:spcBef>
                <a:spcPts val="1000"/>
              </a:spcBef>
              <a:buFont typeface="Arial" panose="020B0604020202020204" pitchFamily="34" charset="0"/>
              <a:buNone/>
              <a:defRPr sz="3000" kern="1200">
                <a:solidFill>
                  <a:schemeClr val="bg1"/>
                </a:solidFill>
                <a:latin typeface="Bahnschrift" panose="020B0502040204020203" pitchFamily="34"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200" dirty="0">
              <a:latin typeface="+mn-lt"/>
            </a:endParaRPr>
          </a:p>
        </p:txBody>
      </p:sp>
    </p:spTree>
    <p:extLst>
      <p:ext uri="{BB962C8B-B14F-4D97-AF65-F5344CB8AC3E}">
        <p14:creationId xmlns:p14="http://schemas.microsoft.com/office/powerpoint/2010/main" val="8632986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33EF669-3D14-4F59-964A-804AA33B789B}"/>
              </a:ext>
            </a:extLst>
          </p:cNvPr>
          <p:cNvSpPr>
            <a:spLocks noGrp="1"/>
          </p:cNvSpPr>
          <p:nvPr>
            <p:ph type="ctrTitle"/>
          </p:nvPr>
        </p:nvSpPr>
        <p:spPr/>
        <p:txBody>
          <a:bodyPr/>
          <a:lstStyle/>
          <a:p>
            <a:r>
              <a:rPr lang="en-US" dirty="0"/>
              <a:t>Vocational Rehabilitation (VR)</a:t>
            </a:r>
          </a:p>
        </p:txBody>
      </p:sp>
      <p:sp>
        <p:nvSpPr>
          <p:cNvPr id="4" name="Text Placeholder 3">
            <a:extLst>
              <a:ext uri="{FF2B5EF4-FFF2-40B4-BE49-F238E27FC236}">
                <a16:creationId xmlns:a16="http://schemas.microsoft.com/office/drawing/2014/main" id="{218D804A-6E3E-411C-AD20-6E205ED2615D}"/>
              </a:ext>
            </a:extLst>
          </p:cNvPr>
          <p:cNvSpPr>
            <a:spLocks noGrp="1"/>
          </p:cNvSpPr>
          <p:nvPr>
            <p:ph type="body" sz="quarter" idx="10"/>
          </p:nvPr>
        </p:nvSpPr>
        <p:spPr/>
        <p:txBody>
          <a:bodyPr/>
          <a:lstStyle/>
          <a:p>
            <a:r>
              <a:rPr lang="en-US" dirty="0"/>
              <a:t>PY 2022 Highlights</a:t>
            </a:r>
          </a:p>
        </p:txBody>
      </p:sp>
      <p:graphicFrame>
        <p:nvGraphicFramePr>
          <p:cNvPr id="12" name="Diagram 11">
            <a:extLst>
              <a:ext uri="{FF2B5EF4-FFF2-40B4-BE49-F238E27FC236}">
                <a16:creationId xmlns:a16="http://schemas.microsoft.com/office/drawing/2014/main" id="{294AA632-38B5-4CC3-A52C-77F8BA8C4C14}"/>
              </a:ext>
            </a:extLst>
          </p:cNvPr>
          <p:cNvGraphicFramePr/>
          <p:nvPr>
            <p:extLst>
              <p:ext uri="{D42A27DB-BD31-4B8C-83A1-F6EECF244321}">
                <p14:modId xmlns:p14="http://schemas.microsoft.com/office/powerpoint/2010/main" val="1078584912"/>
              </p:ext>
            </p:extLst>
          </p:nvPr>
        </p:nvGraphicFramePr>
        <p:xfrm>
          <a:off x="760780" y="1527628"/>
          <a:ext cx="7846191"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 Placeholder 2">
            <a:extLst>
              <a:ext uri="{FF2B5EF4-FFF2-40B4-BE49-F238E27FC236}">
                <a16:creationId xmlns:a16="http://schemas.microsoft.com/office/drawing/2014/main" id="{DFEC8830-5258-4595-9EFF-D193106326E5}"/>
              </a:ext>
            </a:extLst>
          </p:cNvPr>
          <p:cNvSpPr txBox="1">
            <a:spLocks/>
          </p:cNvSpPr>
          <p:nvPr/>
        </p:nvSpPr>
        <p:spPr bwMode="white">
          <a:xfrm>
            <a:off x="7278624" y="6119167"/>
            <a:ext cx="1367712" cy="637057"/>
          </a:xfrm>
          <a:prstGeom prst="rect">
            <a:avLst/>
          </a:prstGeom>
        </p:spPr>
        <p:txBody>
          <a:bodyPr/>
          <a:lstStyle>
            <a:lvl1pPr marL="0" indent="0" algn="r" defTabSz="914400" rtl="0" eaLnBrk="1" latinLnBrk="0" hangingPunct="1">
              <a:lnSpc>
                <a:spcPct val="90000"/>
              </a:lnSpc>
              <a:spcBef>
                <a:spcPts val="1000"/>
              </a:spcBef>
              <a:buFont typeface="Arial" panose="020B0604020202020204" pitchFamily="34" charset="0"/>
              <a:buNone/>
              <a:defRPr sz="3000" kern="1200">
                <a:solidFill>
                  <a:schemeClr val="bg1"/>
                </a:solidFill>
                <a:latin typeface="Bahnschrift" panose="020B0502040204020203" pitchFamily="34"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200" dirty="0">
              <a:latin typeface="+mn-lt"/>
            </a:endParaRPr>
          </a:p>
        </p:txBody>
      </p:sp>
    </p:spTree>
    <p:extLst>
      <p:ext uri="{BB962C8B-B14F-4D97-AF65-F5344CB8AC3E}">
        <p14:creationId xmlns:p14="http://schemas.microsoft.com/office/powerpoint/2010/main" val="29233771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AA767-E9FB-49AE-9E78-E5E74B3B2923}"/>
              </a:ext>
            </a:extLst>
          </p:cNvPr>
          <p:cNvSpPr>
            <a:spLocks noGrp="1"/>
          </p:cNvSpPr>
          <p:nvPr>
            <p:ph type="title"/>
          </p:nvPr>
        </p:nvSpPr>
        <p:spPr/>
        <p:txBody>
          <a:bodyPr/>
          <a:lstStyle/>
          <a:p>
            <a:r>
              <a:rPr lang="en-US" dirty="0"/>
              <a:t>Examples of High-Wage Jobs</a:t>
            </a:r>
          </a:p>
        </p:txBody>
      </p:sp>
      <p:sp>
        <p:nvSpPr>
          <p:cNvPr id="4" name="Text Placeholder 3">
            <a:extLst>
              <a:ext uri="{FF2B5EF4-FFF2-40B4-BE49-F238E27FC236}">
                <a16:creationId xmlns:a16="http://schemas.microsoft.com/office/drawing/2014/main" id="{996BBF6C-C2C2-4969-891C-E41BE7AC45C7}"/>
              </a:ext>
            </a:extLst>
          </p:cNvPr>
          <p:cNvSpPr>
            <a:spLocks noGrp="1"/>
          </p:cNvSpPr>
          <p:nvPr>
            <p:ph type="body" sz="quarter" idx="11"/>
          </p:nvPr>
        </p:nvSpPr>
        <p:spPr/>
        <p:txBody>
          <a:bodyPr/>
          <a:lstStyle/>
          <a:p>
            <a:endParaRPr lang="en-US" dirty="0"/>
          </a:p>
          <a:p>
            <a:endParaRPr lang="en-US" dirty="0"/>
          </a:p>
          <a:p>
            <a:pPr algn="l"/>
            <a:endParaRPr lang="en-US" dirty="0"/>
          </a:p>
        </p:txBody>
      </p:sp>
      <p:sp>
        <p:nvSpPr>
          <p:cNvPr id="11" name="TextBox 10">
            <a:extLst>
              <a:ext uri="{FF2B5EF4-FFF2-40B4-BE49-F238E27FC236}">
                <a16:creationId xmlns:a16="http://schemas.microsoft.com/office/drawing/2014/main" id="{03DA4A0C-034F-476D-9956-269EACA432E7}"/>
              </a:ext>
            </a:extLst>
          </p:cNvPr>
          <p:cNvSpPr txBox="1"/>
          <p:nvPr/>
        </p:nvSpPr>
        <p:spPr>
          <a:xfrm>
            <a:off x="7991061" y="5347252"/>
            <a:ext cx="993913" cy="369332"/>
          </a:xfrm>
          <a:prstGeom prst="rect">
            <a:avLst/>
          </a:prstGeom>
          <a:noFill/>
        </p:spPr>
        <p:txBody>
          <a:bodyPr wrap="square" rtlCol="0">
            <a:spAutoFit/>
          </a:bodyPr>
          <a:lstStyle/>
          <a:p>
            <a:r>
              <a:rPr lang="en-US" dirty="0"/>
              <a:t>PY 2023</a:t>
            </a:r>
          </a:p>
        </p:txBody>
      </p:sp>
      <p:sp>
        <p:nvSpPr>
          <p:cNvPr id="13" name="Text Placeholder 2">
            <a:extLst>
              <a:ext uri="{FF2B5EF4-FFF2-40B4-BE49-F238E27FC236}">
                <a16:creationId xmlns:a16="http://schemas.microsoft.com/office/drawing/2014/main" id="{E94A4C88-59D0-4327-91A8-700B7D5F5778}"/>
              </a:ext>
            </a:extLst>
          </p:cNvPr>
          <p:cNvSpPr txBox="1">
            <a:spLocks/>
          </p:cNvSpPr>
          <p:nvPr/>
        </p:nvSpPr>
        <p:spPr bwMode="white">
          <a:xfrm>
            <a:off x="7278624" y="6119167"/>
            <a:ext cx="1367712" cy="637057"/>
          </a:xfrm>
          <a:prstGeom prst="rect">
            <a:avLst/>
          </a:prstGeom>
        </p:spPr>
        <p:txBody>
          <a:bodyPr/>
          <a:lstStyle>
            <a:lvl1pPr marL="0" indent="0" algn="r" defTabSz="914400" rtl="0" eaLnBrk="1" latinLnBrk="0" hangingPunct="1">
              <a:lnSpc>
                <a:spcPct val="90000"/>
              </a:lnSpc>
              <a:spcBef>
                <a:spcPts val="1000"/>
              </a:spcBef>
              <a:buFont typeface="Arial" panose="020B0604020202020204" pitchFamily="34" charset="0"/>
              <a:buNone/>
              <a:defRPr sz="3000" kern="1200">
                <a:solidFill>
                  <a:schemeClr val="bg1"/>
                </a:solidFill>
                <a:latin typeface="Bahnschrift" panose="020B0502040204020203" pitchFamily="34"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200" dirty="0">
              <a:latin typeface="+mn-lt"/>
            </a:endParaRPr>
          </a:p>
        </p:txBody>
      </p:sp>
      <p:pic>
        <p:nvPicPr>
          <p:cNvPr id="3" name="Picture 2" descr="Kansas County Map - GIS Geography">
            <a:extLst>
              <a:ext uri="{FF2B5EF4-FFF2-40B4-BE49-F238E27FC236}">
                <a16:creationId xmlns:a16="http://schemas.microsoft.com/office/drawing/2014/main" id="{B3A65A11-BA16-8C58-B831-46DC900D80C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2716" y="1548707"/>
            <a:ext cx="8712258" cy="4274577"/>
          </a:xfrm>
          <a:prstGeom prst="rect">
            <a:avLst/>
          </a:prstGeom>
          <a:noFill/>
          <a:ln>
            <a:noFill/>
          </a:ln>
        </p:spPr>
      </p:pic>
      <p:sp>
        <p:nvSpPr>
          <p:cNvPr id="12" name="Rectangle: Rounded Corners 11">
            <a:extLst>
              <a:ext uri="{FF2B5EF4-FFF2-40B4-BE49-F238E27FC236}">
                <a16:creationId xmlns:a16="http://schemas.microsoft.com/office/drawing/2014/main" id="{E9FCCCCD-168B-943B-D775-4C0721AA698E}"/>
              </a:ext>
            </a:extLst>
          </p:cNvPr>
          <p:cNvSpPr/>
          <p:nvPr/>
        </p:nvSpPr>
        <p:spPr>
          <a:xfrm>
            <a:off x="159026" y="1309615"/>
            <a:ext cx="1812758" cy="130678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algn="ctr">
              <a:lnSpc>
                <a:spcPct val="107000"/>
              </a:lnSpc>
              <a:spcBef>
                <a:spcPts val="0"/>
              </a:spcBef>
              <a:spcAft>
                <a:spcPts val="800"/>
              </a:spcAft>
            </a:pP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West Region: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Pharmacist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$48.08 Per Hour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5" name="Straight Connector 14">
            <a:extLst>
              <a:ext uri="{FF2B5EF4-FFF2-40B4-BE49-F238E27FC236}">
                <a16:creationId xmlns:a16="http://schemas.microsoft.com/office/drawing/2014/main" id="{EA7F3A84-10A5-F133-4D29-97C7A6EFCA6E}"/>
              </a:ext>
            </a:extLst>
          </p:cNvPr>
          <p:cNvCxnSpPr>
            <a:cxnSpLocks/>
          </p:cNvCxnSpPr>
          <p:nvPr/>
        </p:nvCxnSpPr>
        <p:spPr>
          <a:xfrm>
            <a:off x="1395663" y="2616403"/>
            <a:ext cx="3400926" cy="1724175"/>
          </a:xfrm>
          <a:prstGeom prst="line">
            <a:avLst/>
          </a:prstGeom>
        </p:spPr>
        <p:style>
          <a:lnRef idx="1">
            <a:schemeClr val="dk1"/>
          </a:lnRef>
          <a:fillRef idx="0">
            <a:schemeClr val="dk1"/>
          </a:fillRef>
          <a:effectRef idx="0">
            <a:schemeClr val="dk1"/>
          </a:effectRef>
          <a:fontRef idx="minor">
            <a:schemeClr val="tx1"/>
          </a:fontRef>
        </p:style>
      </p:cxnSp>
      <p:sp>
        <p:nvSpPr>
          <p:cNvPr id="17" name="Rectangle: Rounded Corners 16">
            <a:extLst>
              <a:ext uri="{FF2B5EF4-FFF2-40B4-BE49-F238E27FC236}">
                <a16:creationId xmlns:a16="http://schemas.microsoft.com/office/drawing/2014/main" id="{FEB8583E-F397-3121-49C8-41167944C8EC}"/>
              </a:ext>
            </a:extLst>
          </p:cNvPr>
          <p:cNvSpPr/>
          <p:nvPr/>
        </p:nvSpPr>
        <p:spPr>
          <a:xfrm>
            <a:off x="7314688" y="866275"/>
            <a:ext cx="1812758" cy="1571184"/>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algn="ctr">
              <a:lnSpc>
                <a:spcPct val="107000"/>
              </a:lnSpc>
              <a:spcBef>
                <a:spcPts val="0"/>
              </a:spcBef>
              <a:spcAft>
                <a:spcPts val="800"/>
              </a:spcAft>
            </a:pPr>
            <a:endParaRPr lang="en-US" sz="1800" b="1"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KC Region</a:t>
            </a:r>
          </a:p>
          <a:p>
            <a:pPr marL="0" marR="0" algn="ctr">
              <a:lnSpc>
                <a:spcPct val="107000"/>
              </a:lnSpc>
              <a:spcBef>
                <a:spcPts val="0"/>
              </a:spcBef>
              <a:spcAft>
                <a:spcPts val="0"/>
              </a:spcAft>
            </a:pPr>
            <a:r>
              <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Director of Finance</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$62.50 Per Hour</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Rectangle: Rounded Corners 17">
            <a:extLst>
              <a:ext uri="{FF2B5EF4-FFF2-40B4-BE49-F238E27FC236}">
                <a16:creationId xmlns:a16="http://schemas.microsoft.com/office/drawing/2014/main" id="{82A6197F-D313-DA02-F6A5-C27C483DBF38}"/>
              </a:ext>
            </a:extLst>
          </p:cNvPr>
          <p:cNvSpPr/>
          <p:nvPr/>
        </p:nvSpPr>
        <p:spPr>
          <a:xfrm>
            <a:off x="1606693" y="5556508"/>
            <a:ext cx="2451959" cy="130678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algn="ctr">
              <a:lnSpc>
                <a:spcPct val="107000"/>
              </a:lnSpc>
              <a:spcBef>
                <a:spcPts val="0"/>
              </a:spcBef>
              <a:spcAft>
                <a:spcPts val="800"/>
              </a:spcAft>
            </a:pP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Wichita Region: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Principal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$49.77 Per Hour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9" name="Rectangle: Rounded Corners 18">
            <a:extLst>
              <a:ext uri="{FF2B5EF4-FFF2-40B4-BE49-F238E27FC236}">
                <a16:creationId xmlns:a16="http://schemas.microsoft.com/office/drawing/2014/main" id="{8B3C6F5D-BD91-E88F-325A-77BC67CC3A57}"/>
              </a:ext>
            </a:extLst>
          </p:cNvPr>
          <p:cNvSpPr/>
          <p:nvPr/>
        </p:nvSpPr>
        <p:spPr>
          <a:xfrm>
            <a:off x="5534526" y="5347253"/>
            <a:ext cx="2214982" cy="151074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algn="ctr">
              <a:spcBef>
                <a:spcPts val="0"/>
              </a:spcBef>
              <a:spcAft>
                <a:spcPts val="800"/>
              </a:spcAft>
            </a:pPr>
            <a:r>
              <a:rPr lang="en-US" sz="1800" b="1" dirty="0">
                <a:solidFill>
                  <a:schemeClr val="tx1"/>
                </a:solidFill>
                <a:effectLst/>
                <a:ea typeface="Calibri" panose="020F0502020204030204" pitchFamily="34" charset="0"/>
                <a:cs typeface="Times New Roman" panose="02020603050405020304" pitchFamily="18" charset="0"/>
              </a:rPr>
              <a:t>East Region: </a:t>
            </a:r>
          </a:p>
          <a:p>
            <a:pPr marL="0" marR="0" algn="ctr">
              <a:spcBef>
                <a:spcPts val="0"/>
              </a:spcBef>
              <a:spcAft>
                <a:spcPts val="800"/>
              </a:spcAft>
            </a:pPr>
            <a:r>
              <a:rPr lang="en-US" dirty="0">
                <a:solidFill>
                  <a:schemeClr val="tx1"/>
                </a:solidFill>
                <a:ea typeface="Calibri" panose="020F0502020204030204" pitchFamily="34" charset="0"/>
                <a:cs typeface="Times New Roman" panose="02020603050405020304" pitchFamily="18" charset="0"/>
              </a:rPr>
              <a:t>Self-Employed</a:t>
            </a:r>
          </a:p>
          <a:p>
            <a:pPr marL="0" marR="0" algn="ctr">
              <a:spcBef>
                <a:spcPts val="0"/>
              </a:spcBef>
              <a:spcAft>
                <a:spcPts val="800"/>
              </a:spcAft>
            </a:pPr>
            <a:r>
              <a:rPr lang="en-US" dirty="0">
                <a:solidFill>
                  <a:schemeClr val="tx1"/>
                </a:solidFill>
                <a:ea typeface="Calibri" panose="020F0502020204030204" pitchFamily="34" charset="0"/>
                <a:cs typeface="Times New Roman" panose="02020603050405020304" pitchFamily="18" charset="0"/>
              </a:rPr>
              <a:t>Insulator </a:t>
            </a:r>
          </a:p>
          <a:p>
            <a:pPr marL="0" marR="0" algn="ctr">
              <a:spcBef>
                <a:spcPts val="0"/>
              </a:spcBef>
              <a:spcAft>
                <a:spcPts val="800"/>
              </a:spcAft>
            </a:pPr>
            <a:r>
              <a:rPr lang="en-US" sz="1800" dirty="0">
                <a:solidFill>
                  <a:schemeClr val="tx1"/>
                </a:solidFill>
                <a:effectLst/>
                <a:ea typeface="Calibri" panose="020F0502020204030204" pitchFamily="34" charset="0"/>
                <a:cs typeface="Times New Roman" panose="02020603050405020304" pitchFamily="18" charset="0"/>
              </a:rPr>
              <a:t>$99.99 Per Hour</a:t>
            </a:r>
          </a:p>
        </p:txBody>
      </p:sp>
      <p:cxnSp>
        <p:nvCxnSpPr>
          <p:cNvPr id="21" name="Straight Connector 20">
            <a:extLst>
              <a:ext uri="{FF2B5EF4-FFF2-40B4-BE49-F238E27FC236}">
                <a16:creationId xmlns:a16="http://schemas.microsoft.com/office/drawing/2014/main" id="{EBD7C42C-73E5-9012-94C4-59210C00A00B}"/>
              </a:ext>
            </a:extLst>
          </p:cNvPr>
          <p:cNvCxnSpPr>
            <a:cxnSpLocks/>
          </p:cNvCxnSpPr>
          <p:nvPr/>
        </p:nvCxnSpPr>
        <p:spPr>
          <a:xfrm flipV="1">
            <a:off x="4058652" y="4797715"/>
            <a:ext cx="1475874" cy="753497"/>
          </a:xfrm>
          <a:prstGeom prst="line">
            <a:avLst/>
          </a:prstGeom>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3B24177D-3BB8-326D-FC1A-99616F0935E4}"/>
              </a:ext>
            </a:extLst>
          </p:cNvPr>
          <p:cNvCxnSpPr>
            <a:cxnSpLocks/>
          </p:cNvCxnSpPr>
          <p:nvPr/>
        </p:nvCxnSpPr>
        <p:spPr>
          <a:xfrm>
            <a:off x="8389939" y="2437458"/>
            <a:ext cx="0" cy="690753"/>
          </a:xfrm>
          <a:prstGeom prst="line">
            <a:avLst/>
          </a:prstGeom>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331F082A-C322-2A42-6128-1A9A2FEB1FA5}"/>
              </a:ext>
            </a:extLst>
          </p:cNvPr>
          <p:cNvCxnSpPr>
            <a:cxnSpLocks/>
          </p:cNvCxnSpPr>
          <p:nvPr/>
        </p:nvCxnSpPr>
        <p:spPr>
          <a:xfrm flipV="1">
            <a:off x="6818083" y="3128211"/>
            <a:ext cx="496605" cy="2219041"/>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519860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a:extLst>
              <a:ext uri="{FF2B5EF4-FFF2-40B4-BE49-F238E27FC236}">
                <a16:creationId xmlns:a16="http://schemas.microsoft.com/office/drawing/2014/main" id="{2BDEB7D1-BCDD-E227-19C7-CC24B5A15F2F}"/>
              </a:ext>
            </a:extLst>
          </p:cNvPr>
          <p:cNvPicPr>
            <a:picLocks noGrp="1" noChangeAspect="1"/>
          </p:cNvPicPr>
          <p:nvPr>
            <p:ph sz="quarter" idx="4"/>
          </p:nvPr>
        </p:nvPicPr>
        <p:blipFill>
          <a:blip r:embed="rId3"/>
          <a:stretch>
            <a:fillRect/>
          </a:stretch>
        </p:blipFill>
        <p:spPr>
          <a:xfrm>
            <a:off x="2723871" y="1787654"/>
            <a:ext cx="3404552" cy="3789314"/>
          </a:xfrm>
          <a:prstGeom prst="rect">
            <a:avLst/>
          </a:prstGeom>
        </p:spPr>
      </p:pic>
      <p:sp>
        <p:nvSpPr>
          <p:cNvPr id="4" name="Title 3">
            <a:extLst>
              <a:ext uri="{FF2B5EF4-FFF2-40B4-BE49-F238E27FC236}">
                <a16:creationId xmlns:a16="http://schemas.microsoft.com/office/drawing/2014/main" id="{A8CC919E-BD76-4D8D-9DEF-B37E07C8D9B3}"/>
              </a:ext>
            </a:extLst>
          </p:cNvPr>
          <p:cNvSpPr>
            <a:spLocks noGrp="1"/>
          </p:cNvSpPr>
          <p:nvPr>
            <p:ph type="ctrTitle"/>
          </p:nvPr>
        </p:nvSpPr>
        <p:spPr>
          <a:xfrm>
            <a:off x="411480" y="173736"/>
            <a:ext cx="8732520" cy="535840"/>
          </a:xfrm>
        </p:spPr>
        <p:txBody>
          <a:bodyPr/>
          <a:lstStyle/>
          <a:p>
            <a:r>
              <a:rPr lang="en-US" sz="2800" b="0" i="0" dirty="0">
                <a:effectLst/>
                <a:latin typeface="+mj-lt"/>
              </a:rPr>
              <a:t>Empowering Success:</a:t>
            </a:r>
            <a:endParaRPr lang="en-US" sz="2800" dirty="0">
              <a:latin typeface="+mj-lt"/>
            </a:endParaRPr>
          </a:p>
        </p:txBody>
      </p:sp>
      <p:sp>
        <p:nvSpPr>
          <p:cNvPr id="3" name="Text Placeholder 2">
            <a:extLst>
              <a:ext uri="{FF2B5EF4-FFF2-40B4-BE49-F238E27FC236}">
                <a16:creationId xmlns:a16="http://schemas.microsoft.com/office/drawing/2014/main" id="{690B184C-69CC-48A2-B8F7-BC73C553EE61}"/>
              </a:ext>
            </a:extLst>
          </p:cNvPr>
          <p:cNvSpPr>
            <a:spLocks noGrp="1"/>
          </p:cNvSpPr>
          <p:nvPr>
            <p:ph type="body" sz="quarter" idx="10"/>
          </p:nvPr>
        </p:nvSpPr>
        <p:spPr/>
        <p:txBody>
          <a:bodyPr/>
          <a:lstStyle/>
          <a:p>
            <a:r>
              <a:rPr lang="en-US" sz="3200" b="0" i="0" dirty="0">
                <a:effectLst/>
                <a:latin typeface="+mj-lt"/>
              </a:rPr>
              <a:t>Eric’s Journey to Employment</a:t>
            </a:r>
            <a:endParaRPr lang="en-US" dirty="0"/>
          </a:p>
        </p:txBody>
      </p:sp>
      <p:sp>
        <p:nvSpPr>
          <p:cNvPr id="11" name="Text Placeholder 10">
            <a:extLst>
              <a:ext uri="{FF2B5EF4-FFF2-40B4-BE49-F238E27FC236}">
                <a16:creationId xmlns:a16="http://schemas.microsoft.com/office/drawing/2014/main" id="{6389859A-6D5A-A433-228F-E4F4F7673215}"/>
              </a:ext>
            </a:extLst>
          </p:cNvPr>
          <p:cNvSpPr>
            <a:spLocks noGrp="1"/>
          </p:cNvSpPr>
          <p:nvPr>
            <p:ph type="body" sz="quarter" idx="11"/>
          </p:nvPr>
        </p:nvSpPr>
        <p:spPr/>
        <p:txBody>
          <a:bodyPr/>
          <a:lstStyle/>
          <a:p>
            <a:endParaRPr lang="en-US"/>
          </a:p>
        </p:txBody>
      </p:sp>
      <p:sp>
        <p:nvSpPr>
          <p:cNvPr id="6" name="Text Placeholder 2">
            <a:extLst>
              <a:ext uri="{FF2B5EF4-FFF2-40B4-BE49-F238E27FC236}">
                <a16:creationId xmlns:a16="http://schemas.microsoft.com/office/drawing/2014/main" id="{E6C709FC-AC89-42C4-A820-A48B62179C76}"/>
              </a:ext>
            </a:extLst>
          </p:cNvPr>
          <p:cNvSpPr txBox="1">
            <a:spLocks/>
          </p:cNvSpPr>
          <p:nvPr/>
        </p:nvSpPr>
        <p:spPr bwMode="white">
          <a:xfrm>
            <a:off x="7278624" y="6119167"/>
            <a:ext cx="1367712" cy="637057"/>
          </a:xfrm>
          <a:prstGeom prst="rect">
            <a:avLst/>
          </a:prstGeom>
        </p:spPr>
        <p:txBody>
          <a:bodyPr/>
          <a:lstStyle>
            <a:lvl1pPr marL="0" indent="0" algn="r" defTabSz="914400" rtl="0" eaLnBrk="1" latinLnBrk="0" hangingPunct="1">
              <a:lnSpc>
                <a:spcPct val="90000"/>
              </a:lnSpc>
              <a:spcBef>
                <a:spcPts val="1000"/>
              </a:spcBef>
              <a:buFont typeface="Arial" panose="020B0604020202020204" pitchFamily="34" charset="0"/>
              <a:buNone/>
              <a:defRPr sz="3000" kern="1200">
                <a:solidFill>
                  <a:schemeClr val="bg1"/>
                </a:solidFill>
                <a:latin typeface="Bahnschrift" panose="020B0502040204020203" pitchFamily="34"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200" dirty="0">
              <a:latin typeface="+mn-lt"/>
            </a:endParaRPr>
          </a:p>
        </p:txBody>
      </p:sp>
    </p:spTree>
    <p:extLst>
      <p:ext uri="{BB962C8B-B14F-4D97-AF65-F5344CB8AC3E}">
        <p14:creationId xmlns:p14="http://schemas.microsoft.com/office/powerpoint/2010/main" val="18676730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8CC919E-BD76-4D8D-9DEF-B37E07C8D9B3}"/>
              </a:ext>
            </a:extLst>
          </p:cNvPr>
          <p:cNvSpPr>
            <a:spLocks noGrp="1"/>
          </p:cNvSpPr>
          <p:nvPr>
            <p:ph type="ctrTitle"/>
          </p:nvPr>
        </p:nvSpPr>
        <p:spPr>
          <a:xfrm>
            <a:off x="411480" y="173736"/>
            <a:ext cx="8732520" cy="535840"/>
          </a:xfrm>
        </p:spPr>
        <p:txBody>
          <a:bodyPr/>
          <a:lstStyle/>
          <a:p>
            <a:r>
              <a:rPr lang="en-US" sz="2800" b="0" i="0" dirty="0">
                <a:effectLst/>
                <a:latin typeface="+mj-lt"/>
              </a:rPr>
              <a:t>Charting Success:</a:t>
            </a:r>
            <a:endParaRPr lang="en-US" sz="2800" dirty="0">
              <a:latin typeface="+mj-lt"/>
            </a:endParaRPr>
          </a:p>
        </p:txBody>
      </p:sp>
      <p:sp>
        <p:nvSpPr>
          <p:cNvPr id="3" name="Text Placeholder 2">
            <a:extLst>
              <a:ext uri="{FF2B5EF4-FFF2-40B4-BE49-F238E27FC236}">
                <a16:creationId xmlns:a16="http://schemas.microsoft.com/office/drawing/2014/main" id="{690B184C-69CC-48A2-B8F7-BC73C553EE61}"/>
              </a:ext>
            </a:extLst>
          </p:cNvPr>
          <p:cNvSpPr>
            <a:spLocks noGrp="1"/>
          </p:cNvSpPr>
          <p:nvPr>
            <p:ph type="body" sz="quarter" idx="10"/>
          </p:nvPr>
        </p:nvSpPr>
        <p:spPr/>
        <p:txBody>
          <a:bodyPr/>
          <a:lstStyle/>
          <a:p>
            <a:r>
              <a:rPr lang="en-US" sz="3200" b="0" i="0" dirty="0">
                <a:effectLst/>
                <a:latin typeface="+mj-lt"/>
              </a:rPr>
              <a:t>Katelyn’s Pre-ETS Journey</a:t>
            </a:r>
            <a:endParaRPr lang="en-US" dirty="0"/>
          </a:p>
        </p:txBody>
      </p:sp>
      <p:sp>
        <p:nvSpPr>
          <p:cNvPr id="11" name="Text Placeholder 10">
            <a:extLst>
              <a:ext uri="{FF2B5EF4-FFF2-40B4-BE49-F238E27FC236}">
                <a16:creationId xmlns:a16="http://schemas.microsoft.com/office/drawing/2014/main" id="{6389859A-6D5A-A433-228F-E4F4F7673215}"/>
              </a:ext>
            </a:extLst>
          </p:cNvPr>
          <p:cNvSpPr>
            <a:spLocks noGrp="1"/>
          </p:cNvSpPr>
          <p:nvPr>
            <p:ph type="body" sz="quarter" idx="11"/>
          </p:nvPr>
        </p:nvSpPr>
        <p:spPr/>
        <p:txBody>
          <a:bodyPr/>
          <a:lstStyle/>
          <a:p>
            <a:endParaRPr lang="en-US"/>
          </a:p>
        </p:txBody>
      </p:sp>
      <p:sp>
        <p:nvSpPr>
          <p:cNvPr id="6" name="Text Placeholder 2">
            <a:extLst>
              <a:ext uri="{FF2B5EF4-FFF2-40B4-BE49-F238E27FC236}">
                <a16:creationId xmlns:a16="http://schemas.microsoft.com/office/drawing/2014/main" id="{E6C709FC-AC89-42C4-A820-A48B62179C76}"/>
              </a:ext>
            </a:extLst>
          </p:cNvPr>
          <p:cNvSpPr txBox="1">
            <a:spLocks/>
          </p:cNvSpPr>
          <p:nvPr/>
        </p:nvSpPr>
        <p:spPr bwMode="white">
          <a:xfrm>
            <a:off x="7278624" y="6119167"/>
            <a:ext cx="1367712" cy="637057"/>
          </a:xfrm>
          <a:prstGeom prst="rect">
            <a:avLst/>
          </a:prstGeom>
        </p:spPr>
        <p:txBody>
          <a:bodyPr/>
          <a:lstStyle>
            <a:lvl1pPr marL="0" indent="0" algn="r" defTabSz="914400" rtl="0" eaLnBrk="1" latinLnBrk="0" hangingPunct="1">
              <a:lnSpc>
                <a:spcPct val="90000"/>
              </a:lnSpc>
              <a:spcBef>
                <a:spcPts val="1000"/>
              </a:spcBef>
              <a:buFont typeface="Arial" panose="020B0604020202020204" pitchFamily="34" charset="0"/>
              <a:buNone/>
              <a:defRPr sz="3000" kern="1200">
                <a:solidFill>
                  <a:schemeClr val="bg1"/>
                </a:solidFill>
                <a:latin typeface="Bahnschrift" panose="020B0502040204020203" pitchFamily="34"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200" dirty="0">
              <a:latin typeface="+mn-lt"/>
            </a:endParaRPr>
          </a:p>
        </p:txBody>
      </p:sp>
      <p:pic>
        <p:nvPicPr>
          <p:cNvPr id="7" name="Picture 6" descr="headshot of client. client is wearing a zip up hoodie and has her hood on her head. ">
            <a:extLst>
              <a:ext uri="{FF2B5EF4-FFF2-40B4-BE49-F238E27FC236}">
                <a16:creationId xmlns:a16="http://schemas.microsoft.com/office/drawing/2014/main" id="{42027272-64B9-74D7-7615-8044295B11D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35885" y="1794360"/>
            <a:ext cx="3657600" cy="3775902"/>
          </a:xfrm>
          <a:prstGeom prst="rect">
            <a:avLst/>
          </a:prstGeom>
          <a:noFill/>
          <a:ln>
            <a:noFill/>
          </a:ln>
        </p:spPr>
      </p:pic>
    </p:spTree>
    <p:extLst>
      <p:ext uri="{BB962C8B-B14F-4D97-AF65-F5344CB8AC3E}">
        <p14:creationId xmlns:p14="http://schemas.microsoft.com/office/powerpoint/2010/main" val="29543379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90B184C-69CC-48A2-B8F7-BC73C553EE61}"/>
              </a:ext>
            </a:extLst>
          </p:cNvPr>
          <p:cNvSpPr>
            <a:spLocks noGrp="1"/>
          </p:cNvSpPr>
          <p:nvPr>
            <p:ph type="body" sz="quarter" idx="10"/>
          </p:nvPr>
        </p:nvSpPr>
        <p:spPr/>
        <p:txBody>
          <a:bodyPr/>
          <a:lstStyle/>
          <a:p>
            <a:r>
              <a:rPr lang="en-US" dirty="0"/>
              <a:t>Jen’s </a:t>
            </a:r>
            <a:r>
              <a:rPr lang="en-US" sz="2800" b="0" i="0" dirty="0">
                <a:effectLst/>
                <a:latin typeface="+mj-lt"/>
              </a:rPr>
              <a:t>Journey to Employment</a:t>
            </a:r>
            <a:r>
              <a:rPr lang="en-US" dirty="0"/>
              <a:t> </a:t>
            </a:r>
          </a:p>
        </p:txBody>
      </p:sp>
      <p:sp>
        <p:nvSpPr>
          <p:cNvPr id="4" name="Title 3">
            <a:extLst>
              <a:ext uri="{FF2B5EF4-FFF2-40B4-BE49-F238E27FC236}">
                <a16:creationId xmlns:a16="http://schemas.microsoft.com/office/drawing/2014/main" id="{A8CC919E-BD76-4D8D-9DEF-B37E07C8D9B3}"/>
              </a:ext>
            </a:extLst>
          </p:cNvPr>
          <p:cNvSpPr>
            <a:spLocks noGrp="1"/>
          </p:cNvSpPr>
          <p:nvPr>
            <p:ph type="ctrTitle"/>
          </p:nvPr>
        </p:nvSpPr>
        <p:spPr/>
        <p:txBody>
          <a:bodyPr/>
          <a:lstStyle/>
          <a:p>
            <a:r>
              <a:rPr lang="en-US" sz="4000" b="0" i="0" dirty="0">
                <a:effectLst/>
                <a:latin typeface="+mj-lt"/>
              </a:rPr>
              <a:t>Empowering Success:</a:t>
            </a:r>
            <a:endParaRPr lang="en-US" dirty="0"/>
          </a:p>
        </p:txBody>
      </p:sp>
      <p:sp>
        <p:nvSpPr>
          <p:cNvPr id="6" name="Text Placeholder 2">
            <a:extLst>
              <a:ext uri="{FF2B5EF4-FFF2-40B4-BE49-F238E27FC236}">
                <a16:creationId xmlns:a16="http://schemas.microsoft.com/office/drawing/2014/main" id="{CBDD36B4-AFCE-400D-8F14-7A1BC2B531C5}"/>
              </a:ext>
            </a:extLst>
          </p:cNvPr>
          <p:cNvSpPr txBox="1">
            <a:spLocks/>
          </p:cNvSpPr>
          <p:nvPr/>
        </p:nvSpPr>
        <p:spPr bwMode="white">
          <a:xfrm>
            <a:off x="7278624" y="6119167"/>
            <a:ext cx="1367712" cy="637057"/>
          </a:xfrm>
          <a:prstGeom prst="rect">
            <a:avLst/>
          </a:prstGeom>
        </p:spPr>
        <p:txBody>
          <a:bodyPr/>
          <a:lstStyle>
            <a:lvl1pPr marL="0" indent="0" algn="r" defTabSz="914400" rtl="0" eaLnBrk="1" latinLnBrk="0" hangingPunct="1">
              <a:lnSpc>
                <a:spcPct val="90000"/>
              </a:lnSpc>
              <a:spcBef>
                <a:spcPts val="1000"/>
              </a:spcBef>
              <a:buFont typeface="Arial" panose="020B0604020202020204" pitchFamily="34" charset="0"/>
              <a:buNone/>
              <a:defRPr sz="3000" kern="1200">
                <a:solidFill>
                  <a:schemeClr val="bg1"/>
                </a:solidFill>
                <a:latin typeface="Bahnschrift" panose="020B0502040204020203" pitchFamily="34"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200" dirty="0">
              <a:latin typeface="+mn-lt"/>
            </a:endParaRPr>
          </a:p>
        </p:txBody>
      </p:sp>
      <p:pic>
        <p:nvPicPr>
          <p:cNvPr id="7" name="Picture 6" descr="client sitting in a chair at her desk in her office. ">
            <a:extLst>
              <a:ext uri="{FF2B5EF4-FFF2-40B4-BE49-F238E27FC236}">
                <a16:creationId xmlns:a16="http://schemas.microsoft.com/office/drawing/2014/main" id="{43AEA520-AB0A-0D2A-9810-CBD39EA63CE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27433" y="1835415"/>
            <a:ext cx="3074504" cy="3693792"/>
          </a:xfrm>
          <a:prstGeom prst="rect">
            <a:avLst/>
          </a:prstGeom>
          <a:noFill/>
          <a:ln>
            <a:noFill/>
          </a:ln>
        </p:spPr>
      </p:pic>
    </p:spTree>
    <p:extLst>
      <p:ext uri="{BB962C8B-B14F-4D97-AF65-F5344CB8AC3E}">
        <p14:creationId xmlns:p14="http://schemas.microsoft.com/office/powerpoint/2010/main" val="14678607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8CC919E-BD76-4D8D-9DEF-B37E07C8D9B3}"/>
              </a:ext>
            </a:extLst>
          </p:cNvPr>
          <p:cNvSpPr>
            <a:spLocks noGrp="1"/>
          </p:cNvSpPr>
          <p:nvPr>
            <p:ph type="ctrTitle"/>
          </p:nvPr>
        </p:nvSpPr>
        <p:spPr>
          <a:xfrm>
            <a:off x="411480" y="173736"/>
            <a:ext cx="8732520" cy="535840"/>
          </a:xfrm>
        </p:spPr>
        <p:txBody>
          <a:bodyPr/>
          <a:lstStyle/>
          <a:p>
            <a:r>
              <a:rPr lang="en-US" sz="2800" b="0" i="0" dirty="0">
                <a:effectLst/>
                <a:latin typeface="+mj-lt"/>
              </a:rPr>
              <a:t>Charting Success:</a:t>
            </a:r>
            <a:endParaRPr lang="en-US" sz="2800" dirty="0">
              <a:latin typeface="+mj-lt"/>
            </a:endParaRPr>
          </a:p>
        </p:txBody>
      </p:sp>
      <p:sp>
        <p:nvSpPr>
          <p:cNvPr id="3" name="Text Placeholder 2">
            <a:extLst>
              <a:ext uri="{FF2B5EF4-FFF2-40B4-BE49-F238E27FC236}">
                <a16:creationId xmlns:a16="http://schemas.microsoft.com/office/drawing/2014/main" id="{690B184C-69CC-48A2-B8F7-BC73C553EE61}"/>
              </a:ext>
            </a:extLst>
          </p:cNvPr>
          <p:cNvSpPr>
            <a:spLocks noGrp="1"/>
          </p:cNvSpPr>
          <p:nvPr>
            <p:ph type="body" sz="quarter" idx="10"/>
          </p:nvPr>
        </p:nvSpPr>
        <p:spPr/>
        <p:txBody>
          <a:bodyPr/>
          <a:lstStyle/>
          <a:p>
            <a:r>
              <a:rPr lang="en-US" sz="3200" b="0" i="0" dirty="0" err="1">
                <a:effectLst/>
                <a:latin typeface="+mj-lt"/>
              </a:rPr>
              <a:t>Zandar’s</a:t>
            </a:r>
            <a:r>
              <a:rPr lang="en-US" sz="3200" b="0" i="0" dirty="0">
                <a:effectLst/>
                <a:latin typeface="+mj-lt"/>
              </a:rPr>
              <a:t> Pre-ETS Journey</a:t>
            </a:r>
            <a:endParaRPr lang="en-US" dirty="0"/>
          </a:p>
        </p:txBody>
      </p:sp>
      <p:sp>
        <p:nvSpPr>
          <p:cNvPr id="11" name="Text Placeholder 10">
            <a:extLst>
              <a:ext uri="{FF2B5EF4-FFF2-40B4-BE49-F238E27FC236}">
                <a16:creationId xmlns:a16="http://schemas.microsoft.com/office/drawing/2014/main" id="{6389859A-6D5A-A433-228F-E4F4F7673215}"/>
              </a:ext>
            </a:extLst>
          </p:cNvPr>
          <p:cNvSpPr>
            <a:spLocks noGrp="1"/>
          </p:cNvSpPr>
          <p:nvPr>
            <p:ph type="body" sz="quarter" idx="11"/>
          </p:nvPr>
        </p:nvSpPr>
        <p:spPr/>
        <p:txBody>
          <a:bodyPr/>
          <a:lstStyle/>
          <a:p>
            <a:endParaRPr lang="en-US"/>
          </a:p>
        </p:txBody>
      </p:sp>
      <p:sp>
        <p:nvSpPr>
          <p:cNvPr id="6" name="Text Placeholder 2">
            <a:extLst>
              <a:ext uri="{FF2B5EF4-FFF2-40B4-BE49-F238E27FC236}">
                <a16:creationId xmlns:a16="http://schemas.microsoft.com/office/drawing/2014/main" id="{E6C709FC-AC89-42C4-A820-A48B62179C76}"/>
              </a:ext>
            </a:extLst>
          </p:cNvPr>
          <p:cNvSpPr txBox="1">
            <a:spLocks/>
          </p:cNvSpPr>
          <p:nvPr/>
        </p:nvSpPr>
        <p:spPr bwMode="white">
          <a:xfrm>
            <a:off x="7278624" y="6119167"/>
            <a:ext cx="1367712" cy="637057"/>
          </a:xfrm>
          <a:prstGeom prst="rect">
            <a:avLst/>
          </a:prstGeom>
        </p:spPr>
        <p:txBody>
          <a:bodyPr/>
          <a:lstStyle>
            <a:lvl1pPr marL="0" indent="0" algn="r" defTabSz="914400" rtl="0" eaLnBrk="1" latinLnBrk="0" hangingPunct="1">
              <a:lnSpc>
                <a:spcPct val="90000"/>
              </a:lnSpc>
              <a:spcBef>
                <a:spcPts val="1000"/>
              </a:spcBef>
              <a:buFont typeface="Arial" panose="020B0604020202020204" pitchFamily="34" charset="0"/>
              <a:buNone/>
              <a:defRPr sz="3000" kern="1200">
                <a:solidFill>
                  <a:schemeClr val="bg1"/>
                </a:solidFill>
                <a:latin typeface="Bahnschrift" panose="020B0502040204020203" pitchFamily="34"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200" dirty="0">
              <a:latin typeface="+mn-lt"/>
            </a:endParaRPr>
          </a:p>
        </p:txBody>
      </p:sp>
      <p:pic>
        <p:nvPicPr>
          <p:cNvPr id="9" name="Picture 8" descr="picture of client sitting at a desk, working on a computer. ">
            <a:extLst>
              <a:ext uri="{FF2B5EF4-FFF2-40B4-BE49-F238E27FC236}">
                <a16:creationId xmlns:a16="http://schemas.microsoft.com/office/drawing/2014/main" id="{881EB288-5EF6-7702-150E-89A77602AC0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58912" y="1663149"/>
            <a:ext cx="4226176" cy="3770244"/>
          </a:xfrm>
          <a:prstGeom prst="rect">
            <a:avLst/>
          </a:prstGeom>
          <a:noFill/>
          <a:ln>
            <a:noFill/>
          </a:ln>
        </p:spPr>
      </p:pic>
    </p:spTree>
    <p:extLst>
      <p:ext uri="{BB962C8B-B14F-4D97-AF65-F5344CB8AC3E}">
        <p14:creationId xmlns:p14="http://schemas.microsoft.com/office/powerpoint/2010/main" val="8135241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394B5C3-5BE0-44C1-872D-985FAC868533}"/>
              </a:ext>
            </a:extLst>
          </p:cNvPr>
          <p:cNvSpPr>
            <a:spLocks noGrp="1"/>
          </p:cNvSpPr>
          <p:nvPr>
            <p:ph type="body" sz="quarter" idx="10"/>
          </p:nvPr>
        </p:nvSpPr>
        <p:spPr/>
        <p:txBody>
          <a:bodyPr/>
          <a:lstStyle/>
          <a:p>
            <a:r>
              <a:rPr lang="en-US" dirty="0"/>
              <a:t>Amy’s Journey to Employment</a:t>
            </a:r>
          </a:p>
        </p:txBody>
      </p:sp>
      <p:sp>
        <p:nvSpPr>
          <p:cNvPr id="4" name="Title 3">
            <a:extLst>
              <a:ext uri="{FF2B5EF4-FFF2-40B4-BE49-F238E27FC236}">
                <a16:creationId xmlns:a16="http://schemas.microsoft.com/office/drawing/2014/main" id="{74EF008F-BC87-4ECC-ADDD-22D9F539D2AE}"/>
              </a:ext>
            </a:extLst>
          </p:cNvPr>
          <p:cNvSpPr>
            <a:spLocks noGrp="1"/>
          </p:cNvSpPr>
          <p:nvPr>
            <p:ph type="ctrTitle"/>
          </p:nvPr>
        </p:nvSpPr>
        <p:spPr/>
        <p:txBody>
          <a:bodyPr/>
          <a:lstStyle/>
          <a:p>
            <a:r>
              <a:rPr lang="en-US" sz="4000" b="0" i="0" dirty="0">
                <a:effectLst/>
                <a:latin typeface="+mj-lt"/>
              </a:rPr>
              <a:t>Empowering Success:</a:t>
            </a:r>
            <a:endParaRPr lang="en-US" dirty="0"/>
          </a:p>
        </p:txBody>
      </p:sp>
      <p:sp>
        <p:nvSpPr>
          <p:cNvPr id="6" name="Text Placeholder 2">
            <a:extLst>
              <a:ext uri="{FF2B5EF4-FFF2-40B4-BE49-F238E27FC236}">
                <a16:creationId xmlns:a16="http://schemas.microsoft.com/office/drawing/2014/main" id="{13DD2EC2-89D9-44E5-9EFF-B7C835643843}"/>
              </a:ext>
            </a:extLst>
          </p:cNvPr>
          <p:cNvSpPr txBox="1">
            <a:spLocks/>
          </p:cNvSpPr>
          <p:nvPr/>
        </p:nvSpPr>
        <p:spPr bwMode="white">
          <a:xfrm>
            <a:off x="7278624" y="6119167"/>
            <a:ext cx="1367712" cy="637057"/>
          </a:xfrm>
          <a:prstGeom prst="rect">
            <a:avLst/>
          </a:prstGeom>
        </p:spPr>
        <p:txBody>
          <a:bodyPr/>
          <a:lstStyle>
            <a:lvl1pPr marL="0" indent="0" algn="r" defTabSz="914400" rtl="0" eaLnBrk="1" latinLnBrk="0" hangingPunct="1">
              <a:lnSpc>
                <a:spcPct val="90000"/>
              </a:lnSpc>
              <a:spcBef>
                <a:spcPts val="1000"/>
              </a:spcBef>
              <a:buFont typeface="Arial" panose="020B0604020202020204" pitchFamily="34" charset="0"/>
              <a:buNone/>
              <a:defRPr sz="3000" kern="1200">
                <a:solidFill>
                  <a:schemeClr val="bg1"/>
                </a:solidFill>
                <a:latin typeface="Bahnschrift" panose="020B0502040204020203" pitchFamily="34"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200" dirty="0">
              <a:latin typeface="+mn-lt"/>
            </a:endParaRPr>
          </a:p>
        </p:txBody>
      </p:sp>
      <p:pic>
        <p:nvPicPr>
          <p:cNvPr id="5" name="Picture 4" descr="headshot of client - standing in front of a tree. ">
            <a:extLst>
              <a:ext uri="{FF2B5EF4-FFF2-40B4-BE49-F238E27FC236}">
                <a16:creationId xmlns:a16="http://schemas.microsoft.com/office/drawing/2014/main" id="{2AF779EA-25A2-9C9A-8F1A-71B619E9380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2614902" y="2145059"/>
            <a:ext cx="4099728" cy="3074504"/>
          </a:xfrm>
          <a:prstGeom prst="rect">
            <a:avLst/>
          </a:prstGeom>
          <a:noFill/>
          <a:ln>
            <a:noFill/>
          </a:ln>
        </p:spPr>
      </p:pic>
    </p:spTree>
    <p:extLst>
      <p:ext uri="{BB962C8B-B14F-4D97-AF65-F5344CB8AC3E}">
        <p14:creationId xmlns:p14="http://schemas.microsoft.com/office/powerpoint/2010/main" val="14656358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8CC919E-BD76-4D8D-9DEF-B37E07C8D9B3}"/>
              </a:ext>
            </a:extLst>
          </p:cNvPr>
          <p:cNvSpPr>
            <a:spLocks noGrp="1"/>
          </p:cNvSpPr>
          <p:nvPr>
            <p:ph type="ctrTitle"/>
          </p:nvPr>
        </p:nvSpPr>
        <p:spPr>
          <a:xfrm>
            <a:off x="411480" y="173736"/>
            <a:ext cx="8732520" cy="535840"/>
          </a:xfrm>
        </p:spPr>
        <p:txBody>
          <a:bodyPr/>
          <a:lstStyle/>
          <a:p>
            <a:r>
              <a:rPr lang="en-US" sz="2800" b="0" i="0" dirty="0">
                <a:effectLst/>
                <a:latin typeface="+mj-lt"/>
              </a:rPr>
              <a:t>Charting Success:</a:t>
            </a:r>
            <a:endParaRPr lang="en-US" sz="2800" dirty="0">
              <a:latin typeface="+mj-lt"/>
            </a:endParaRPr>
          </a:p>
        </p:txBody>
      </p:sp>
      <p:sp>
        <p:nvSpPr>
          <p:cNvPr id="3" name="Text Placeholder 2">
            <a:extLst>
              <a:ext uri="{FF2B5EF4-FFF2-40B4-BE49-F238E27FC236}">
                <a16:creationId xmlns:a16="http://schemas.microsoft.com/office/drawing/2014/main" id="{690B184C-69CC-48A2-B8F7-BC73C553EE61}"/>
              </a:ext>
            </a:extLst>
          </p:cNvPr>
          <p:cNvSpPr>
            <a:spLocks noGrp="1"/>
          </p:cNvSpPr>
          <p:nvPr>
            <p:ph type="body" sz="quarter" idx="10"/>
          </p:nvPr>
        </p:nvSpPr>
        <p:spPr/>
        <p:txBody>
          <a:bodyPr/>
          <a:lstStyle/>
          <a:p>
            <a:r>
              <a:rPr lang="en-US" sz="3200" b="0" i="0" dirty="0">
                <a:effectLst/>
                <a:latin typeface="+mj-lt"/>
              </a:rPr>
              <a:t>Ryan’s Pre-ETS Journey</a:t>
            </a:r>
            <a:endParaRPr lang="en-US" dirty="0"/>
          </a:p>
        </p:txBody>
      </p:sp>
      <p:sp>
        <p:nvSpPr>
          <p:cNvPr id="11" name="Text Placeholder 10">
            <a:extLst>
              <a:ext uri="{FF2B5EF4-FFF2-40B4-BE49-F238E27FC236}">
                <a16:creationId xmlns:a16="http://schemas.microsoft.com/office/drawing/2014/main" id="{6389859A-6D5A-A433-228F-E4F4F7673215}"/>
              </a:ext>
            </a:extLst>
          </p:cNvPr>
          <p:cNvSpPr>
            <a:spLocks noGrp="1"/>
          </p:cNvSpPr>
          <p:nvPr>
            <p:ph type="body" sz="quarter" idx="11"/>
          </p:nvPr>
        </p:nvSpPr>
        <p:spPr/>
        <p:txBody>
          <a:bodyPr/>
          <a:lstStyle/>
          <a:p>
            <a:endParaRPr lang="en-US"/>
          </a:p>
        </p:txBody>
      </p:sp>
      <p:sp>
        <p:nvSpPr>
          <p:cNvPr id="6" name="Text Placeholder 2">
            <a:extLst>
              <a:ext uri="{FF2B5EF4-FFF2-40B4-BE49-F238E27FC236}">
                <a16:creationId xmlns:a16="http://schemas.microsoft.com/office/drawing/2014/main" id="{E6C709FC-AC89-42C4-A820-A48B62179C76}"/>
              </a:ext>
            </a:extLst>
          </p:cNvPr>
          <p:cNvSpPr txBox="1">
            <a:spLocks/>
          </p:cNvSpPr>
          <p:nvPr/>
        </p:nvSpPr>
        <p:spPr bwMode="white">
          <a:xfrm>
            <a:off x="7278624" y="6119167"/>
            <a:ext cx="1367712" cy="637057"/>
          </a:xfrm>
          <a:prstGeom prst="rect">
            <a:avLst/>
          </a:prstGeom>
        </p:spPr>
        <p:txBody>
          <a:bodyPr/>
          <a:lstStyle>
            <a:lvl1pPr marL="0" indent="0" algn="r" defTabSz="914400" rtl="0" eaLnBrk="1" latinLnBrk="0" hangingPunct="1">
              <a:lnSpc>
                <a:spcPct val="90000"/>
              </a:lnSpc>
              <a:spcBef>
                <a:spcPts val="1000"/>
              </a:spcBef>
              <a:buFont typeface="Arial" panose="020B0604020202020204" pitchFamily="34" charset="0"/>
              <a:buNone/>
              <a:defRPr sz="3000" kern="1200">
                <a:solidFill>
                  <a:schemeClr val="bg1"/>
                </a:solidFill>
                <a:latin typeface="Bahnschrift" panose="020B0502040204020203" pitchFamily="34"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white"/>
              </a:solidFill>
              <a:effectLst/>
              <a:uLnTx/>
              <a:uFillTx/>
              <a:latin typeface="Times New Roman"/>
              <a:ea typeface="+mn-ea"/>
              <a:cs typeface="Times New Roman" panose="02020603050405020304" pitchFamily="18" charset="0"/>
            </a:endParaRPr>
          </a:p>
        </p:txBody>
      </p:sp>
      <p:pic>
        <p:nvPicPr>
          <p:cNvPr id="2" name="Picture 1" descr="picture of client sitting in a police car">
            <a:extLst>
              <a:ext uri="{FF2B5EF4-FFF2-40B4-BE49-F238E27FC236}">
                <a16:creationId xmlns:a16="http://schemas.microsoft.com/office/drawing/2014/main" id="{C76D853B-1028-E30A-D88D-E00CCF2432E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80360" y="1680534"/>
            <a:ext cx="3383280" cy="4003554"/>
          </a:xfrm>
          <a:prstGeom prst="rect">
            <a:avLst/>
          </a:prstGeom>
          <a:noFill/>
          <a:ln>
            <a:noFill/>
          </a:ln>
        </p:spPr>
      </p:pic>
    </p:spTree>
    <p:extLst>
      <p:ext uri="{BB962C8B-B14F-4D97-AF65-F5344CB8AC3E}">
        <p14:creationId xmlns:p14="http://schemas.microsoft.com/office/powerpoint/2010/main" val="38677806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1E64C-7E9E-49D3-86B1-8DD86B152258}"/>
              </a:ext>
            </a:extLst>
          </p:cNvPr>
          <p:cNvSpPr>
            <a:spLocks noGrp="1"/>
          </p:cNvSpPr>
          <p:nvPr>
            <p:ph type="title"/>
          </p:nvPr>
        </p:nvSpPr>
        <p:spPr/>
        <p:txBody>
          <a:bodyPr/>
          <a:lstStyle/>
          <a:p>
            <a:pPr algn="ctr"/>
            <a:r>
              <a:rPr lang="en-US" dirty="0"/>
              <a:t>Questions?</a:t>
            </a:r>
          </a:p>
        </p:txBody>
      </p:sp>
      <p:sp>
        <p:nvSpPr>
          <p:cNvPr id="4" name="Text Placeholder 3">
            <a:extLst>
              <a:ext uri="{FF2B5EF4-FFF2-40B4-BE49-F238E27FC236}">
                <a16:creationId xmlns:a16="http://schemas.microsoft.com/office/drawing/2014/main" id="{D512DFF3-A93B-4F61-A8CA-B1EFF1ED7C95}"/>
              </a:ext>
            </a:extLst>
          </p:cNvPr>
          <p:cNvSpPr>
            <a:spLocks noGrp="1"/>
          </p:cNvSpPr>
          <p:nvPr>
            <p:ph type="body" sz="quarter" idx="11"/>
          </p:nvPr>
        </p:nvSpPr>
        <p:spPr/>
        <p:txBody>
          <a:bodyPr/>
          <a:lstStyle/>
          <a:p>
            <a:endParaRPr lang="en-US" dirty="0"/>
          </a:p>
          <a:p>
            <a:endParaRPr lang="en-US" dirty="0"/>
          </a:p>
        </p:txBody>
      </p:sp>
      <p:pic>
        <p:nvPicPr>
          <p:cNvPr id="5" name="Picture 4">
            <a:extLst>
              <a:ext uri="{FF2B5EF4-FFF2-40B4-BE49-F238E27FC236}">
                <a16:creationId xmlns:a16="http://schemas.microsoft.com/office/drawing/2014/main" id="{C4C0D887-AA3D-4B6B-B02F-9CDC573FDE3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2807" t="19325"/>
          <a:stretch/>
        </p:blipFill>
        <p:spPr>
          <a:xfrm>
            <a:off x="191305" y="1811774"/>
            <a:ext cx="3036866" cy="3853560"/>
          </a:xfrm>
          <a:prstGeom prst="rect">
            <a:avLst/>
          </a:prstGeom>
        </p:spPr>
      </p:pic>
      <p:pic>
        <p:nvPicPr>
          <p:cNvPr id="6" name="Picture 2">
            <a:extLst>
              <a:ext uri="{FF2B5EF4-FFF2-40B4-BE49-F238E27FC236}">
                <a16:creationId xmlns:a16="http://schemas.microsoft.com/office/drawing/2014/main" id="{2DC45BDF-E54C-4955-B86B-2EF2E75D36D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68" t="-413" r="39155" b="23689"/>
          <a:stretch/>
        </p:blipFill>
        <p:spPr bwMode="auto">
          <a:xfrm>
            <a:off x="3458122" y="1814101"/>
            <a:ext cx="2035576" cy="1843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a:extLst>
              <a:ext uri="{FF2B5EF4-FFF2-40B4-BE49-F238E27FC236}">
                <a16:creationId xmlns:a16="http://schemas.microsoft.com/office/drawing/2014/main" id="{5B2ABD8F-26FC-49AD-859A-5EE6A57D2518}"/>
              </a:ext>
            </a:extLst>
          </p:cNvPr>
          <p:cNvPicPr>
            <a:picLocks noChangeAspect="1"/>
          </p:cNvPicPr>
          <p:nvPr/>
        </p:nvPicPr>
        <p:blipFill rotWithShape="1">
          <a:blip r:embed="rId4">
            <a:extLst>
              <a:ext uri="{28A0092B-C50C-407E-A947-70E740481C1C}">
                <a14:useLocalDpi xmlns:a14="http://schemas.microsoft.com/office/drawing/2010/main" val="0"/>
              </a:ext>
            </a:extLst>
          </a:blip>
          <a:srcRect l="10253" t="21083" r="24123" b="1"/>
          <a:stretch/>
        </p:blipFill>
        <p:spPr>
          <a:xfrm>
            <a:off x="3419475" y="3766086"/>
            <a:ext cx="2133600" cy="1924336"/>
          </a:xfrm>
          <a:prstGeom prst="rect">
            <a:avLst/>
          </a:prstGeom>
        </p:spPr>
      </p:pic>
      <p:pic>
        <p:nvPicPr>
          <p:cNvPr id="8" name="Picture 2" descr="S:\Peg_Mary_Projects\Consumer Interviews FFY 2012 SAVE\Colburn\IMG_3742.JPG">
            <a:extLst>
              <a:ext uri="{FF2B5EF4-FFF2-40B4-BE49-F238E27FC236}">
                <a16:creationId xmlns:a16="http://schemas.microsoft.com/office/drawing/2014/main" id="{C1674A27-0BB8-401E-B8E2-6F6325E4105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9276" b="9874"/>
          <a:stretch/>
        </p:blipFill>
        <p:spPr bwMode="auto">
          <a:xfrm>
            <a:off x="5635831" y="1900051"/>
            <a:ext cx="2898458" cy="175754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4243196F-D14E-46CE-8AF8-D1B83993A08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3620" r="11990" b="-6929"/>
          <a:stretch/>
        </p:blipFill>
        <p:spPr>
          <a:xfrm>
            <a:off x="5638800" y="3756560"/>
            <a:ext cx="2895489" cy="2110839"/>
          </a:xfrm>
          <a:prstGeom prst="rect">
            <a:avLst/>
          </a:prstGeom>
        </p:spPr>
      </p:pic>
      <p:sp>
        <p:nvSpPr>
          <p:cNvPr id="12" name="Text Placeholder 2">
            <a:extLst>
              <a:ext uri="{FF2B5EF4-FFF2-40B4-BE49-F238E27FC236}">
                <a16:creationId xmlns:a16="http://schemas.microsoft.com/office/drawing/2014/main" id="{EDE7EDF8-6F39-4B5E-9BD0-9ED06A428881}"/>
              </a:ext>
            </a:extLst>
          </p:cNvPr>
          <p:cNvSpPr txBox="1">
            <a:spLocks/>
          </p:cNvSpPr>
          <p:nvPr/>
        </p:nvSpPr>
        <p:spPr bwMode="white">
          <a:xfrm>
            <a:off x="7278624" y="6119167"/>
            <a:ext cx="1367712" cy="637057"/>
          </a:xfrm>
          <a:prstGeom prst="rect">
            <a:avLst/>
          </a:prstGeom>
        </p:spPr>
        <p:txBody>
          <a:bodyPr/>
          <a:lstStyle>
            <a:lvl1pPr marL="0" indent="0" algn="r" defTabSz="914400" rtl="0" eaLnBrk="1" latinLnBrk="0" hangingPunct="1">
              <a:lnSpc>
                <a:spcPct val="90000"/>
              </a:lnSpc>
              <a:spcBef>
                <a:spcPts val="1000"/>
              </a:spcBef>
              <a:buFont typeface="Arial" panose="020B0604020202020204" pitchFamily="34" charset="0"/>
              <a:buNone/>
              <a:defRPr sz="3000" kern="1200">
                <a:solidFill>
                  <a:schemeClr val="bg1"/>
                </a:solidFill>
                <a:latin typeface="Bahnschrift" panose="020B0502040204020203" pitchFamily="34"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200" dirty="0">
              <a:latin typeface="+mn-lt"/>
            </a:endParaRPr>
          </a:p>
        </p:txBody>
      </p:sp>
    </p:spTree>
    <p:extLst>
      <p:ext uri="{BB962C8B-B14F-4D97-AF65-F5344CB8AC3E}">
        <p14:creationId xmlns:p14="http://schemas.microsoft.com/office/powerpoint/2010/main" val="31337051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5BB82-C407-4172-BA82-D53F12163FD7}"/>
              </a:ext>
            </a:extLst>
          </p:cNvPr>
          <p:cNvSpPr>
            <a:spLocks noGrp="1"/>
          </p:cNvSpPr>
          <p:nvPr>
            <p:ph type="title"/>
          </p:nvPr>
        </p:nvSpPr>
        <p:spPr/>
        <p:txBody>
          <a:bodyPr/>
          <a:lstStyle/>
          <a:p>
            <a:r>
              <a:rPr lang="en-US" dirty="0"/>
              <a:t>Kansas Rehabilitation Services</a:t>
            </a:r>
            <a:br>
              <a:rPr lang="en-US" dirty="0"/>
            </a:br>
            <a:br>
              <a:rPr lang="en-US" dirty="0"/>
            </a:br>
            <a:br>
              <a:rPr lang="en-US" dirty="0"/>
            </a:br>
            <a:endParaRPr lang="en-US" dirty="0"/>
          </a:p>
        </p:txBody>
      </p:sp>
      <p:sp>
        <p:nvSpPr>
          <p:cNvPr id="4" name="Text Placeholder 3">
            <a:extLst>
              <a:ext uri="{FF2B5EF4-FFF2-40B4-BE49-F238E27FC236}">
                <a16:creationId xmlns:a16="http://schemas.microsoft.com/office/drawing/2014/main" id="{2B382A24-8C15-413F-9527-4900DA9CE313}"/>
              </a:ext>
            </a:extLst>
          </p:cNvPr>
          <p:cNvSpPr>
            <a:spLocks noGrp="1"/>
          </p:cNvSpPr>
          <p:nvPr>
            <p:ph type="body" sz="quarter" idx="11"/>
          </p:nvPr>
        </p:nvSpPr>
        <p:spPr/>
        <p:txBody>
          <a:bodyPr/>
          <a:lstStyle/>
          <a:p>
            <a:endParaRPr lang="en-US" dirty="0"/>
          </a:p>
          <a:p>
            <a:endParaRPr lang="en-US" dirty="0"/>
          </a:p>
          <a:p>
            <a:endParaRPr lang="en-US" dirty="0"/>
          </a:p>
          <a:p>
            <a:pPr marL="0" lvl="1" indent="0" algn="ctr">
              <a:buNone/>
            </a:pPr>
            <a:r>
              <a:rPr lang="en-US" sz="2200" i="1" dirty="0">
                <a:latin typeface="Arial" panose="020B0604020202020204" pitchFamily="34" charset="0"/>
                <a:cs typeface="Arial" panose="020B0604020202020204" pitchFamily="34" charset="0"/>
              </a:rPr>
              <a:t>Working in partnership with Kansans with disabilities to achieve their goals for employment, independence and self-sufficiency</a:t>
            </a:r>
          </a:p>
          <a:p>
            <a:pPr marL="0" lvl="1" indent="0" algn="ctr">
              <a:buNone/>
            </a:pPr>
            <a:endParaRPr lang="en-US" i="1" dirty="0">
              <a:latin typeface="Arial" panose="020B0604020202020204" pitchFamily="34" charset="0"/>
              <a:cs typeface="Arial" panose="020B0604020202020204" pitchFamily="34" charset="0"/>
            </a:endParaRPr>
          </a:p>
          <a:p>
            <a:pPr marL="0" lvl="1" indent="0" algn="ctr">
              <a:buNone/>
            </a:pPr>
            <a:r>
              <a:rPr lang="en-US" dirty="0">
                <a:latin typeface="Arial" panose="020B0604020202020204" pitchFamily="34" charset="0"/>
                <a:cs typeface="Arial" panose="020B0604020202020204" pitchFamily="34" charset="0"/>
              </a:rPr>
              <a:t>Daniel Decker, Director</a:t>
            </a:r>
          </a:p>
          <a:p>
            <a:pPr marL="0" lvl="1" indent="0" algn="ctr">
              <a:buNone/>
            </a:pPr>
            <a:r>
              <a:rPr lang="en-US" sz="1800" dirty="0">
                <a:latin typeface="Arial" panose="020B0604020202020204" pitchFamily="34" charset="0"/>
                <a:cs typeface="Arial" panose="020B0604020202020204" pitchFamily="34" charset="0"/>
              </a:rPr>
              <a:t>555 S. Kansas Ave., 3</a:t>
            </a:r>
            <a:r>
              <a:rPr lang="en-US" sz="1800" baseline="30000" dirty="0">
                <a:latin typeface="Arial" panose="020B0604020202020204" pitchFamily="34" charset="0"/>
                <a:cs typeface="Arial" panose="020B0604020202020204" pitchFamily="34" charset="0"/>
              </a:rPr>
              <a:t>rd</a:t>
            </a:r>
            <a:r>
              <a:rPr lang="en-US" sz="1800" dirty="0">
                <a:latin typeface="Arial" panose="020B0604020202020204" pitchFamily="34" charset="0"/>
                <a:cs typeface="Arial" panose="020B0604020202020204" pitchFamily="34" charset="0"/>
              </a:rPr>
              <a:t> Floor</a:t>
            </a:r>
          </a:p>
          <a:p>
            <a:pPr marL="0" lvl="1" indent="0" algn="ctr">
              <a:buNone/>
            </a:pPr>
            <a:r>
              <a:rPr lang="en-US" sz="1800" dirty="0">
                <a:latin typeface="Arial" panose="020B0604020202020204" pitchFamily="34" charset="0"/>
                <a:cs typeface="Arial" panose="020B0604020202020204" pitchFamily="34" charset="0"/>
              </a:rPr>
              <a:t>Topeka, KS  66603</a:t>
            </a:r>
          </a:p>
          <a:p>
            <a:pPr marL="0" lvl="1" indent="0" algn="ctr">
              <a:buNone/>
            </a:pPr>
            <a:r>
              <a:rPr lang="en-US" sz="1800" dirty="0">
                <a:latin typeface="Arial" panose="020B0604020202020204" pitchFamily="34" charset="0"/>
                <a:cs typeface="Arial" panose="020B0604020202020204" pitchFamily="34" charset="0"/>
              </a:rPr>
              <a:t>785-368-7471</a:t>
            </a:r>
          </a:p>
          <a:p>
            <a:pPr marL="0" lvl="1" indent="0" algn="ctr">
              <a:buNone/>
            </a:pPr>
            <a:endParaRPr lang="en-US" sz="1800" dirty="0">
              <a:latin typeface="Arial" panose="020B0604020202020204" pitchFamily="34" charset="0"/>
              <a:cs typeface="Arial" panose="020B0604020202020204" pitchFamily="34" charset="0"/>
            </a:endParaRPr>
          </a:p>
          <a:p>
            <a:pPr lvl="0" algn="ctr">
              <a:lnSpc>
                <a:spcPct val="100000"/>
              </a:lnSpc>
              <a:spcBef>
                <a:spcPts val="0"/>
              </a:spcBef>
              <a:defRPr/>
            </a:pPr>
            <a:r>
              <a:rPr lang="en-US" sz="1200" i="1" dirty="0">
                <a:solidFill>
                  <a:prstClr val="black"/>
                </a:solidFill>
                <a:latin typeface="Arial" pitchFamily="34" charset="0"/>
                <a:cs typeface="Arial" pitchFamily="34" charset="0"/>
              </a:rPr>
              <a:t>Photos featured in this presentation may not be copied, reproduced </a:t>
            </a:r>
          </a:p>
          <a:p>
            <a:pPr lvl="0" algn="ctr">
              <a:lnSpc>
                <a:spcPct val="100000"/>
              </a:lnSpc>
              <a:spcBef>
                <a:spcPts val="0"/>
              </a:spcBef>
              <a:defRPr/>
            </a:pPr>
            <a:r>
              <a:rPr lang="en-US" sz="1200" i="1" dirty="0">
                <a:solidFill>
                  <a:prstClr val="black"/>
                </a:solidFill>
                <a:latin typeface="Arial" pitchFamily="34" charset="0"/>
                <a:cs typeface="Arial" pitchFamily="34" charset="0"/>
              </a:rPr>
              <a:t>or posted on any electronic media.  All rights are reserved by DCF/KRS.</a:t>
            </a:r>
            <a:endParaRPr lang="en-US" sz="1200" dirty="0">
              <a:solidFill>
                <a:prstClr val="black"/>
              </a:solidFill>
              <a:latin typeface="Arial" panose="020B0604020202020204" pitchFamily="34" charset="0"/>
              <a:cs typeface="Arial" panose="020B0604020202020204" pitchFamily="34" charset="0"/>
            </a:endParaRPr>
          </a:p>
          <a:p>
            <a:pPr marL="0" lvl="1" indent="0" algn="ctr">
              <a:buNone/>
            </a:pPr>
            <a:endParaRPr lang="en-US" sz="1800" dirty="0">
              <a:latin typeface="Arial" panose="020B0604020202020204" pitchFamily="34" charset="0"/>
              <a:cs typeface="Arial" panose="020B0604020202020204" pitchFamily="34" charset="0"/>
            </a:endParaRPr>
          </a:p>
          <a:p>
            <a:endParaRPr lang="en-US" dirty="0"/>
          </a:p>
        </p:txBody>
      </p:sp>
      <p:sp>
        <p:nvSpPr>
          <p:cNvPr id="7" name="Text Placeholder 2">
            <a:extLst>
              <a:ext uri="{FF2B5EF4-FFF2-40B4-BE49-F238E27FC236}">
                <a16:creationId xmlns:a16="http://schemas.microsoft.com/office/drawing/2014/main" id="{E4B34271-4A52-4F67-9A73-00126F717723}"/>
              </a:ext>
            </a:extLst>
          </p:cNvPr>
          <p:cNvSpPr txBox="1">
            <a:spLocks/>
          </p:cNvSpPr>
          <p:nvPr/>
        </p:nvSpPr>
        <p:spPr bwMode="white">
          <a:xfrm>
            <a:off x="7278624" y="6119167"/>
            <a:ext cx="1367712" cy="637057"/>
          </a:xfrm>
          <a:prstGeom prst="rect">
            <a:avLst/>
          </a:prstGeom>
        </p:spPr>
        <p:txBody>
          <a:bodyPr/>
          <a:lstStyle>
            <a:lvl1pPr marL="0" indent="0" algn="r" defTabSz="914400" rtl="0" eaLnBrk="1" latinLnBrk="0" hangingPunct="1">
              <a:lnSpc>
                <a:spcPct val="90000"/>
              </a:lnSpc>
              <a:spcBef>
                <a:spcPts val="1000"/>
              </a:spcBef>
              <a:buFont typeface="Arial" panose="020B0604020202020204" pitchFamily="34" charset="0"/>
              <a:buNone/>
              <a:defRPr sz="3000" kern="1200">
                <a:solidFill>
                  <a:schemeClr val="bg1"/>
                </a:solidFill>
                <a:latin typeface="Bahnschrift" panose="020B0502040204020203" pitchFamily="34"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200" dirty="0">
              <a:latin typeface="+mn-lt"/>
            </a:endParaRPr>
          </a:p>
        </p:txBody>
      </p:sp>
    </p:spTree>
    <p:extLst>
      <p:ext uri="{BB962C8B-B14F-4D97-AF65-F5344CB8AC3E}">
        <p14:creationId xmlns:p14="http://schemas.microsoft.com/office/powerpoint/2010/main" val="3628634972"/>
      </p:ext>
    </p:extLst>
  </p:cSld>
  <p:clrMapOvr>
    <a:masterClrMapping/>
  </p:clrMapOvr>
</p:sld>
</file>

<file path=ppt/theme/theme1.xml><?xml version="1.0" encoding="utf-8"?>
<a:theme xmlns:a="http://schemas.openxmlformats.org/drawingml/2006/main" name="DCF General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DCF PPT Template">
      <a:majorFont>
        <a:latin typeface="Arial"/>
        <a:ea typeface=""/>
        <a:cs typeface=""/>
      </a:majorFont>
      <a:minorFont>
        <a:latin typeface="Times New Roman"/>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EmailTo xmlns="http://schemas.microsoft.com/sharepoint/v3" xsi:nil="true"/>
    <EmailSender xmlns="http://schemas.microsoft.com/sharepoint/v3" xsi:nil="true"/>
    <EmailFrom xmlns="http://schemas.microsoft.com/sharepoint/v3" xsi:nil="true"/>
    <EmailSubject xmlns="http://schemas.microsoft.com/sharepoint/v3" xsi:nil="true"/>
    <EmailCc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Unknown" ma:contentTypeID="0x010100A7C8E910F15515438B7349F32043248200F6843AB51C37614697657F01BDFCC497" ma:contentTypeVersion="5" ma:contentTypeDescription="Unknown Content Type" ma:contentTypeScope="" ma:versionID="25383ccd7d58785122b104d52892b868">
  <xsd:schema xmlns:xsd="http://www.w3.org/2001/XMLSchema" xmlns:p="http://schemas.microsoft.com/office/2006/metadata/properties" xmlns:ns1="http://schemas.microsoft.com/sharepoint/v3" targetNamespace="http://schemas.microsoft.com/office/2006/metadata/properties" ma:root="true" ma:fieldsID="7c554b59b032ff25a9f4a06312c9b133" ns1:_="">
    <xsd:import namespace="http://schemas.microsoft.com/sharepoint/v3"/>
    <xsd:element name="properties">
      <xsd:complexType>
        <xsd:sequence>
          <xsd:element name="documentManagement">
            <xsd:complexType>
              <xsd:all>
                <xsd:element ref="ns1:EmailSender" minOccurs="0"/>
                <xsd:element ref="ns1:EmailTo" minOccurs="0"/>
                <xsd:element ref="ns1:EmailCc" minOccurs="0"/>
                <xsd:element ref="ns1:EmailFrom" minOccurs="0"/>
                <xsd:element ref="ns1:EmailSubject"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EmailSender" ma:index="8" nillable="true" ma:displayName="E-Mail Sender" ma:hidden="true" ma:internalName="EmailSender">
      <xsd:simpleType>
        <xsd:restriction base="dms:Note"/>
      </xsd:simpleType>
    </xsd:element>
    <xsd:element name="EmailTo" ma:index="9" nillable="true" ma:displayName="E-Mail To" ma:hidden="true" ma:internalName="EmailTo">
      <xsd:simpleType>
        <xsd:restriction base="dms:Note"/>
      </xsd:simpleType>
    </xsd:element>
    <xsd:element name="EmailCc" ma:index="10" nillable="true" ma:displayName="E-Mail Cc" ma:hidden="true" ma:internalName="EmailCc">
      <xsd:simpleType>
        <xsd:restriction base="dms:Note"/>
      </xsd:simpleType>
    </xsd:element>
    <xsd:element name="EmailFrom" ma:index="11" nillable="true" ma:displayName="E-Mail From" ma:hidden="true" ma:internalName="EmailFrom">
      <xsd:simpleType>
        <xsd:restriction base="dms:Text"/>
      </xsd:simpleType>
    </xsd:element>
    <xsd:element name="EmailSubject" ma:index="12" nillable="true" ma:displayName="E-Mail Subject" ma:hidden="true" ma:internalName="EmailSubject">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CA9A717-77C7-4778-8D76-FC6F09D8D770}">
  <ds:schemaRefs>
    <ds:schemaRef ds:uri="http://schemas.microsoft.com/sharepoint/v3"/>
    <ds:schemaRef ds:uri="http://purl.org/dc/terms/"/>
    <ds:schemaRef ds:uri="http://schemas.openxmlformats.org/package/2006/metadata/core-properties"/>
    <ds:schemaRef ds:uri="http://schemas.microsoft.com/office/2006/documentManagement/types"/>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23EFD827-8DA0-40D3-96D5-89E8B450C5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21B8C200-327E-4470-81CF-1E9FDE7A1B9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9724</TotalTime>
  <Words>3023</Words>
  <Application>Microsoft Office PowerPoint</Application>
  <PresentationFormat>On-screen Show (4:3)</PresentationFormat>
  <Paragraphs>325</Paragraphs>
  <Slides>36</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Bahnschrift</vt:lpstr>
      <vt:lpstr>Calibri</vt:lpstr>
      <vt:lpstr>Times New Roman</vt:lpstr>
      <vt:lpstr>Wingdings</vt:lpstr>
      <vt:lpstr>DCF General Theme</vt:lpstr>
      <vt:lpstr>KANSAS REHABILITATION SERVICES</vt:lpstr>
      <vt:lpstr>Kansans on the job</vt:lpstr>
      <vt:lpstr>Our mission</vt:lpstr>
      <vt:lpstr>The Rehabilitation Act</vt:lpstr>
      <vt:lpstr>Congressional Findings</vt:lpstr>
      <vt:lpstr>Research on the Benefits of Work</vt:lpstr>
      <vt:lpstr>Because I Work . .</vt:lpstr>
      <vt:lpstr>VR Emphasizes Employment</vt:lpstr>
      <vt:lpstr>VR Core Principles</vt:lpstr>
      <vt:lpstr>State-Wide Service Delivery</vt:lpstr>
      <vt:lpstr>Referrals to VR are Encouraged</vt:lpstr>
      <vt:lpstr>VR PROCESS</vt:lpstr>
      <vt:lpstr>Application and Eligibility</vt:lpstr>
      <vt:lpstr>Eligibility</vt:lpstr>
      <vt:lpstr>IPE Development</vt:lpstr>
      <vt:lpstr>Necessary Services are Identified</vt:lpstr>
      <vt:lpstr>Services are Provided</vt:lpstr>
      <vt:lpstr>Pre-Employment Transition Services</vt:lpstr>
      <vt:lpstr>Providing Service</vt:lpstr>
      <vt:lpstr>Services are Provided</vt:lpstr>
      <vt:lpstr>Job Search</vt:lpstr>
      <vt:lpstr>Service Provider Network</vt:lpstr>
      <vt:lpstr>Vocational Rehabilitation (VR)</vt:lpstr>
      <vt:lpstr>Vocational Rehabilitation (VR)</vt:lpstr>
      <vt:lpstr>Primary Disabilities of Persons Closed Successfully                </vt:lpstr>
      <vt:lpstr>Vocational Rehabilitation (VR)</vt:lpstr>
      <vt:lpstr>Vocational Rehabilitation (VR)</vt:lpstr>
      <vt:lpstr>Examples of High-Wage Jobs</vt:lpstr>
      <vt:lpstr>Empowering Success:</vt:lpstr>
      <vt:lpstr>Charting Success:</vt:lpstr>
      <vt:lpstr>Empowering Success:</vt:lpstr>
      <vt:lpstr>Charting Success:</vt:lpstr>
      <vt:lpstr>Empowering Success:</vt:lpstr>
      <vt:lpstr>Charting Success:</vt:lpstr>
      <vt:lpstr>Questions?</vt:lpstr>
      <vt:lpstr>Kansas Rehabilitation Services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Kelly Werther</dc:creator>
  <cp:lastModifiedBy>Elizabeth VanVleck  [DCF]</cp:lastModifiedBy>
  <cp:revision>133</cp:revision>
  <dcterms:created xsi:type="dcterms:W3CDTF">2019-05-16T14:11:40Z</dcterms:created>
  <dcterms:modified xsi:type="dcterms:W3CDTF">2024-04-15T14:27:36Z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0x010100A7C8E910F15515438B7349F32043248200F6843AB51C37614697657F01BDFCC497</vt:lpwstr>
  </property>
</Properties>
</file>