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0"/>
  </p:notesMasterIdLst>
  <p:sldIdLst>
    <p:sldId id="277" r:id="rId5"/>
    <p:sldId id="260" r:id="rId6"/>
    <p:sldId id="258" r:id="rId7"/>
    <p:sldId id="266" r:id="rId8"/>
    <p:sldId id="27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B93"/>
    <a:srgbClr val="F7C24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43"/>
    <p:restoredTop sz="94646"/>
  </p:normalViewPr>
  <p:slideViewPr>
    <p:cSldViewPr snapToGrid="0" snapToObjects="1">
      <p:cViewPr varScale="1">
        <p:scale>
          <a:sx n="106" d="100"/>
          <a:sy n="106" d="100"/>
        </p:scale>
        <p:origin x="426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8F78D9-6585-49C1-89FD-2160B084DE3E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253C97-E9E6-4FAC-85EA-C3530C502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003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Title Slide With Large Logo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53C97-E9E6-4FAC-85EA-C3530C502F8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841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Questions</a:t>
            </a:r>
            <a:r>
              <a:rPr lang="en-US" baseline="0" dirty="0"/>
              <a:t> or Thank You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53C97-E9E6-4FAC-85EA-C3530C502F8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958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4BA0E5CA-A771-244A-9A70-A62710113F96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6432884" y="1269000"/>
            <a:ext cx="4320000" cy="4320000"/>
          </a:xfrm>
          <a:prstGeom prst="ellipse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picture here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22" y="6248301"/>
            <a:ext cx="1143690" cy="293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614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 userDrawn="1"/>
        </p:nvSpPr>
        <p:spPr>
          <a:xfrm>
            <a:off x="6436154" y="1272270"/>
            <a:ext cx="4316730" cy="431673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9606" y="3006298"/>
            <a:ext cx="3309826" cy="848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94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>
            <a:extLst>
              <a:ext uri="{FF2B5EF4-FFF2-40B4-BE49-F238E27FC236}">
                <a16:creationId xmlns:a16="http://schemas.microsoft.com/office/drawing/2014/main" id="{A0BB3171-ECBA-9B44-ABF6-9E9925695F52}"/>
              </a:ext>
            </a:extLst>
          </p:cNvPr>
          <p:cNvSpPr/>
          <p:nvPr userDrawn="1"/>
        </p:nvSpPr>
        <p:spPr>
          <a:xfrm>
            <a:off x="9948809" y="2178000"/>
            <a:ext cx="2243191" cy="4680000"/>
          </a:xfrm>
          <a:custGeom>
            <a:avLst/>
            <a:gdLst>
              <a:gd name="connsiteX0" fmla="*/ 3306658 w 3306658"/>
              <a:gd name="connsiteY0" fmla="*/ 0 h 6898724"/>
              <a:gd name="connsiteX1" fmla="*/ 3306658 w 3306658"/>
              <a:gd name="connsiteY1" fmla="*/ 6898724 h 6898724"/>
              <a:gd name="connsiteX2" fmla="*/ 3275370 w 3306658"/>
              <a:gd name="connsiteY2" fmla="*/ 6897933 h 6898724"/>
              <a:gd name="connsiteX3" fmla="*/ 0 w 3306658"/>
              <a:gd name="connsiteY3" fmla="*/ 3449362 h 6898724"/>
              <a:gd name="connsiteX4" fmla="*/ 3275370 w 3306658"/>
              <a:gd name="connsiteY4" fmla="*/ 791 h 6898724"/>
              <a:gd name="connsiteX5" fmla="*/ 3306658 w 3306658"/>
              <a:gd name="connsiteY5" fmla="*/ 0 h 6898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06658" h="6898724">
                <a:moveTo>
                  <a:pt x="3306658" y="0"/>
                </a:moveTo>
                <a:lnTo>
                  <a:pt x="3306658" y="6898724"/>
                </a:lnTo>
                <a:lnTo>
                  <a:pt x="3275370" y="6897933"/>
                </a:lnTo>
                <a:cubicBezTo>
                  <a:pt x="1450875" y="6805449"/>
                  <a:pt x="0" y="5296841"/>
                  <a:pt x="0" y="3449362"/>
                </a:cubicBezTo>
                <a:cubicBezTo>
                  <a:pt x="0" y="1601883"/>
                  <a:pt x="1450875" y="93275"/>
                  <a:pt x="3275370" y="791"/>
                </a:cubicBezTo>
                <a:lnTo>
                  <a:pt x="330665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A3374A-CF95-4344-B675-3B689FF85BFC}"/>
              </a:ext>
            </a:extLst>
          </p:cNvPr>
          <p:cNvSpPr txBox="1"/>
          <p:nvPr userDrawn="1"/>
        </p:nvSpPr>
        <p:spPr>
          <a:xfrm>
            <a:off x="371101" y="6382608"/>
            <a:ext cx="36869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000" b="1" i="0" spc="200" baseline="0" dirty="0">
                <a:solidFill>
                  <a:schemeClr val="accent3"/>
                </a:solidFill>
                <a:latin typeface="Montserrat" pitchFamily="2" charset="77"/>
              </a:rPr>
              <a:t>0</a:t>
            </a:r>
            <a:fld id="{EB288C9E-C8EC-D74F-ACF6-550FE1A1877B}" type="slidenum">
              <a:rPr lang="en-US" sz="1000" b="1" i="0" spc="200" baseline="0" smtClean="0">
                <a:solidFill>
                  <a:schemeClr val="accent3"/>
                </a:solidFill>
                <a:latin typeface="Montserrat" pitchFamily="2" charset="77"/>
              </a:rPr>
              <a:t>‹#›</a:t>
            </a:fld>
            <a:endParaRPr lang="en-US" sz="1000" b="1" i="0" spc="200" baseline="0" dirty="0">
              <a:solidFill>
                <a:schemeClr val="accent3"/>
              </a:solidFill>
              <a:latin typeface="Montserrat" pitchFamily="2" charset="77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F63FA5-F78E-214F-BB5F-957186C5B8DC}"/>
              </a:ext>
            </a:extLst>
          </p:cNvPr>
          <p:cNvSpPr/>
          <p:nvPr userDrawn="1"/>
        </p:nvSpPr>
        <p:spPr>
          <a:xfrm>
            <a:off x="999504" y="6423552"/>
            <a:ext cx="288000" cy="3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14E397DD-6C62-5647-8887-FA7BCEAD0A7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923188"/>
            <a:ext cx="5011623" cy="5011623"/>
          </a:xfrm>
          <a:prstGeom prst="ellipse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picture here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529" y="6316798"/>
            <a:ext cx="972364" cy="249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368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9A3374A-CF95-4344-B675-3B689FF85BFC}"/>
              </a:ext>
            </a:extLst>
          </p:cNvPr>
          <p:cNvSpPr txBox="1"/>
          <p:nvPr userDrawn="1"/>
        </p:nvSpPr>
        <p:spPr>
          <a:xfrm>
            <a:off x="371101" y="6382608"/>
            <a:ext cx="36869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000" b="1" i="0" spc="200" baseline="0" dirty="0">
                <a:solidFill>
                  <a:schemeClr val="accent3"/>
                </a:solidFill>
                <a:latin typeface="Montserrat" pitchFamily="2" charset="77"/>
              </a:rPr>
              <a:t>0</a:t>
            </a:r>
            <a:fld id="{EB288C9E-C8EC-D74F-ACF6-550FE1A1877B}" type="slidenum">
              <a:rPr lang="en-US" sz="1000" b="1" i="0" spc="200" baseline="0" smtClean="0">
                <a:solidFill>
                  <a:schemeClr val="accent3"/>
                </a:solidFill>
                <a:latin typeface="Montserrat" pitchFamily="2" charset="77"/>
              </a:rPr>
              <a:t>‹#›</a:t>
            </a:fld>
            <a:endParaRPr lang="en-US" sz="1000" b="1" i="0" spc="200" baseline="0" dirty="0">
              <a:solidFill>
                <a:schemeClr val="accent3"/>
              </a:solidFill>
              <a:latin typeface="Montserrat" pitchFamily="2" charset="77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F63FA5-F78E-214F-BB5F-957186C5B8DC}"/>
              </a:ext>
            </a:extLst>
          </p:cNvPr>
          <p:cNvSpPr/>
          <p:nvPr userDrawn="1"/>
        </p:nvSpPr>
        <p:spPr>
          <a:xfrm>
            <a:off x="999504" y="6423552"/>
            <a:ext cx="288000" cy="3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14E397DD-6C62-5647-8887-FA7BCEAD0A7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923188"/>
            <a:ext cx="5011623" cy="5011623"/>
          </a:xfrm>
          <a:prstGeom prst="ellipse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picture here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529" y="6316798"/>
            <a:ext cx="972364" cy="249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95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14E397DD-6C62-5647-8887-FA7BCEAD0A7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43504" y="923188"/>
            <a:ext cx="5011623" cy="5011623"/>
          </a:xfrm>
          <a:prstGeom prst="ellipse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picture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A3374A-CF95-4344-B675-3B689FF85BFC}"/>
              </a:ext>
            </a:extLst>
          </p:cNvPr>
          <p:cNvSpPr txBox="1"/>
          <p:nvPr userDrawn="1"/>
        </p:nvSpPr>
        <p:spPr>
          <a:xfrm>
            <a:off x="371101" y="6382608"/>
            <a:ext cx="36869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000" b="1" i="0" spc="200" baseline="0" dirty="0">
                <a:solidFill>
                  <a:schemeClr val="accent3"/>
                </a:solidFill>
                <a:latin typeface="Montserrat" pitchFamily="2" charset="77"/>
              </a:rPr>
              <a:t>0</a:t>
            </a:r>
            <a:fld id="{EB288C9E-C8EC-D74F-ACF6-550FE1A1877B}" type="slidenum">
              <a:rPr lang="en-US" sz="1000" b="1" i="0" spc="200" baseline="0" smtClean="0">
                <a:solidFill>
                  <a:schemeClr val="accent3"/>
                </a:solidFill>
                <a:latin typeface="Montserrat" pitchFamily="2" charset="77"/>
              </a:rPr>
              <a:t>‹#›</a:t>
            </a:fld>
            <a:endParaRPr lang="en-US" sz="1000" b="1" i="0" spc="200" baseline="0" dirty="0">
              <a:solidFill>
                <a:schemeClr val="accent3"/>
              </a:solidFill>
              <a:latin typeface="Montserrat" pitchFamily="2" charset="77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F63FA5-F78E-214F-BB5F-957186C5B8DC}"/>
              </a:ext>
            </a:extLst>
          </p:cNvPr>
          <p:cNvSpPr/>
          <p:nvPr userDrawn="1"/>
        </p:nvSpPr>
        <p:spPr>
          <a:xfrm>
            <a:off x="999504" y="6423552"/>
            <a:ext cx="288000" cy="3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529" y="6316798"/>
            <a:ext cx="972364" cy="249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28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14E397DD-6C62-5647-8887-FA7BCEAD0A7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99504" y="3160495"/>
            <a:ext cx="2911063" cy="2911063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picture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A3374A-CF95-4344-B675-3B689FF85BFC}"/>
              </a:ext>
            </a:extLst>
          </p:cNvPr>
          <p:cNvSpPr txBox="1"/>
          <p:nvPr userDrawn="1"/>
        </p:nvSpPr>
        <p:spPr>
          <a:xfrm>
            <a:off x="371101" y="6382608"/>
            <a:ext cx="36869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000" b="1" i="0" spc="200" baseline="0" dirty="0">
                <a:solidFill>
                  <a:schemeClr val="accent3"/>
                </a:solidFill>
                <a:latin typeface="Montserrat" pitchFamily="2" charset="77"/>
              </a:rPr>
              <a:t>0</a:t>
            </a:r>
            <a:fld id="{EB288C9E-C8EC-D74F-ACF6-550FE1A1877B}" type="slidenum">
              <a:rPr lang="en-US" sz="1000" b="1" i="0" spc="200" baseline="0" smtClean="0">
                <a:solidFill>
                  <a:schemeClr val="accent3"/>
                </a:solidFill>
                <a:latin typeface="Montserrat" pitchFamily="2" charset="77"/>
              </a:rPr>
              <a:t>‹#›</a:t>
            </a:fld>
            <a:endParaRPr lang="en-US" sz="1000" b="1" i="0" spc="200" baseline="0" dirty="0">
              <a:solidFill>
                <a:schemeClr val="accent3"/>
              </a:solidFill>
              <a:latin typeface="Montserrat" pitchFamily="2" charset="77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F63FA5-F78E-214F-BB5F-957186C5B8DC}"/>
              </a:ext>
            </a:extLst>
          </p:cNvPr>
          <p:cNvSpPr/>
          <p:nvPr userDrawn="1"/>
        </p:nvSpPr>
        <p:spPr>
          <a:xfrm>
            <a:off x="999504" y="6423552"/>
            <a:ext cx="288000" cy="3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8C88C777-6C6E-DA41-8307-B14B5754272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966032" y="231569"/>
            <a:ext cx="4129968" cy="4129968"/>
          </a:xfrm>
          <a:prstGeom prst="ellipse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  <a:ln w="762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picture here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173" y="6316798"/>
            <a:ext cx="973077" cy="249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374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14E397DD-6C62-5647-8887-FA7BCEAD0A7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99504" y="3160495"/>
            <a:ext cx="2911063" cy="2911063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picture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A3374A-CF95-4344-B675-3B689FF85BFC}"/>
              </a:ext>
            </a:extLst>
          </p:cNvPr>
          <p:cNvSpPr txBox="1"/>
          <p:nvPr userDrawn="1"/>
        </p:nvSpPr>
        <p:spPr>
          <a:xfrm>
            <a:off x="371101" y="6382608"/>
            <a:ext cx="36869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000" b="1" i="0" spc="200" baseline="0" dirty="0">
                <a:solidFill>
                  <a:schemeClr val="bg1"/>
                </a:solidFill>
                <a:latin typeface="Montserrat" pitchFamily="2" charset="77"/>
              </a:rPr>
              <a:t>0</a:t>
            </a:r>
            <a:fld id="{EB288C9E-C8EC-D74F-ACF6-550FE1A1877B}" type="slidenum">
              <a:rPr lang="en-US" sz="1000" b="1" i="0" spc="200" baseline="0" smtClean="0">
                <a:solidFill>
                  <a:schemeClr val="bg1"/>
                </a:solidFill>
                <a:latin typeface="Montserrat" pitchFamily="2" charset="77"/>
              </a:rPr>
              <a:t>‹#›</a:t>
            </a:fld>
            <a:endParaRPr lang="en-US" sz="1000" b="1" i="0" spc="200" baseline="0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F63FA5-F78E-214F-BB5F-957186C5B8DC}"/>
              </a:ext>
            </a:extLst>
          </p:cNvPr>
          <p:cNvSpPr/>
          <p:nvPr userDrawn="1"/>
        </p:nvSpPr>
        <p:spPr>
          <a:xfrm>
            <a:off x="999504" y="6423552"/>
            <a:ext cx="288000" cy="3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8C88C777-6C6E-DA41-8307-B14B5754272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966032" y="231569"/>
            <a:ext cx="4129968" cy="4129968"/>
          </a:xfrm>
          <a:prstGeom prst="ellipse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  <a:ln w="762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picture here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173" y="6316798"/>
            <a:ext cx="973077" cy="249507"/>
          </a:xfrm>
          <a:prstGeom prst="rect">
            <a:avLst/>
          </a:prstGeom>
        </p:spPr>
      </p:pic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14E397DD-6C62-5647-8887-FA7BCEAD0A7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445825" y="1247875"/>
            <a:ext cx="3233406" cy="335079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picture here</a:t>
            </a:r>
          </a:p>
        </p:txBody>
      </p:sp>
    </p:spTree>
    <p:extLst>
      <p:ext uri="{BB962C8B-B14F-4D97-AF65-F5344CB8AC3E}">
        <p14:creationId xmlns:p14="http://schemas.microsoft.com/office/powerpoint/2010/main" val="941344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9A3374A-CF95-4344-B675-3B689FF85BFC}"/>
              </a:ext>
            </a:extLst>
          </p:cNvPr>
          <p:cNvSpPr txBox="1"/>
          <p:nvPr userDrawn="1"/>
        </p:nvSpPr>
        <p:spPr>
          <a:xfrm>
            <a:off x="371101" y="6382608"/>
            <a:ext cx="36869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000" b="1" i="0" spc="200" baseline="0" dirty="0">
                <a:solidFill>
                  <a:schemeClr val="accent3"/>
                </a:solidFill>
                <a:latin typeface="Montserrat" pitchFamily="2" charset="77"/>
              </a:rPr>
              <a:t>0</a:t>
            </a:r>
            <a:fld id="{EB288C9E-C8EC-D74F-ACF6-550FE1A1877B}" type="slidenum">
              <a:rPr lang="en-US" sz="1000" b="1" i="0" spc="200" baseline="0" smtClean="0">
                <a:solidFill>
                  <a:schemeClr val="accent3"/>
                </a:solidFill>
                <a:latin typeface="Montserrat" pitchFamily="2" charset="77"/>
              </a:rPr>
              <a:t>‹#›</a:t>
            </a:fld>
            <a:endParaRPr lang="en-US" sz="1000" b="1" i="0" spc="200" baseline="0" dirty="0">
              <a:solidFill>
                <a:schemeClr val="accent3"/>
              </a:solidFill>
              <a:latin typeface="Montserrat" pitchFamily="2" charset="77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F63FA5-F78E-214F-BB5F-957186C5B8DC}"/>
              </a:ext>
            </a:extLst>
          </p:cNvPr>
          <p:cNvSpPr/>
          <p:nvPr userDrawn="1"/>
        </p:nvSpPr>
        <p:spPr>
          <a:xfrm>
            <a:off x="999504" y="6423552"/>
            <a:ext cx="288000" cy="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8C88C777-6C6E-DA41-8307-B14B5754272F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1143505" y="1871067"/>
            <a:ext cx="2520469" cy="2520000"/>
          </a:xfrm>
          <a:prstGeom prst="ellipse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picture here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6B22B356-60C7-2145-9181-92EE8196CE5C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4835765" y="1871067"/>
            <a:ext cx="2520469" cy="2520000"/>
          </a:xfrm>
          <a:prstGeom prst="ellipse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picture here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F5650510-C32A-EB44-ABFB-14B72A6D6196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8528025" y="1871067"/>
            <a:ext cx="2520469" cy="2520000"/>
          </a:xfrm>
          <a:prstGeom prst="ellipse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picture here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529" y="6316798"/>
            <a:ext cx="972364" cy="249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899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>
            <a:extLst>
              <a:ext uri="{FF2B5EF4-FFF2-40B4-BE49-F238E27FC236}">
                <a16:creationId xmlns:a16="http://schemas.microsoft.com/office/drawing/2014/main" id="{B3D36AB0-E431-414A-9159-0AC08ED8F752}"/>
              </a:ext>
            </a:extLst>
          </p:cNvPr>
          <p:cNvSpPr/>
          <p:nvPr userDrawn="1"/>
        </p:nvSpPr>
        <p:spPr>
          <a:xfrm>
            <a:off x="2" y="3429000"/>
            <a:ext cx="3477516" cy="3429000"/>
          </a:xfrm>
          <a:custGeom>
            <a:avLst/>
            <a:gdLst>
              <a:gd name="connsiteX0" fmla="*/ 1143504 w 4879481"/>
              <a:gd name="connsiteY0" fmla="*/ 0 h 4811406"/>
              <a:gd name="connsiteX1" fmla="*/ 4879481 w 4879481"/>
              <a:gd name="connsiteY1" fmla="*/ 3735977 h 4811406"/>
              <a:gd name="connsiteX2" fmla="*/ 4761863 w 4879481"/>
              <a:gd name="connsiteY2" fmla="*/ 4669656 h 4811406"/>
              <a:gd name="connsiteX3" fmla="*/ 4721610 w 4879481"/>
              <a:gd name="connsiteY3" fmla="*/ 4811406 h 4811406"/>
              <a:gd name="connsiteX4" fmla="*/ 0 w 4879481"/>
              <a:gd name="connsiteY4" fmla="*/ 4811406 h 4811406"/>
              <a:gd name="connsiteX5" fmla="*/ 0 w 4879481"/>
              <a:gd name="connsiteY5" fmla="*/ 178972 h 4811406"/>
              <a:gd name="connsiteX6" fmla="*/ 32539 w 4879481"/>
              <a:gd name="connsiteY6" fmla="*/ 167962 h 4811406"/>
              <a:gd name="connsiteX7" fmla="*/ 1143504 w 4879481"/>
              <a:gd name="connsiteY7" fmla="*/ 0 h 4811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79481" h="4811406">
                <a:moveTo>
                  <a:pt x="1143504" y="0"/>
                </a:moveTo>
                <a:cubicBezTo>
                  <a:pt x="3206827" y="0"/>
                  <a:pt x="4879481" y="1672654"/>
                  <a:pt x="4879481" y="3735977"/>
                </a:cubicBezTo>
                <a:cubicBezTo>
                  <a:pt x="4879481" y="4058371"/>
                  <a:pt x="4838645" y="4371227"/>
                  <a:pt x="4761863" y="4669656"/>
                </a:cubicBezTo>
                <a:lnTo>
                  <a:pt x="4721610" y="4811406"/>
                </a:lnTo>
                <a:lnTo>
                  <a:pt x="0" y="4811406"/>
                </a:lnTo>
                <a:lnTo>
                  <a:pt x="0" y="178972"/>
                </a:lnTo>
                <a:lnTo>
                  <a:pt x="32539" y="167962"/>
                </a:lnTo>
                <a:cubicBezTo>
                  <a:pt x="383492" y="58804"/>
                  <a:pt x="756631" y="0"/>
                  <a:pt x="114350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14E397DD-6C62-5647-8887-FA7BCEAD0A7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43504" y="923188"/>
            <a:ext cx="5011623" cy="5011623"/>
          </a:xfrm>
          <a:prstGeom prst="ellipse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picture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A3374A-CF95-4344-B675-3B689FF85BFC}"/>
              </a:ext>
            </a:extLst>
          </p:cNvPr>
          <p:cNvSpPr txBox="1"/>
          <p:nvPr userDrawn="1"/>
        </p:nvSpPr>
        <p:spPr>
          <a:xfrm>
            <a:off x="371101" y="6382608"/>
            <a:ext cx="36869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000" b="1" i="0" spc="200" baseline="0" dirty="0">
                <a:solidFill>
                  <a:schemeClr val="tx2"/>
                </a:solidFill>
                <a:latin typeface="Montserrat" pitchFamily="2" charset="77"/>
              </a:rPr>
              <a:t>0</a:t>
            </a:r>
            <a:fld id="{EB288C9E-C8EC-D74F-ACF6-550FE1A1877B}" type="slidenum">
              <a:rPr lang="en-US" sz="1000" b="1" i="0" spc="200" baseline="0" smtClean="0">
                <a:solidFill>
                  <a:schemeClr val="tx2"/>
                </a:solidFill>
                <a:latin typeface="Montserrat" pitchFamily="2" charset="77"/>
              </a:rPr>
              <a:t>‹#›</a:t>
            </a:fld>
            <a:endParaRPr lang="en-US" sz="1000" b="1" i="0" spc="200" baseline="0" dirty="0">
              <a:solidFill>
                <a:schemeClr val="tx2"/>
              </a:solidFill>
              <a:latin typeface="Montserrat" pitchFamily="2" charset="77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F63FA5-F78E-214F-BB5F-957186C5B8DC}"/>
              </a:ext>
            </a:extLst>
          </p:cNvPr>
          <p:cNvSpPr/>
          <p:nvPr userDrawn="1"/>
        </p:nvSpPr>
        <p:spPr>
          <a:xfrm>
            <a:off x="999504" y="6423552"/>
            <a:ext cx="288000" cy="3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173" y="6316798"/>
            <a:ext cx="973077" cy="249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231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83E1B-B655-CD41-8530-304CDB14A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307F4-DD75-2B47-B915-51F6B6726E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33A318-423A-694A-A99E-4E173BF54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618BE-4BCB-C849-B2E0-315B0D520B04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0E7379-97A4-DE4B-85E8-0B18C9DDA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5ECB8B-B851-E04C-A088-65D37F576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DB05A-58F7-7348-819F-7BF65FFA1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631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BEEBB-8C3B-0A44-B1FC-A621F8C75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1C3888-48C2-C245-AD32-1F53E1EDA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7602D2-421D-B244-AD29-A1FDDD73D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618BE-4BCB-C849-B2E0-315B0D520B04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71EFA2-6696-E946-A725-16EE886DE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3015CF-7421-3642-9D28-D3CEAD79F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DB05A-58F7-7348-819F-7BF65FFA1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844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C6176-106F-6340-8D4F-22CAB88B2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306257-9E5B-6348-8196-91C72F0F66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BF477E-B53A-224B-B0CA-ABF3856660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115752-989A-514C-9BC5-E4A2BEC8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618BE-4BCB-C849-B2E0-315B0D520B04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8EC6EB-4A15-5B4B-BACF-709A9E39F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AB680D-D73B-A447-9AE5-7850216CE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DB05A-58F7-7348-819F-7BF65FFA1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335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138C7-A449-3149-A54A-DB2B89AF8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5C1FC1-DBD0-154F-8998-6250C96358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E403CC-AC46-1246-81A5-0B83DA9FF5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00CC62-8A66-4949-84D2-59C6C06613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9F5436-186E-8C4F-8515-B84DDD7DA8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3A0D15-BC2F-4F4C-955B-E21063C98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618BE-4BCB-C849-B2E0-315B0D520B04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C2F525-D7B3-1245-A9ED-FD3363E6F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93A723-9429-3A41-B103-7044BB5C6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DB05A-58F7-7348-819F-7BF65FFA1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89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18CC8-4C39-5342-A910-C3EA8E580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37D99B-36CC-6B40-85F7-A30488092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618BE-4BCB-C849-B2E0-315B0D520B04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E3DAD0-7CAA-1340-B634-D2B3C98BA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A31807-074E-7446-90F1-38EC202EF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DB05A-58F7-7348-819F-7BF65FFA1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19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B212C7-B302-994A-8365-CB8CBDE0C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618BE-4BCB-C849-B2E0-315B0D520B04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B8AEBA-07DA-F24C-AADB-8A61B6C78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44CFAF-2EEA-5745-9CA4-F2046F5BC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DB05A-58F7-7348-819F-7BF65FFA1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460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F59B5-1135-0345-A28A-3ADF3644B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267EBC-3308-4547-9A06-91BD321852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E6EED8-512C-0B4C-881D-C82E08524F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80230C-F6D6-264C-9644-4E83C9F65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618BE-4BCB-C849-B2E0-315B0D520B04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7BBC06-9F90-674B-ABAF-0E03C67C8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3C17DC-B3D2-184D-862F-1E39DC176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DB05A-58F7-7348-819F-7BF65FFA1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449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76CD9-DC5F-8C48-B5BB-75BB7F4D3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08E589-065E-0B45-A857-C3F0A2AA73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280CF8-5C80-1C4C-B22F-A58B39FECC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B3FBE3-3D77-4D40-9808-D811B8674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618BE-4BCB-C849-B2E0-315B0D520B04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C34059-6087-274E-B41E-08477F2E6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A33C26-786E-6641-8AB3-8DCDCCFF6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DB05A-58F7-7348-819F-7BF65FFA1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152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BACAF-B716-804D-8508-467C44965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323CBB-528A-A849-BC37-6518C3B148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F82096-B42C-5E43-B340-E905FBDA8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618BE-4BCB-C849-B2E0-315B0D520B04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94D315-DB14-7749-BC47-F87AD8348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12DA13-AC86-5B49-9431-B25303F79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DB05A-58F7-7348-819F-7BF65FFA1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462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199328-A506-8342-AED5-8EFCFB7AC7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47FD4D-651D-2448-B526-EA90A2A2CE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0CD4DB-1AF0-9C48-B986-69D32E710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618BE-4BCB-C849-B2E0-315B0D520B04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9CAAC-573E-0E45-ADEE-CB18F16D9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2A59A1-50D8-8641-9E8A-0C0F83E65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DB05A-58F7-7348-819F-7BF65FFA1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975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25C133-C545-9F40-91F0-31A86D16D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3BFCE5-7A66-4349-B253-964498094B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B11A10-A538-E542-98CF-ACF109DFA8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618BE-4BCB-C849-B2E0-315B0D520B04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33618F-1402-4C48-B2F7-EE7953C203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82A857-4157-234F-884A-3D8BF4A784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3DB05A-58F7-7348-819F-7BF65FFA1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499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62" r:id="rId3"/>
    <p:sldLayoutId id="2147483665" r:id="rId4"/>
    <p:sldLayoutId id="2147483663" r:id="rId5"/>
    <p:sldLayoutId id="2147483666" r:id="rId6"/>
    <p:sldLayoutId id="2147483669" r:id="rId7"/>
    <p:sldLayoutId id="2147483667" r:id="rId8"/>
    <p:sldLayoutId id="2147483664" r:id="rId9"/>
    <p:sldLayoutId id="2147483650" r:id="rId10"/>
    <p:sldLayoutId id="2147483651" r:id="rId11"/>
    <p:sldLayoutId id="2147483652" r:id="rId12"/>
    <p:sldLayoutId id="2147483653" r:id="rId13"/>
    <p:sldLayoutId id="2147483654" r:id="rId14"/>
    <p:sldLayoutId id="2147483655" r:id="rId15"/>
    <p:sldLayoutId id="2147483656" r:id="rId16"/>
    <p:sldLayoutId id="2147483657" r:id="rId17"/>
    <p:sldLayoutId id="2147483658" r:id="rId18"/>
    <p:sldLayoutId id="2147483659" r:id="rId19"/>
  </p:sldLayoutIdLst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:a16="http://schemas.microsoft.com/office/drawing/2014/main" id="{A69BF28B-8CA3-5541-8794-0578D65C205C}"/>
              </a:ext>
            </a:extLst>
          </p:cNvPr>
          <p:cNvSpPr>
            <a:spLocks noChangeAspect="1"/>
          </p:cNvSpPr>
          <p:nvPr/>
        </p:nvSpPr>
        <p:spPr>
          <a:xfrm>
            <a:off x="9543439" y="770904"/>
            <a:ext cx="1645725" cy="164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BABF7B9-8C3F-3443-B0A0-6513CAB1C6C3}"/>
              </a:ext>
            </a:extLst>
          </p:cNvPr>
          <p:cNvSpPr>
            <a:spLocks noChangeAspect="1"/>
          </p:cNvSpPr>
          <p:nvPr/>
        </p:nvSpPr>
        <p:spPr>
          <a:xfrm>
            <a:off x="9391355" y="3885429"/>
            <a:ext cx="2333906" cy="2333906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FFEF42-491C-7E46-A94A-58579AB633E8}"/>
              </a:ext>
            </a:extLst>
          </p:cNvPr>
          <p:cNvSpPr txBox="1"/>
          <p:nvPr/>
        </p:nvSpPr>
        <p:spPr>
          <a:xfrm>
            <a:off x="738538" y="1946343"/>
            <a:ext cx="5269071" cy="11079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5400" b="1" spc="300" dirty="0">
                <a:solidFill>
                  <a:schemeClr val="accent3"/>
                </a:solidFill>
                <a:latin typeface="+mj-lt"/>
              </a:rPr>
              <a:t>Sustainability</a:t>
            </a:r>
            <a:r>
              <a:rPr lang="en-US" sz="7200" b="1" spc="300" dirty="0">
                <a:solidFill>
                  <a:schemeClr val="accent3"/>
                </a:solidFill>
                <a:latin typeface="+mj-lt"/>
              </a:rPr>
              <a:t>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B6A9A4-891C-D54E-99AD-35D5310A1D12}"/>
              </a:ext>
            </a:extLst>
          </p:cNvPr>
          <p:cNvSpPr txBox="1"/>
          <p:nvPr/>
        </p:nvSpPr>
        <p:spPr>
          <a:xfrm>
            <a:off x="740231" y="3213620"/>
            <a:ext cx="5555729" cy="5025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  <a:spcBef>
                <a:spcPts val="1000"/>
              </a:spcBef>
            </a:pPr>
            <a:r>
              <a:rPr lang="en-US" sz="2800" b="1" dirty="0">
                <a:solidFill>
                  <a:schemeClr val="accent3"/>
                </a:solidFill>
                <a:latin typeface="+mj-lt"/>
              </a:rPr>
              <a:t>Leveraging Highly Engaged Teams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A7E57F-5879-114F-8D56-90F56075AB88}"/>
              </a:ext>
            </a:extLst>
          </p:cNvPr>
          <p:cNvSpPr/>
          <p:nvPr/>
        </p:nvSpPr>
        <p:spPr>
          <a:xfrm>
            <a:off x="827316" y="652382"/>
            <a:ext cx="396000" cy="9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CE2EA19-C773-B64B-9B20-293B42665E27}"/>
              </a:ext>
            </a:extLst>
          </p:cNvPr>
          <p:cNvSpPr>
            <a:spLocks noChangeAspect="1"/>
          </p:cNvSpPr>
          <p:nvPr/>
        </p:nvSpPr>
        <p:spPr>
          <a:xfrm>
            <a:off x="10526626" y="3477983"/>
            <a:ext cx="814891" cy="814891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64152F-04C3-4F5D-BC2E-382250AABCBC}"/>
              </a:ext>
            </a:extLst>
          </p:cNvPr>
          <p:cNvSpPr txBox="1"/>
          <p:nvPr/>
        </p:nvSpPr>
        <p:spPr>
          <a:xfrm>
            <a:off x="740231" y="5559287"/>
            <a:ext cx="4192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/>
                </a:solidFill>
              </a:rPr>
              <a:t>Carrie Mitzel</a:t>
            </a:r>
          </a:p>
          <a:p>
            <a:r>
              <a:rPr lang="en-US" dirty="0">
                <a:solidFill>
                  <a:schemeClr val="accent3"/>
                </a:solidFill>
              </a:rPr>
              <a:t>Business Manager, Enrollment Lead</a:t>
            </a:r>
          </a:p>
        </p:txBody>
      </p:sp>
    </p:spTree>
    <p:extLst>
      <p:ext uri="{BB962C8B-B14F-4D97-AF65-F5344CB8AC3E}">
        <p14:creationId xmlns:p14="http://schemas.microsoft.com/office/powerpoint/2010/main" val="4108133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20BC20A-A58B-BE4D-B109-EBFF50C880BE}"/>
              </a:ext>
            </a:extLst>
          </p:cNvPr>
          <p:cNvSpPr txBox="1"/>
          <p:nvPr/>
        </p:nvSpPr>
        <p:spPr>
          <a:xfrm>
            <a:off x="3011027" y="523252"/>
            <a:ext cx="6169959" cy="166199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3"/>
                </a:solidFill>
                <a:latin typeface="+mj-lt"/>
              </a:rPr>
              <a:t>__</a:t>
            </a:r>
            <a:endParaRPr lang="en-US" sz="3600" b="1" spc="300" dirty="0">
              <a:solidFill>
                <a:schemeClr val="accent3"/>
              </a:solidFill>
              <a:latin typeface="+mj-lt"/>
            </a:endParaRPr>
          </a:p>
          <a:p>
            <a:pPr algn="ctr"/>
            <a:r>
              <a:rPr lang="en-US" sz="3600" b="1" spc="300" dirty="0">
                <a:solidFill>
                  <a:schemeClr val="accent3"/>
                </a:solidFill>
                <a:latin typeface="+mj-lt"/>
              </a:rPr>
              <a:t>What does sustainability</a:t>
            </a:r>
          </a:p>
          <a:p>
            <a:pPr algn="ctr"/>
            <a:r>
              <a:rPr lang="en-US" sz="3600" b="1" spc="300" dirty="0">
                <a:solidFill>
                  <a:schemeClr val="accent3"/>
                </a:solidFill>
                <a:latin typeface="+mj-lt"/>
              </a:rPr>
              <a:t>mean to Stormont Vail?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BF77F1-7F1E-7448-8A28-763F7CA68D1B}"/>
              </a:ext>
            </a:extLst>
          </p:cNvPr>
          <p:cNvSpPr txBox="1"/>
          <p:nvPr/>
        </p:nvSpPr>
        <p:spPr>
          <a:xfrm>
            <a:off x="3011027" y="2776358"/>
            <a:ext cx="5992221" cy="21441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D" sz="1600" dirty="0">
                <a:solidFill>
                  <a:schemeClr val="accent3"/>
                </a:solidFill>
                <a:latin typeface="+mj-lt"/>
              </a:rPr>
              <a:t>Carry on the spirit of RetainworKS and it’s goals through teams engaged in similar work.</a:t>
            </a:r>
          </a:p>
          <a:p>
            <a:pPr marL="285750" indent="-285750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D" sz="1600" dirty="0">
                <a:solidFill>
                  <a:schemeClr val="accent3"/>
                </a:solidFill>
                <a:latin typeface="+mj-lt"/>
              </a:rPr>
              <a:t>Assist teams in integrating SAW/RTW concepts in the absence of a formal RetainworKS program.</a:t>
            </a:r>
          </a:p>
          <a:p>
            <a:pPr marL="285750" indent="-285750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D" sz="1600" dirty="0">
                <a:solidFill>
                  <a:schemeClr val="accent3"/>
                </a:solidFill>
                <a:latin typeface="+mj-lt"/>
              </a:rPr>
              <a:t>Emphasize the need for teams to continue the identification of patients in need, and connect them with resources.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139B2B1-A0B0-EC4E-B688-214E85DCFD70}"/>
              </a:ext>
            </a:extLst>
          </p:cNvPr>
          <p:cNvSpPr>
            <a:spLocks noChangeAspect="1"/>
          </p:cNvSpPr>
          <p:nvPr/>
        </p:nvSpPr>
        <p:spPr>
          <a:xfrm>
            <a:off x="1003635" y="835054"/>
            <a:ext cx="1107996" cy="110799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F50E642-BF9F-4A44-BF39-46158E3A1934}"/>
              </a:ext>
            </a:extLst>
          </p:cNvPr>
          <p:cNvSpPr>
            <a:spLocks noChangeAspect="1"/>
          </p:cNvSpPr>
          <p:nvPr/>
        </p:nvSpPr>
        <p:spPr>
          <a:xfrm>
            <a:off x="9214047" y="4678487"/>
            <a:ext cx="1107996" cy="1107996"/>
          </a:xfrm>
          <a:prstGeom prst="ellipse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4CB1EC5-0DD4-6740-A2D9-74AD68CB8D26}"/>
              </a:ext>
            </a:extLst>
          </p:cNvPr>
          <p:cNvSpPr>
            <a:spLocks noChangeAspect="1"/>
          </p:cNvSpPr>
          <p:nvPr/>
        </p:nvSpPr>
        <p:spPr>
          <a:xfrm>
            <a:off x="1197633" y="5269673"/>
            <a:ext cx="360000" cy="36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362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39CF048F-53D9-A948-B900-7A04D69E730D}"/>
              </a:ext>
            </a:extLst>
          </p:cNvPr>
          <p:cNvSpPr>
            <a:spLocks noChangeAspect="1"/>
          </p:cNvSpPr>
          <p:nvPr/>
        </p:nvSpPr>
        <p:spPr>
          <a:xfrm>
            <a:off x="608999" y="3297129"/>
            <a:ext cx="1368698" cy="1368698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EEC61F1-C432-F24D-B5E1-5733CDCAB7D8}"/>
              </a:ext>
            </a:extLst>
          </p:cNvPr>
          <p:cNvSpPr/>
          <p:nvPr/>
        </p:nvSpPr>
        <p:spPr>
          <a:xfrm flipH="1">
            <a:off x="-2" y="-2"/>
            <a:ext cx="2070638" cy="4320000"/>
          </a:xfrm>
          <a:custGeom>
            <a:avLst/>
            <a:gdLst>
              <a:gd name="connsiteX0" fmla="*/ 3306658 w 3306658"/>
              <a:gd name="connsiteY0" fmla="*/ 0 h 6898724"/>
              <a:gd name="connsiteX1" fmla="*/ 3306658 w 3306658"/>
              <a:gd name="connsiteY1" fmla="*/ 6898724 h 6898724"/>
              <a:gd name="connsiteX2" fmla="*/ 3275370 w 3306658"/>
              <a:gd name="connsiteY2" fmla="*/ 6897933 h 6898724"/>
              <a:gd name="connsiteX3" fmla="*/ 0 w 3306658"/>
              <a:gd name="connsiteY3" fmla="*/ 3449362 h 6898724"/>
              <a:gd name="connsiteX4" fmla="*/ 3275370 w 3306658"/>
              <a:gd name="connsiteY4" fmla="*/ 791 h 6898724"/>
              <a:gd name="connsiteX5" fmla="*/ 3306658 w 3306658"/>
              <a:gd name="connsiteY5" fmla="*/ 0 h 6898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06658" h="6898724">
                <a:moveTo>
                  <a:pt x="3306658" y="0"/>
                </a:moveTo>
                <a:lnTo>
                  <a:pt x="3306658" y="6898724"/>
                </a:lnTo>
                <a:lnTo>
                  <a:pt x="3275370" y="6897933"/>
                </a:lnTo>
                <a:cubicBezTo>
                  <a:pt x="1450875" y="6805449"/>
                  <a:pt x="0" y="5296841"/>
                  <a:pt x="0" y="3449362"/>
                </a:cubicBezTo>
                <a:cubicBezTo>
                  <a:pt x="0" y="1601883"/>
                  <a:pt x="1450875" y="93275"/>
                  <a:pt x="3275370" y="791"/>
                </a:cubicBezTo>
                <a:lnTo>
                  <a:pt x="330665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Placeholder 1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tretch>
            <a:fillRect/>
          </a:stretch>
        </p:blipFill>
        <p:spPr>
          <a:xfrm>
            <a:off x="1444732" y="2024257"/>
            <a:ext cx="4319587" cy="254192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584B544-7E23-6846-94C2-ADA781105597}"/>
              </a:ext>
            </a:extLst>
          </p:cNvPr>
          <p:cNvSpPr txBox="1"/>
          <p:nvPr/>
        </p:nvSpPr>
        <p:spPr>
          <a:xfrm>
            <a:off x="6496456" y="362264"/>
            <a:ext cx="3606332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600" b="1" dirty="0">
                <a:solidFill>
                  <a:schemeClr val="accent3"/>
                </a:solidFill>
                <a:latin typeface="+mj-lt"/>
              </a:rPr>
              <a:t>__</a:t>
            </a:r>
            <a:br>
              <a:rPr lang="en-US" sz="3600" b="1" dirty="0">
                <a:solidFill>
                  <a:schemeClr val="accent3"/>
                </a:solidFill>
                <a:latin typeface="+mj-lt"/>
              </a:rPr>
            </a:br>
            <a:r>
              <a:rPr lang="en-US" sz="3600" b="1" spc="300" dirty="0">
                <a:solidFill>
                  <a:schemeClr val="accent3"/>
                </a:solidFill>
                <a:latin typeface="+mj-lt"/>
              </a:rPr>
              <a:t>Which teams are our focus?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6DEDC11-B9D4-6140-B248-4887FAD6C959}"/>
              </a:ext>
            </a:extLst>
          </p:cNvPr>
          <p:cNvSpPr>
            <a:spLocks noChangeAspect="1"/>
          </p:cNvSpPr>
          <p:nvPr/>
        </p:nvSpPr>
        <p:spPr>
          <a:xfrm>
            <a:off x="10517639" y="748145"/>
            <a:ext cx="1107996" cy="110799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DC618F-C19E-8542-9EDF-2023B3A12403}"/>
              </a:ext>
            </a:extLst>
          </p:cNvPr>
          <p:cNvSpPr txBox="1"/>
          <p:nvPr/>
        </p:nvSpPr>
        <p:spPr>
          <a:xfrm>
            <a:off x="6496456" y="2421175"/>
            <a:ext cx="4979868" cy="16721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  <a:spcBef>
                <a:spcPts val="1000"/>
              </a:spcBef>
            </a:pPr>
            <a:r>
              <a:rPr lang="en-US" b="1" dirty="0">
                <a:solidFill>
                  <a:schemeClr val="accent3"/>
                </a:solidFill>
                <a:latin typeface="+mj-lt"/>
              </a:rPr>
              <a:t>Social Work</a:t>
            </a:r>
          </a:p>
          <a:p>
            <a:pPr marL="171450" indent="-171450">
              <a:lnSpc>
                <a:spcPct val="130000"/>
              </a:lnSpc>
              <a:spcBef>
                <a:spcPts val="1000"/>
              </a:spcBef>
              <a:buFont typeface="Trebuchet MS" panose="020B0603020202020204" pitchFamily="34" charset="0"/>
              <a:buChar char="▪"/>
            </a:pPr>
            <a:r>
              <a:rPr lang="en-US" sz="1600" dirty="0">
                <a:solidFill>
                  <a:schemeClr val="accent3"/>
                </a:solidFill>
                <a:latin typeface="+mj-lt"/>
              </a:rPr>
              <a:t>79% of direct provider referrals in the last 6 months</a:t>
            </a:r>
          </a:p>
          <a:p>
            <a:pPr marL="171450" indent="-171450">
              <a:lnSpc>
                <a:spcPct val="130000"/>
              </a:lnSpc>
              <a:spcBef>
                <a:spcPts val="1000"/>
              </a:spcBef>
              <a:buFont typeface="Trebuchet MS" panose="020B0603020202020204" pitchFamily="34" charset="0"/>
              <a:buChar char="▪"/>
            </a:pPr>
            <a:r>
              <a:rPr lang="en-US" sz="1600" dirty="0">
                <a:solidFill>
                  <a:schemeClr val="accent3"/>
                </a:solidFill>
                <a:latin typeface="+mj-lt"/>
              </a:rPr>
              <a:t>Unique skill set that’s well suited to this work</a:t>
            </a:r>
          </a:p>
          <a:p>
            <a:pPr marL="171450" indent="-171450">
              <a:lnSpc>
                <a:spcPct val="130000"/>
              </a:lnSpc>
              <a:spcBef>
                <a:spcPts val="1000"/>
              </a:spcBef>
              <a:buFont typeface="Trebuchet MS" panose="020B0603020202020204" pitchFamily="34" charset="0"/>
              <a:buChar char="▪"/>
            </a:pPr>
            <a:r>
              <a:rPr lang="en-US" sz="1600" dirty="0">
                <a:solidFill>
                  <a:schemeClr val="accent3"/>
                </a:solidFill>
                <a:latin typeface="+mj-lt"/>
              </a:rPr>
              <a:t>Advocates for access to resources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AB2DC9-6624-4D5B-A643-D362F642D329}"/>
              </a:ext>
            </a:extLst>
          </p:cNvPr>
          <p:cNvSpPr txBox="1"/>
          <p:nvPr/>
        </p:nvSpPr>
        <p:spPr>
          <a:xfrm>
            <a:off x="6496456" y="4362341"/>
            <a:ext cx="4979868" cy="16721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  <a:spcBef>
                <a:spcPts val="1000"/>
              </a:spcBef>
            </a:pPr>
            <a:r>
              <a:rPr lang="en-US" b="1" dirty="0">
                <a:solidFill>
                  <a:schemeClr val="accent3"/>
                </a:solidFill>
                <a:latin typeface="+mj-lt"/>
              </a:rPr>
              <a:t>Care Transformation</a:t>
            </a:r>
          </a:p>
          <a:p>
            <a:pPr marL="171450" indent="-171450">
              <a:lnSpc>
                <a:spcPct val="130000"/>
              </a:lnSpc>
              <a:spcBef>
                <a:spcPts val="1000"/>
              </a:spcBef>
              <a:buFont typeface="Trebuchet MS" panose="020B0603020202020204" pitchFamily="34" charset="0"/>
              <a:buChar char="▪"/>
            </a:pPr>
            <a:r>
              <a:rPr lang="en-US" sz="1600" dirty="0">
                <a:solidFill>
                  <a:schemeClr val="accent3"/>
                </a:solidFill>
                <a:latin typeface="+mj-lt"/>
              </a:rPr>
              <a:t>Care Managers embedded in each clinic</a:t>
            </a:r>
          </a:p>
          <a:p>
            <a:pPr marL="171450" indent="-171450">
              <a:lnSpc>
                <a:spcPct val="130000"/>
              </a:lnSpc>
              <a:spcBef>
                <a:spcPts val="1000"/>
              </a:spcBef>
              <a:buFont typeface="Trebuchet MS" panose="020B0603020202020204" pitchFamily="34" charset="0"/>
              <a:buChar char="▪"/>
            </a:pPr>
            <a:r>
              <a:rPr lang="en-US" sz="1600" dirty="0">
                <a:solidFill>
                  <a:schemeClr val="accent3"/>
                </a:solidFill>
                <a:latin typeface="+mj-lt"/>
              </a:rPr>
              <a:t>Multiple opportunities to identify patients</a:t>
            </a:r>
          </a:p>
          <a:p>
            <a:pPr marL="171450" indent="-171450">
              <a:lnSpc>
                <a:spcPct val="130000"/>
              </a:lnSpc>
              <a:spcBef>
                <a:spcPts val="1000"/>
              </a:spcBef>
              <a:buFont typeface="Trebuchet MS" panose="020B0603020202020204" pitchFamily="34" charset="0"/>
              <a:buChar char="▪"/>
            </a:pPr>
            <a:r>
              <a:rPr lang="en-US" sz="1600" dirty="0">
                <a:solidFill>
                  <a:schemeClr val="accent3"/>
                </a:solidFill>
                <a:latin typeface="+mj-lt"/>
              </a:rPr>
              <a:t>Work collaboratively with Social Work</a:t>
            </a:r>
          </a:p>
        </p:txBody>
      </p:sp>
    </p:spTree>
    <p:extLst>
      <p:ext uri="{BB962C8B-B14F-4D97-AF65-F5344CB8AC3E}">
        <p14:creationId xmlns:p14="http://schemas.microsoft.com/office/powerpoint/2010/main" val="4156547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DDA6E50E-B470-D340-B441-0CD16E874302}"/>
              </a:ext>
            </a:extLst>
          </p:cNvPr>
          <p:cNvSpPr>
            <a:spLocks noChangeAspect="1"/>
          </p:cNvSpPr>
          <p:nvPr/>
        </p:nvSpPr>
        <p:spPr>
          <a:xfrm>
            <a:off x="10253374" y="1361748"/>
            <a:ext cx="1163320" cy="1163320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BA96B72F-B3F5-43CD-B980-02DFBB5AA909}"/>
              </a:ext>
            </a:extLst>
          </p:cNvPr>
          <p:cNvPicPr preferRelativeResize="0">
            <a:picLocks noGrp="1" noChangeAspect="1"/>
          </p:cNvPicPr>
          <p:nvPr>
            <p:ph type="pic" sz="quarter" idx="13"/>
          </p:nvPr>
        </p:nvPicPr>
        <p:blipFill>
          <a:blip r:embed="rId2"/>
          <a:stretch>
            <a:fillRect/>
          </a:stretch>
        </p:blipFill>
        <p:spPr>
          <a:xfrm>
            <a:off x="6365217" y="1796620"/>
            <a:ext cx="5346806" cy="300796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4D3062-8C64-B447-893E-BD4BA5871B47}"/>
              </a:ext>
            </a:extLst>
          </p:cNvPr>
          <p:cNvSpPr txBox="1"/>
          <p:nvPr/>
        </p:nvSpPr>
        <p:spPr>
          <a:xfrm>
            <a:off x="775306" y="363308"/>
            <a:ext cx="3424014" cy="166199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600" b="1" dirty="0">
                <a:solidFill>
                  <a:schemeClr val="accent3"/>
                </a:solidFill>
                <a:latin typeface="+mj-lt"/>
              </a:rPr>
              <a:t>__</a:t>
            </a:r>
            <a:br>
              <a:rPr lang="en-US" sz="3600" b="1" dirty="0">
                <a:solidFill>
                  <a:schemeClr val="accent3"/>
                </a:solidFill>
                <a:latin typeface="+mj-lt"/>
              </a:rPr>
            </a:br>
            <a:r>
              <a:rPr lang="en-US" sz="3600" b="1" spc="300" dirty="0">
                <a:solidFill>
                  <a:schemeClr val="accent3"/>
                </a:solidFill>
                <a:latin typeface="+mj-lt"/>
              </a:rPr>
              <a:t>What actions </a:t>
            </a:r>
          </a:p>
          <a:p>
            <a:r>
              <a:rPr lang="en-US" sz="3600" b="1" spc="300" dirty="0">
                <a:solidFill>
                  <a:schemeClr val="accent3"/>
                </a:solidFill>
                <a:latin typeface="+mj-lt"/>
              </a:rPr>
              <a:t>will we take?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D196E2-A848-034F-B61F-5CB077262794}"/>
              </a:ext>
            </a:extLst>
          </p:cNvPr>
          <p:cNvSpPr txBox="1"/>
          <p:nvPr/>
        </p:nvSpPr>
        <p:spPr>
          <a:xfrm>
            <a:off x="588864" y="2673608"/>
            <a:ext cx="5346807" cy="3231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>
              <a:lnSpc>
                <a:spcPct val="13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b="1" dirty="0">
                <a:solidFill>
                  <a:schemeClr val="accent3"/>
                </a:solidFill>
                <a:latin typeface="+mj-lt"/>
              </a:rPr>
              <a:t>Identify common goals and mutual benefits.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7C5C631-EEEE-1F49-9DB1-E2F234C885B0}"/>
              </a:ext>
            </a:extLst>
          </p:cNvPr>
          <p:cNvSpPr>
            <a:spLocks noChangeAspect="1"/>
          </p:cNvSpPr>
          <p:nvPr/>
        </p:nvSpPr>
        <p:spPr>
          <a:xfrm>
            <a:off x="5212056" y="1333854"/>
            <a:ext cx="780344" cy="78034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5EA491-C5C2-4ABC-AAA0-706C8DB1BF79}"/>
              </a:ext>
            </a:extLst>
          </p:cNvPr>
          <p:cNvSpPr txBox="1"/>
          <p:nvPr/>
        </p:nvSpPr>
        <p:spPr>
          <a:xfrm>
            <a:off x="585915" y="3691148"/>
            <a:ext cx="5779301" cy="3231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  <a:spcBef>
                <a:spcPts val="1000"/>
              </a:spcBef>
            </a:pPr>
            <a:r>
              <a:rPr lang="en-US" b="1" dirty="0">
                <a:solidFill>
                  <a:schemeClr val="accent3"/>
                </a:solidFill>
                <a:latin typeface="+mj-lt"/>
              </a:rPr>
              <a:t>2. Build relationships and encourage communication.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345857-3F2F-422C-8A81-58767951958C}"/>
              </a:ext>
            </a:extLst>
          </p:cNvPr>
          <p:cNvSpPr txBox="1"/>
          <p:nvPr/>
        </p:nvSpPr>
        <p:spPr>
          <a:xfrm>
            <a:off x="585916" y="4694256"/>
            <a:ext cx="6828872" cy="3231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  <a:spcBef>
                <a:spcPts val="1000"/>
              </a:spcBef>
            </a:pPr>
            <a:r>
              <a:rPr lang="en-US" b="1" dirty="0">
                <a:solidFill>
                  <a:schemeClr val="accent3"/>
                </a:solidFill>
                <a:latin typeface="+mj-lt"/>
              </a:rPr>
              <a:t>3. Provide education and resources for a smooth transition.</a:t>
            </a:r>
          </a:p>
        </p:txBody>
      </p:sp>
    </p:spTree>
    <p:extLst>
      <p:ext uri="{BB962C8B-B14F-4D97-AF65-F5344CB8AC3E}">
        <p14:creationId xmlns:p14="http://schemas.microsoft.com/office/powerpoint/2010/main" val="2359936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C67D37C-3B6C-4746-AC23-BDD8C0594746}"/>
              </a:ext>
            </a:extLst>
          </p:cNvPr>
          <p:cNvSpPr txBox="1"/>
          <p:nvPr/>
        </p:nvSpPr>
        <p:spPr>
          <a:xfrm>
            <a:off x="4344890" y="2875002"/>
            <a:ext cx="2881879" cy="11079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600" b="1" dirty="0">
                <a:solidFill>
                  <a:schemeClr val="accent3"/>
                </a:solidFill>
                <a:latin typeface="+mj-lt"/>
              </a:rPr>
              <a:t>__</a:t>
            </a:r>
            <a:endParaRPr lang="en-US" sz="3600" b="1" spc="300" dirty="0">
              <a:solidFill>
                <a:schemeClr val="accent3"/>
              </a:solidFill>
              <a:latin typeface="+mj-lt"/>
            </a:endParaRPr>
          </a:p>
          <a:p>
            <a:r>
              <a:rPr lang="en-US" sz="3600" b="1" spc="300" dirty="0">
                <a:solidFill>
                  <a:schemeClr val="accent3"/>
                </a:solidFill>
                <a:latin typeface="+mj-lt"/>
              </a:rPr>
              <a:t>THANK YOU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7CD7166-3866-924C-A299-724BDE9C2DB2}"/>
              </a:ext>
            </a:extLst>
          </p:cNvPr>
          <p:cNvSpPr>
            <a:spLocks noChangeAspect="1"/>
          </p:cNvSpPr>
          <p:nvPr/>
        </p:nvSpPr>
        <p:spPr>
          <a:xfrm>
            <a:off x="9439059" y="4234844"/>
            <a:ext cx="1382185" cy="1382185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5C81D2-01B4-324B-93FB-93D3D38F38F7}"/>
              </a:ext>
            </a:extLst>
          </p:cNvPr>
          <p:cNvSpPr>
            <a:spLocks noChangeAspect="1"/>
          </p:cNvSpPr>
          <p:nvPr/>
        </p:nvSpPr>
        <p:spPr>
          <a:xfrm flipH="1">
            <a:off x="1114887" y="1391246"/>
            <a:ext cx="882349" cy="88234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71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Stormont Scheme Main Colors">
      <a:dk1>
        <a:sysClr val="windowText" lastClr="000000"/>
      </a:dk1>
      <a:lt1>
        <a:sysClr val="window" lastClr="FFFFFF"/>
      </a:lt1>
      <a:dk2>
        <a:srgbClr val="FFFFFF"/>
      </a:dk2>
      <a:lt2>
        <a:srgbClr val="76787A"/>
      </a:lt2>
      <a:accent1>
        <a:srgbClr val="008B93"/>
      </a:accent1>
      <a:accent2>
        <a:srgbClr val="F5B324"/>
      </a:accent2>
      <a:accent3>
        <a:srgbClr val="76787A"/>
      </a:accent3>
      <a:accent4>
        <a:srgbClr val="00747A"/>
      </a:accent4>
      <a:accent5>
        <a:srgbClr val="E8A30A"/>
      </a:accent5>
      <a:accent6>
        <a:srgbClr val="00A4AC"/>
      </a:accent6>
      <a:hlink>
        <a:srgbClr val="F7C24B"/>
      </a:hlink>
      <a:folHlink>
        <a:srgbClr val="954F72"/>
      </a:folHlink>
    </a:clrScheme>
    <a:fontScheme name="Stormont Fonts Powerpoin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SharedWithUsers xmlns="5d0a2e6d-3a47-41b2-9b1e-406bcdfbf1ff">
      <UserInfo>
        <DisplayName/>
        <AccountId xsi:nil="true"/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C4130E8C4B3854C94E623A29509D44C" ma:contentTypeVersion="2" ma:contentTypeDescription="Create a new document." ma:contentTypeScope="" ma:versionID="61b0482dcc6fa1082a7b033190bbc94a">
  <xsd:schema xmlns:xsd="http://www.w3.org/2001/XMLSchema" xmlns:xs="http://www.w3.org/2001/XMLSchema" xmlns:p="http://schemas.microsoft.com/office/2006/metadata/properties" xmlns:ns1="http://schemas.microsoft.com/sharepoint/v3" xmlns:ns2="5d0a2e6d-3a47-41b2-9b1e-406bcdfbf1ff" targetNamespace="http://schemas.microsoft.com/office/2006/metadata/properties" ma:root="true" ma:fieldsID="bb838e06ab01984030d69d19f586a606" ns1:_="" ns2:_="">
    <xsd:import namespace="http://schemas.microsoft.com/sharepoint/v3"/>
    <xsd:import namespace="5d0a2e6d-3a47-41b2-9b1e-406bcdfbf1ff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0a2e6d-3a47-41b2-9b1e-406bcdfbf1f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1E9B0B2-4C82-42E3-812B-F8F7FF0E4893}">
  <ds:schemaRefs>
    <ds:schemaRef ds:uri="http://purl.org/dc/elements/1.1/"/>
    <ds:schemaRef ds:uri="http://schemas.microsoft.com/office/2006/metadata/properties"/>
    <ds:schemaRef ds:uri="5d0a2e6d-3a47-41b2-9b1e-406bcdfbf1ff"/>
    <ds:schemaRef ds:uri="http://schemas.microsoft.com/sharepoint/v3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E335A22-D5E1-4CF3-A8B3-C14437E390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D1DEF59-869E-4628-8A7E-DF7D49E6B0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d0a2e6d-3a47-41b2-9b1e-406bcdfbf1f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995</TotalTime>
  <Words>177</Words>
  <Application>Microsoft Office PowerPoint</Application>
  <PresentationFormat>Widescreen</PresentationFormat>
  <Paragraphs>30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Montserrat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 Whitford</dc:creator>
  <cp:lastModifiedBy>Mitzel, Carrie</cp:lastModifiedBy>
  <cp:revision>100</cp:revision>
  <dcterms:created xsi:type="dcterms:W3CDTF">2019-03-21T04:42:53Z</dcterms:created>
  <dcterms:modified xsi:type="dcterms:W3CDTF">2024-04-10T18:07:43Z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0x010100CC4130E8C4B3854C94E623A29509D44C</vt:lpwstr>
  </property>
  <property fmtid="{D5CDD505-2E9C-101B-9397-08002B2CF9AE}" pid="3" name="xd_Signature">
    <vt:bool>false</vt:bool>
  </property>
  <property fmtid="{D5CDD505-2E9C-101B-9397-08002B2CF9AE}" pid="4" name="xd_ProgID">
    <vt:lpwstr/>
  </property>
  <property fmtid="{D5CDD505-2E9C-101B-9397-08002B2CF9AE}" pid="5" name="TemplateUrl">
    <vt:lpwstr/>
  </property>
  <property fmtid="{D5CDD505-2E9C-101B-9397-08002B2CF9AE}" pid="6" name="SeoBrowserTitle">
    <vt:lpwstr/>
  </property>
  <property fmtid="{D5CDD505-2E9C-101B-9397-08002B2CF9AE}" pid="7" name="SeoKeywords">
    <vt:lpwstr/>
  </property>
  <property fmtid="{D5CDD505-2E9C-101B-9397-08002B2CF9AE}" pid="8" name="PublishingRollupImage">
    <vt:lpwstr/>
  </property>
  <property fmtid="{D5CDD505-2E9C-101B-9397-08002B2CF9AE}" pid="9" name="Order">
    <vt:r8>2600</vt:r8>
  </property>
  <property fmtid="{D5CDD505-2E9C-101B-9397-08002B2CF9AE}" pid="10" name="Topic">
    <vt:lpwstr/>
  </property>
  <property fmtid="{D5CDD505-2E9C-101B-9397-08002B2CF9AE}" pid="11" name="PublishingContactEmail">
    <vt:lpwstr/>
  </property>
  <property fmtid="{D5CDD505-2E9C-101B-9397-08002B2CF9AE}" pid="12" name="PublishingContactName">
    <vt:lpwstr/>
  </property>
  <property fmtid="{D5CDD505-2E9C-101B-9397-08002B2CF9AE}" pid="13" name="PublishingVariationRelationshipLinkFieldID">
    <vt:lpwstr/>
  </property>
  <property fmtid="{D5CDD505-2E9C-101B-9397-08002B2CF9AE}" pid="14" name="SeoMetaDescription">
    <vt:lpwstr/>
  </property>
  <property fmtid="{D5CDD505-2E9C-101B-9397-08002B2CF9AE}" pid="15" name="Comments">
    <vt:lpwstr/>
  </property>
  <property fmtid="{D5CDD505-2E9C-101B-9397-08002B2CF9AE}" pid="16" name="Audience">
    <vt:lpwstr/>
  </property>
  <property fmtid="{D5CDD505-2E9C-101B-9397-08002B2CF9AE}" pid="17" name="Service Line/Department">
    <vt:lpwstr/>
  </property>
  <property fmtid="{D5CDD505-2E9C-101B-9397-08002B2CF9AE}" pid="18" name="PublishingContactPicture">
    <vt:lpwstr/>
  </property>
  <property fmtid="{D5CDD505-2E9C-101B-9397-08002B2CF9AE}" pid="19" name="PublishingVariationGroupID">
    <vt:lpwstr/>
  </property>
  <property fmtid="{D5CDD505-2E9C-101B-9397-08002B2CF9AE}" pid="20" name="_CopySource">
    <vt:lpwstr>https://svnet.stormontvail.org/departments/MarCom/Documents/Maps/Business Essentials/2020-Stormont PPT Template-Light.pptx</vt:lpwstr>
  </property>
</Properties>
</file>