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ebm" ContentType="video/webm"/>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7"/>
  </p:notesMasterIdLst>
  <p:handoutMasterIdLst>
    <p:handoutMasterId r:id="rId48"/>
  </p:handoutMasterIdLst>
  <p:sldIdLst>
    <p:sldId id="2147349474" r:id="rId2"/>
    <p:sldId id="272" r:id="rId3"/>
    <p:sldId id="269" r:id="rId4"/>
    <p:sldId id="264" r:id="rId5"/>
    <p:sldId id="2147349544" r:id="rId6"/>
    <p:sldId id="270" r:id="rId7"/>
    <p:sldId id="271" r:id="rId8"/>
    <p:sldId id="273" r:id="rId9"/>
    <p:sldId id="329" r:id="rId10"/>
    <p:sldId id="287" r:id="rId11"/>
    <p:sldId id="288" r:id="rId12"/>
    <p:sldId id="322" r:id="rId13"/>
    <p:sldId id="275" r:id="rId14"/>
    <p:sldId id="2147349545" r:id="rId15"/>
    <p:sldId id="277" r:id="rId16"/>
    <p:sldId id="279" r:id="rId17"/>
    <p:sldId id="280" r:id="rId18"/>
    <p:sldId id="327" r:id="rId19"/>
    <p:sldId id="328" r:id="rId20"/>
    <p:sldId id="285" r:id="rId21"/>
    <p:sldId id="293" r:id="rId22"/>
    <p:sldId id="295" r:id="rId23"/>
    <p:sldId id="297" r:id="rId24"/>
    <p:sldId id="312" r:id="rId25"/>
    <p:sldId id="321" r:id="rId26"/>
    <p:sldId id="298" r:id="rId27"/>
    <p:sldId id="284" r:id="rId28"/>
    <p:sldId id="313" r:id="rId29"/>
    <p:sldId id="331" r:id="rId30"/>
    <p:sldId id="299" r:id="rId31"/>
    <p:sldId id="300" r:id="rId32"/>
    <p:sldId id="301" r:id="rId33"/>
    <p:sldId id="334" r:id="rId34"/>
    <p:sldId id="305" r:id="rId35"/>
    <p:sldId id="315" r:id="rId36"/>
    <p:sldId id="309" r:id="rId37"/>
    <p:sldId id="306" r:id="rId38"/>
    <p:sldId id="319" r:id="rId39"/>
    <p:sldId id="320" r:id="rId40"/>
    <p:sldId id="314" r:id="rId41"/>
    <p:sldId id="326" r:id="rId42"/>
    <p:sldId id="290" r:id="rId43"/>
    <p:sldId id="291" r:id="rId44"/>
    <p:sldId id="292" r:id="rId45"/>
    <p:sldId id="2147349535"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9ED9"/>
    <a:srgbClr val="F4B11F"/>
    <a:srgbClr val="2F5597"/>
    <a:srgbClr val="E4544B"/>
    <a:srgbClr val="001C7D"/>
    <a:srgbClr val="66CCE8"/>
    <a:srgbClr val="FE9420"/>
    <a:srgbClr val="EFD831"/>
    <a:srgbClr val="F0F0F0"/>
    <a:srgbClr val="65F5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53234" autoAdjust="0"/>
  </p:normalViewPr>
  <p:slideViewPr>
    <p:cSldViewPr snapToGrid="0">
      <p:cViewPr varScale="1">
        <p:scale>
          <a:sx n="55" d="100"/>
          <a:sy n="55" d="100"/>
        </p:scale>
        <p:origin x="1278" y="78"/>
      </p:cViewPr>
      <p:guideLst/>
    </p:cSldViewPr>
  </p:slideViewPr>
  <p:notesTextViewPr>
    <p:cViewPr>
      <p:scale>
        <a:sx n="3" d="2"/>
        <a:sy n="3" d="2"/>
      </p:scale>
      <p:origin x="0" y="0"/>
    </p:cViewPr>
  </p:notesTextViewPr>
  <p:sorterViewPr>
    <p:cViewPr>
      <p:scale>
        <a:sx n="118" d="100"/>
        <a:sy n="118" d="100"/>
      </p:scale>
      <p:origin x="0" y="0"/>
    </p:cViewPr>
  </p:sorterViewPr>
  <p:notesViewPr>
    <p:cSldViewPr snapToGrid="0">
      <p:cViewPr varScale="1">
        <p:scale>
          <a:sx n="60" d="100"/>
          <a:sy n="60" d="100"/>
        </p:scale>
        <p:origin x="326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4397DC-82AE-5481-4EA1-628181AB94F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BF85843-59AD-8F34-A26D-3FADA27E3E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8513D4-4AD8-4766-BFCE-73B902C49577}" type="datetimeFigureOut">
              <a:rPr lang="en-US" smtClean="0"/>
              <a:t>4/10/2024</a:t>
            </a:fld>
            <a:endParaRPr lang="en-US"/>
          </a:p>
        </p:txBody>
      </p:sp>
      <p:sp>
        <p:nvSpPr>
          <p:cNvPr id="4" name="Footer Placeholder 3">
            <a:extLst>
              <a:ext uri="{FF2B5EF4-FFF2-40B4-BE49-F238E27FC236}">
                <a16:creationId xmlns:a16="http://schemas.microsoft.com/office/drawing/2014/main" id="{CAF6472D-4C45-75EA-E972-195F3650C2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7BF6A95-5B91-BA14-EC05-6892CA8B0B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E43FE1-AF0C-4BAC-BF03-B99EC912D69E}" type="slidenum">
              <a:rPr lang="en-US" smtClean="0"/>
              <a:t>‹#›</a:t>
            </a:fld>
            <a:endParaRPr lang="en-US"/>
          </a:p>
        </p:txBody>
      </p:sp>
    </p:spTree>
    <p:extLst>
      <p:ext uri="{BB962C8B-B14F-4D97-AF65-F5344CB8AC3E}">
        <p14:creationId xmlns:p14="http://schemas.microsoft.com/office/powerpoint/2010/main" val="881493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DC2E7-C2CE-4940-984A-73D9D520711E}" type="datetimeFigureOut">
              <a:rPr lang="en-US" smtClean="0"/>
              <a:t>4/10/2024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43B83-B6CD-4106-95BE-C45CA4919732}" type="slidenum">
              <a:rPr lang="en-US" smtClean="0"/>
              <a:t>‹#›</a:t>
            </a:fld>
            <a:endParaRPr lang="en-US" dirty="0"/>
          </a:p>
        </p:txBody>
      </p:sp>
    </p:spTree>
    <p:extLst>
      <p:ext uri="{BB962C8B-B14F-4D97-AF65-F5344CB8AC3E}">
        <p14:creationId xmlns:p14="http://schemas.microsoft.com/office/powerpoint/2010/main" val="1536613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 am going to start</a:t>
            </a:r>
            <a:r>
              <a:rPr lang="en-US" sz="1200" baseline="0" dirty="0"/>
              <a:t> with a </a:t>
            </a:r>
            <a:r>
              <a:rPr lang="en-US" sz="1200" b="1" baseline="0" dirty="0"/>
              <a:t>quick definition of Workers Compensation</a:t>
            </a:r>
            <a:r>
              <a:rPr lang="en-US" sz="1200" baseline="0" dirty="0"/>
              <a:t>. (Read Screen). </a:t>
            </a:r>
          </a:p>
          <a:p>
            <a:endParaRPr lang="en-US" sz="1200" baseline="0" dirty="0"/>
          </a:p>
          <a:p>
            <a:r>
              <a:rPr lang="en-US" sz="1200" dirty="0"/>
              <a:t>So, what do I mean by “employee benefits?”</a:t>
            </a:r>
          </a:p>
          <a:p>
            <a:r>
              <a:rPr lang="en-US" sz="1200" dirty="0"/>
              <a:t>Employee</a:t>
            </a:r>
            <a:r>
              <a:rPr lang="en-US" sz="1200" baseline="0" dirty="0"/>
              <a:t> Benefits typically include medical treatment for an injury or illness and income benefits to replace part of the wages lost due to a disability.</a:t>
            </a:r>
          </a:p>
          <a:p>
            <a:endParaRPr lang="en-US" dirty="0"/>
          </a:p>
          <a:p>
            <a:endParaRPr lang="en-US" dirty="0"/>
          </a:p>
        </p:txBody>
      </p:sp>
      <p:sp>
        <p:nvSpPr>
          <p:cNvPr id="4" name="Slide Number Placeholder 3"/>
          <p:cNvSpPr>
            <a:spLocks noGrp="1"/>
          </p:cNvSpPr>
          <p:nvPr>
            <p:ph type="sldNum" sz="quarter" idx="5"/>
          </p:nvPr>
        </p:nvSpPr>
        <p:spPr/>
        <p:txBody>
          <a:bodyPr/>
          <a:lstStyle/>
          <a:p>
            <a:fld id="{06943B83-B6CD-4106-95BE-C45CA4919732}" type="slidenum">
              <a:rPr lang="en-US" smtClean="0"/>
              <a:t>2</a:t>
            </a:fld>
            <a:endParaRPr lang="en-US" dirty="0"/>
          </a:p>
        </p:txBody>
      </p:sp>
    </p:spTree>
    <p:extLst>
      <p:ext uri="{BB962C8B-B14F-4D97-AF65-F5344CB8AC3E}">
        <p14:creationId xmlns:p14="http://schemas.microsoft.com/office/powerpoint/2010/main" val="4162204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t>Why do we have Workers</a:t>
            </a:r>
            <a:r>
              <a:rPr lang="en-US" sz="1800" baseline="0" dirty="0"/>
              <a:t> Compensation?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t>Most</a:t>
            </a:r>
            <a:r>
              <a:rPr lang="en-US" sz="1800" b="1" baseline="0" dirty="0"/>
              <a:t> people understand workers compensation protects the worker, but who else? The employer. Workers Compensation is a defense against lawsuits</a:t>
            </a:r>
            <a:r>
              <a:rPr lang="en-US" sz="1800" baseline="0" dirty="0"/>
              <a:t>. </a:t>
            </a:r>
            <a:r>
              <a:rPr lang="en-US" sz="1800" dirty="0">
                <a:effectLst/>
              </a:rPr>
              <a:t>The statutes protect employers from lawsuits by employees to recover damages</a:t>
            </a:r>
            <a:r>
              <a:rPr lang="en-US" sz="1800" baseline="0" dirty="0">
                <a:effectLst/>
              </a:rPr>
              <a:t> </a:t>
            </a:r>
            <a:r>
              <a:rPr lang="en-US" sz="1800" dirty="0">
                <a:effectLst/>
              </a:rPr>
              <a:t>for work-related injuries.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rPr>
              <a:t>Imagine</a:t>
            </a:r>
            <a:r>
              <a:rPr lang="en-US" sz="1800" baseline="0" dirty="0">
                <a:effectLst/>
              </a:rPr>
              <a:t> that someone falls, has a spinal injury and is unable to work.  </a:t>
            </a:r>
            <a:r>
              <a:rPr lang="en-US" sz="1800" b="1" baseline="0" dirty="0">
                <a:effectLst/>
              </a:rPr>
              <a:t>Without workers compensation they could sue the business </a:t>
            </a:r>
            <a:r>
              <a:rPr lang="en-US" sz="1800" baseline="0" dirty="0">
                <a:effectLst/>
              </a:rPr>
              <a:t>for millions of dollars.  Could your small or medium-size business take a hit like that?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t>Work comp coverage is referred to as the "</a:t>
            </a:r>
            <a:r>
              <a:rPr lang="en-US" sz="1800" b="1" dirty="0"/>
              <a:t>exclusive remedy</a:t>
            </a:r>
            <a:r>
              <a:rPr lang="en-US" sz="1800" dirty="0"/>
              <a:t>“. </a:t>
            </a:r>
            <a:r>
              <a:rPr lang="en-US" sz="1800" baseline="0" dirty="0">
                <a:effectLst/>
              </a:rPr>
              <a:t>The Exclusive Remedy means the Work Comp Act is the only source of legal process and replaces common law, protecting employers from large tort awards.</a:t>
            </a:r>
            <a:r>
              <a:rPr lang="en-US" sz="1800" b="1" baseline="0" dirty="0">
                <a:effectLst/>
              </a:rPr>
              <a:t> </a:t>
            </a:r>
            <a:r>
              <a:rPr lang="en-US" sz="1800" b="0" baseline="0" dirty="0">
                <a:effectLst/>
              </a:rPr>
              <a:t>In exchange for this protection, </a:t>
            </a:r>
            <a:r>
              <a:rPr lang="en-US" sz="1800" b="1" baseline="0" dirty="0">
                <a:effectLst/>
              </a:rPr>
              <a:t>e</a:t>
            </a:r>
            <a:r>
              <a:rPr lang="en-US" sz="1800" b="1" dirty="0"/>
              <a:t>mployees</a:t>
            </a:r>
            <a:r>
              <a:rPr lang="en-US" sz="1800" b="1" baseline="0" dirty="0"/>
              <a:t> typically</a:t>
            </a:r>
            <a:r>
              <a:rPr lang="en-US" sz="1800" b="1" dirty="0"/>
              <a:t> receive benefits</a:t>
            </a:r>
            <a:r>
              <a:rPr lang="en-US" sz="1800" b="1" baseline="0" dirty="0"/>
              <a:t> </a:t>
            </a:r>
            <a:r>
              <a:rPr lang="en-US" sz="1800" b="1" dirty="0"/>
              <a:t>even if the worker caused their own injury. </a:t>
            </a:r>
            <a:r>
              <a:rPr lang="en-US" sz="1800" dirty="0"/>
              <a:t>Workers</a:t>
            </a:r>
            <a:r>
              <a:rPr lang="en-US" sz="1800" baseline="0" dirty="0"/>
              <a:t> Compensation is a no-fault system, meaning we don’t need to assign fault for benefits to be permitted.</a:t>
            </a:r>
            <a:endParaRPr lang="en-US" sz="18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aseline="0" dirty="0">
              <a:effectLst/>
            </a:endParaRPr>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a:t>
            </a:fld>
            <a:endParaRPr lang="en-US" dirty="0"/>
          </a:p>
        </p:txBody>
      </p:sp>
    </p:spTree>
    <p:extLst>
      <p:ext uri="{BB962C8B-B14F-4D97-AF65-F5344CB8AC3E}">
        <p14:creationId xmlns:p14="http://schemas.microsoft.com/office/powerpoint/2010/main" val="1156038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800" b="1" dirty="0"/>
              <a:t>Think back…many of your</a:t>
            </a:r>
            <a:r>
              <a:rPr lang="en-US" sz="1800" b="1" baseline="0" dirty="0"/>
              <a:t> past relatives may have been farmers</a:t>
            </a:r>
            <a:r>
              <a:rPr lang="en-US" sz="1800" baseline="0" dirty="0"/>
              <a:t>, even Kansas farmers.  Imagine plowing 100 acres with your horse and plow. It was literally back-breaking work.  </a:t>
            </a:r>
            <a:r>
              <a:rPr lang="en-US" sz="1800" b="1" baseline="0" dirty="0"/>
              <a:t>What would happen if you got hurt? </a:t>
            </a:r>
            <a:r>
              <a:rPr lang="en-US" sz="1800" baseline="0" dirty="0"/>
              <a:t>One answer was take a swig of Granny’s rheumatism medicine and get back to work.  </a:t>
            </a:r>
            <a:r>
              <a:rPr lang="en-US" sz="1800" b="1" baseline="0" dirty="0"/>
              <a:t>Typically though, your family, neighbors and friends would all pitch in to help.  There was a sense of</a:t>
            </a:r>
            <a:r>
              <a:rPr lang="en-US" sz="1800" b="1" dirty="0"/>
              <a:t> moral obligation to the group or community. I help you out</a:t>
            </a:r>
            <a:r>
              <a:rPr lang="en-US" sz="1800" b="1" baseline="0" dirty="0"/>
              <a:t> now and later your family will help</a:t>
            </a:r>
            <a:r>
              <a:rPr lang="en-US" sz="1800" baseline="0" dirty="0"/>
              <a:t> me and my family. </a:t>
            </a:r>
            <a:r>
              <a:rPr lang="en-US" sz="1800" dirty="0">
                <a:effectLst/>
              </a:rPr>
              <a:t>It’s a community working together.  </a:t>
            </a:r>
            <a:r>
              <a:rPr lang="en-US" sz="1800" b="1" dirty="0">
                <a:effectLst/>
              </a:rPr>
              <a:t>Then the</a:t>
            </a:r>
            <a:r>
              <a:rPr lang="en-US" sz="1800" b="1" baseline="0" dirty="0">
                <a:effectLst/>
              </a:rPr>
              <a:t> </a:t>
            </a:r>
            <a:r>
              <a:rPr lang="en-US" sz="1800" b="1" dirty="0">
                <a:effectLst/>
              </a:rPr>
              <a:t>industrial</a:t>
            </a:r>
            <a:r>
              <a:rPr lang="en-US" sz="1800" b="1" baseline="0" dirty="0">
                <a:effectLst/>
              </a:rPr>
              <a:t> revolution began.</a:t>
            </a:r>
            <a:endParaRPr lang="en-US" sz="1800" b="1" dirty="0"/>
          </a:p>
        </p:txBody>
      </p:sp>
      <p:sp>
        <p:nvSpPr>
          <p:cNvPr id="92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9927CE-008A-4E38-B853-6DF10A3BBB15}" type="slidenum">
              <a:rPr lang="en-US" smtClean="0"/>
              <a:pPr fontAlgn="base">
                <a:spcBef>
                  <a:spcPct val="0"/>
                </a:spcBef>
                <a:spcAft>
                  <a:spcPct val="0"/>
                </a:spcAft>
                <a:defRPr/>
              </a:pPr>
              <a:t>4</a:t>
            </a:fld>
            <a:endParaRPr lang="en-US"/>
          </a:p>
        </p:txBody>
      </p:sp>
    </p:spTree>
    <p:extLst>
      <p:ext uri="{BB962C8B-B14F-4D97-AF65-F5344CB8AC3E}">
        <p14:creationId xmlns:p14="http://schemas.microsoft.com/office/powerpoint/2010/main" val="1097113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u="none" dirty="0">
                <a:solidFill>
                  <a:schemeClr val="tx1"/>
                </a:solidFill>
                <a:effectLst/>
              </a:rPr>
              <a:t>With industrialization people moved to the cities to</a:t>
            </a:r>
            <a:r>
              <a:rPr lang="en-US" sz="1800" b="1" u="none" baseline="0" dirty="0">
                <a:solidFill>
                  <a:schemeClr val="tx1"/>
                </a:solidFill>
                <a:effectLst/>
              </a:rPr>
              <a:t> work in factories and away from rural communities</a:t>
            </a:r>
            <a:r>
              <a:rPr lang="en-US" sz="1800" b="0" u="none" baseline="0" dirty="0">
                <a:solidFill>
                  <a:schemeClr val="tx1"/>
                </a:solidFill>
                <a:effectLst/>
              </a:rPr>
              <a:t>. Often, the families had male wage earners.  But </a:t>
            </a:r>
            <a:r>
              <a:rPr lang="en-US" sz="1800" b="1" u="none" baseline="0" dirty="0">
                <a:solidFill>
                  <a:schemeClr val="tx1"/>
                </a:solidFill>
                <a:effectLst/>
              </a:rPr>
              <a:t>many families also required others including children to work to makes ends meet</a:t>
            </a:r>
            <a:r>
              <a:rPr lang="en-US" sz="1800" b="0" u="none" baseline="0" dirty="0">
                <a:solidFill>
                  <a:schemeClr val="tx1"/>
                </a:solidFill>
                <a:effectLst/>
              </a:rPr>
              <a:t>.  So now, what happens if those who are bringing in the wages get hurt? </a:t>
            </a:r>
            <a:r>
              <a:rPr lang="en-US" sz="1800" b="1" u="none" baseline="0" dirty="0">
                <a:solidFill>
                  <a:schemeClr val="tx1"/>
                </a:solidFill>
                <a:effectLst/>
              </a:rPr>
              <a:t>It became very different from the community spirit of the agricultural society</a:t>
            </a:r>
            <a:r>
              <a:rPr lang="en-US" sz="1800" b="0" u="none" baseline="0" dirty="0">
                <a:solidFill>
                  <a:schemeClr val="tx1"/>
                </a:solidFill>
                <a:effectLst/>
              </a:rPr>
              <a:t>. You don’t have family and friends that are able to pitch in like they did on the farm.  They can’t go to work for you at the factory.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0" u="none" baseline="0" dirty="0">
              <a:solidFill>
                <a:schemeClr val="tx1"/>
              </a:solidFill>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u="none" baseline="0" dirty="0">
                <a:solidFill>
                  <a:schemeClr val="tx1"/>
                </a:solidFill>
                <a:effectLst/>
              </a:rPr>
              <a:t>One example often provided is the Triangle Shirtwaist Fire of 1911, in New York. It was one of the deadliest industrial fires in US history…</a:t>
            </a:r>
            <a:r>
              <a:rPr lang="en-US" sz="1800" b="0" u="none" baseline="0" dirty="0">
                <a:solidFill>
                  <a:schemeClr val="tx1"/>
                </a:solidFill>
                <a:effectLst/>
              </a:rPr>
              <a:t> a shirt factory in a 10-story building, where 146 people died, almost all women and recent immigrants, with the youngest 2 victims being 14 years old.  A fire started on the 8</a:t>
            </a:r>
            <a:r>
              <a:rPr lang="en-US" sz="1800" b="0" u="none" baseline="30000" dirty="0">
                <a:solidFill>
                  <a:schemeClr val="tx1"/>
                </a:solidFill>
                <a:effectLst/>
              </a:rPr>
              <a:t>th</a:t>
            </a:r>
            <a:r>
              <a:rPr lang="en-US" sz="1800" b="0" u="none" baseline="0" dirty="0">
                <a:solidFill>
                  <a:schemeClr val="tx1"/>
                </a:solidFill>
                <a:effectLst/>
              </a:rPr>
              <a:t> floor, </a:t>
            </a:r>
            <a:r>
              <a:rPr lang="en-US" sz="1800" b="1" u="none" baseline="0" dirty="0">
                <a:solidFill>
                  <a:schemeClr val="tx1"/>
                </a:solidFill>
                <a:effectLst/>
              </a:rPr>
              <a:t>doors and stairwells were locked or blocked, which was common practice then to stop employees from sneaking out. And of course, no alarm system</a:t>
            </a:r>
            <a:r>
              <a:rPr lang="en-US" sz="1800" b="0" u="none" baseline="0" dirty="0">
                <a:solidFill>
                  <a:schemeClr val="tx1"/>
                </a:solidFill>
                <a:effectLst/>
              </a:rPr>
              <a:t>. With the lives of so many wage earners lost, what were these families to do? </a:t>
            </a:r>
            <a:r>
              <a:rPr lang="en-US" sz="1800" b="1" u="none" baseline="0" dirty="0">
                <a:solidFill>
                  <a:schemeClr val="tx1"/>
                </a:solidFill>
                <a:effectLst/>
              </a:rPr>
              <a:t>So the government </a:t>
            </a:r>
            <a:r>
              <a:rPr lang="en-US" sz="1800" b="0" u="none" baseline="0" dirty="0">
                <a:solidFill>
                  <a:schemeClr val="tx1"/>
                </a:solidFill>
                <a:effectLst/>
              </a:rPr>
              <a:t>had to </a:t>
            </a:r>
            <a:r>
              <a:rPr lang="en-US" sz="1800" b="1" u="none" baseline="0" dirty="0">
                <a:solidFill>
                  <a:schemeClr val="tx1"/>
                </a:solidFill>
                <a:effectLst/>
              </a:rPr>
              <a:t>step in and create Workers Compensation.</a:t>
            </a:r>
            <a:endParaRPr lang="en-US" sz="1800" b="1" u="none" dirty="0">
              <a:solidFill>
                <a:schemeClr val="tx1"/>
              </a:solidFill>
            </a:endParaRPr>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5</a:t>
            </a:fld>
            <a:endParaRPr lang="en-US"/>
          </a:p>
        </p:txBody>
      </p:sp>
    </p:spTree>
    <p:extLst>
      <p:ext uri="{BB962C8B-B14F-4D97-AF65-F5344CB8AC3E}">
        <p14:creationId xmlns:p14="http://schemas.microsoft.com/office/powerpoint/2010/main" val="3450766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kern="1200" dirty="0">
                <a:solidFill>
                  <a:schemeClr val="tx1"/>
                </a:solidFill>
                <a:effectLst/>
                <a:latin typeface="+mn-lt"/>
                <a:ea typeface="+mn-ea"/>
                <a:cs typeface="+mn-cs"/>
              </a:rPr>
              <a:t>Workers compensation is not a new idea</a:t>
            </a:r>
            <a:r>
              <a:rPr lang="en-US" sz="1800" kern="1200" dirty="0">
                <a:solidFill>
                  <a:schemeClr val="tx1"/>
                </a:solidFill>
                <a:effectLst/>
                <a:latin typeface="+mn-lt"/>
                <a:ea typeface="+mn-ea"/>
                <a:cs typeface="+mn-cs"/>
              </a:rPr>
              <a:t>. </a:t>
            </a:r>
            <a:r>
              <a:rPr lang="en-US" sz="1800" dirty="0"/>
              <a:t>The history of compensation for bodily injury begins shortly after the advent of written history itself. </a:t>
            </a:r>
            <a:r>
              <a:rPr lang="en-US" sz="1800" b="1" dirty="0"/>
              <a:t>Ancient</a:t>
            </a:r>
            <a:r>
              <a:rPr lang="en-US" sz="1800" b="1" baseline="0" dirty="0"/>
              <a:t> </a:t>
            </a:r>
            <a:r>
              <a:rPr lang="en-US" sz="1800" b="1" baseline="0" dirty="0" err="1"/>
              <a:t>S</a:t>
            </a:r>
            <a:r>
              <a:rPr lang="en-US" sz="1800" b="1" dirty="0" err="1"/>
              <a:t>umeria</a:t>
            </a:r>
            <a:r>
              <a:rPr lang="en-US" sz="1800" b="1" dirty="0"/>
              <a:t> (modern day Iraq)</a:t>
            </a:r>
            <a:r>
              <a:rPr lang="en-US" sz="1800" b="1" baseline="0" dirty="0"/>
              <a:t> had </a:t>
            </a:r>
            <a:r>
              <a:rPr lang="en-US" sz="1800" b="1" dirty="0"/>
              <a:t>the Code of Ur-</a:t>
            </a:r>
            <a:r>
              <a:rPr lang="en-US" sz="1800" b="1" dirty="0" err="1"/>
              <a:t>Nammu</a:t>
            </a:r>
            <a:r>
              <a:rPr lang="en-US" sz="1800" baseline="0" dirty="0"/>
              <a:t> which dated to</a:t>
            </a:r>
            <a:r>
              <a:rPr lang="en-US" sz="1800" dirty="0"/>
              <a:t> approximately 2050 B.C. The Code of Ur-</a:t>
            </a:r>
            <a:r>
              <a:rPr lang="en-US" sz="1800" dirty="0" err="1"/>
              <a:t>Nammu</a:t>
            </a:r>
            <a:r>
              <a:rPr lang="en-US" sz="1800" dirty="0"/>
              <a:t> provided monetary compensation for specific injury to workers' body parts, including fractures.</a:t>
            </a:r>
            <a:r>
              <a:rPr lang="en-US" sz="1800" baseline="0" dirty="0"/>
              <a:t> </a:t>
            </a:r>
            <a:r>
              <a:rPr lang="en-US" sz="1800" b="1" baseline="0" dirty="0"/>
              <a:t>Ancient Greek, Roman, Arab and Chinese laws had records of compensation schedules for the loss of a body part in the course of work</a:t>
            </a:r>
            <a:r>
              <a:rPr lang="en-US" sz="1800" b="1" dirty="0"/>
              <a:t>. </a:t>
            </a:r>
            <a:r>
              <a:rPr lang="en-US" sz="1800" b="0" dirty="0"/>
              <a:t>I</a:t>
            </a:r>
            <a:r>
              <a:rPr lang="en-US" sz="1800" baseline="0" dirty="0"/>
              <a:t>n the late 1600s, </a:t>
            </a:r>
            <a:r>
              <a:rPr lang="en-US" sz="1800" b="1" kern="1200" baseline="0" dirty="0">
                <a:solidFill>
                  <a:schemeClr val="tx1"/>
                </a:solidFill>
                <a:effectLst/>
                <a:latin typeface="+mn-lt"/>
                <a:ea typeface="+mn-ea"/>
                <a:cs typeface="+mn-cs"/>
              </a:rPr>
              <a:t>P</a:t>
            </a:r>
            <a:r>
              <a:rPr lang="en-US" sz="1800" b="1" kern="1200" dirty="0">
                <a:solidFill>
                  <a:schemeClr val="tx1"/>
                </a:solidFill>
                <a:effectLst/>
                <a:latin typeface="+mn-lt"/>
                <a:ea typeface="+mn-ea"/>
                <a:cs typeface="+mn-cs"/>
              </a:rPr>
              <a:t>iracy was a famously dangerous occupation.</a:t>
            </a:r>
            <a:r>
              <a:rPr lang="en-US" sz="1800" b="1" kern="1200" baseline="0" dirty="0">
                <a:solidFill>
                  <a:schemeClr val="tx1"/>
                </a:solidFill>
                <a:effectLst/>
                <a:latin typeface="+mn-lt"/>
                <a:ea typeface="+mn-ea"/>
                <a:cs typeface="+mn-cs"/>
              </a:rPr>
              <a:t> P</a:t>
            </a:r>
            <a:r>
              <a:rPr lang="en-US" sz="1800" b="1" kern="1200" dirty="0">
                <a:solidFill>
                  <a:schemeClr val="tx1"/>
                </a:solidFill>
                <a:effectLst/>
                <a:latin typeface="+mn-lt"/>
                <a:ea typeface="+mn-ea"/>
                <a:cs typeface="+mn-cs"/>
              </a:rPr>
              <a:t>irates</a:t>
            </a:r>
            <a:r>
              <a:rPr lang="en-US" sz="1800" b="1" kern="1200" baseline="0" dirty="0">
                <a:solidFill>
                  <a:schemeClr val="tx1"/>
                </a:solidFill>
                <a:effectLst/>
                <a:latin typeface="+mn-lt"/>
                <a:ea typeface="+mn-ea"/>
                <a:cs typeface="+mn-cs"/>
              </a:rPr>
              <a:t> </a:t>
            </a:r>
            <a:r>
              <a:rPr lang="en-US" sz="1800" b="1" kern="1200" dirty="0">
                <a:solidFill>
                  <a:schemeClr val="tx1"/>
                </a:solidFill>
                <a:effectLst/>
                <a:latin typeface="+mn-lt"/>
                <a:ea typeface="+mn-ea"/>
                <a:cs typeface="+mn-cs"/>
              </a:rPr>
              <a:t>were among the first recipients of compensation for an on-the-job injury.</a:t>
            </a:r>
            <a:r>
              <a:rPr lang="en-US" sz="1800" b="1" kern="1200" baseline="0" dirty="0">
                <a:solidFill>
                  <a:schemeClr val="tx1"/>
                </a:solidFill>
                <a:effectLst/>
                <a:latin typeface="+mn-lt"/>
                <a:ea typeface="+mn-ea"/>
                <a:cs typeface="+mn-cs"/>
              </a:rPr>
              <a:t> </a:t>
            </a:r>
            <a:r>
              <a:rPr lang="en-US" sz="1800" b="1" kern="1200" dirty="0">
                <a:solidFill>
                  <a:schemeClr val="tx1"/>
                </a:solidFill>
                <a:effectLst/>
                <a:latin typeface="+mn-lt"/>
                <a:ea typeface="+mn-ea"/>
                <a:cs typeface="+mn-cs"/>
              </a:rPr>
              <a:t>Similar to today’s compensation schedules, benefits differed based on injury. For example, the loss of an eye or finger would merit about 50 weeks’ worth of wages, and losing the right arm netted 300 weeks. Although there was no recorded compensation for death, injured crew members could stay on board and perform less strenuous tasks. Thus, creating the first “return-to-work program.” So the idea of worker’s compensation has been</a:t>
            </a:r>
            <a:r>
              <a:rPr lang="en-US" sz="1800" b="1" kern="1200" baseline="0" dirty="0">
                <a:solidFill>
                  <a:schemeClr val="tx1"/>
                </a:solidFill>
                <a:effectLst/>
                <a:latin typeface="+mn-lt"/>
                <a:ea typeface="+mn-ea"/>
                <a:cs typeface="+mn-cs"/>
              </a:rPr>
              <a:t> around for a long time.</a:t>
            </a:r>
            <a:endParaRPr lang="en-US" sz="18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6</a:t>
            </a:fld>
            <a:endParaRPr lang="en-US"/>
          </a:p>
        </p:txBody>
      </p:sp>
    </p:spTree>
    <p:extLst>
      <p:ext uri="{BB962C8B-B14F-4D97-AF65-F5344CB8AC3E}">
        <p14:creationId xmlns:p14="http://schemas.microsoft.com/office/powerpoint/2010/main" val="650252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800" b="1" dirty="0"/>
              <a:t>In more modern times, Germany’s Otto</a:t>
            </a:r>
            <a:r>
              <a:rPr lang="en-US" sz="1800" b="1" baseline="0" dirty="0"/>
              <a:t> von Bismarck</a:t>
            </a:r>
            <a:r>
              <a:rPr lang="en-US" sz="1800" b="1" dirty="0"/>
              <a:t> started</a:t>
            </a:r>
            <a:r>
              <a:rPr lang="en-US" sz="1800" b="1" baseline="0" dirty="0"/>
              <a:t> the </a:t>
            </a:r>
            <a:r>
              <a:rPr lang="en-US" sz="1800" b="1" dirty="0"/>
              <a:t>Workers' Accident Insurance in 1884 creating the first modern system of workers' compensation.</a:t>
            </a:r>
            <a:r>
              <a:rPr lang="en-US" sz="1800" dirty="0"/>
              <a:t> He argued that the program created security and certainty for employers and employees.</a:t>
            </a:r>
          </a:p>
          <a:p>
            <a:r>
              <a:rPr lang="en-US" sz="1800" b="1" dirty="0"/>
              <a:t>The Workers' Compensation Act was proposed in England’s Parliament in 1893 and was largely equivalent to the 1884 Prussian law in establishing a "no-fault" doctrine of compensation. </a:t>
            </a:r>
            <a:r>
              <a:rPr lang="en-US" sz="1800" dirty="0"/>
              <a:t>Unlike the German model, it did not fully rely on state administration. Instead the "Friendly Societies" which had organized various forms of private disability insurance for workers for many years were relied upon to provide the insurance itself. </a:t>
            </a:r>
          </a:p>
          <a:p>
            <a:r>
              <a:rPr lang="en-US" sz="1800" b="1" dirty="0"/>
              <a:t>The first comprehensive workers' compensation law in the US was passed in Wisconsin in 1911. </a:t>
            </a:r>
            <a:r>
              <a:rPr lang="en-US" sz="1800" b="1" baseline="0" dirty="0"/>
              <a:t>Kansas was second by just 2 weeks. </a:t>
            </a:r>
            <a:r>
              <a:rPr lang="en-US" sz="1800" b="1" dirty="0"/>
              <a:t>Nine other states passed regulations that year.</a:t>
            </a:r>
            <a:r>
              <a:rPr lang="en-US" sz="1800" b="1" baseline="0" dirty="0"/>
              <a:t> </a:t>
            </a:r>
            <a:r>
              <a:rPr lang="en-US" sz="1800" baseline="0" dirty="0"/>
              <a:t>T</a:t>
            </a:r>
            <a:r>
              <a:rPr lang="en-US" sz="1800" dirty="0"/>
              <a:t>hirty-six other</a:t>
            </a:r>
            <a:r>
              <a:rPr lang="en-US" sz="1800" baseline="0" dirty="0"/>
              <a:t> states had some form of workers compensation</a:t>
            </a:r>
            <a:r>
              <a:rPr lang="en-US" sz="1800" dirty="0"/>
              <a:t> before the decade was out. The final state to pass workers' compensation legislation was Mississippi in 1948.</a:t>
            </a:r>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7</a:t>
            </a:fld>
            <a:endParaRPr lang="en-US"/>
          </a:p>
        </p:txBody>
      </p:sp>
    </p:spTree>
    <p:extLst>
      <p:ext uri="{BB962C8B-B14F-4D97-AF65-F5344CB8AC3E}">
        <p14:creationId xmlns:p14="http://schemas.microsoft.com/office/powerpoint/2010/main" val="1441318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t>Workers</a:t>
            </a:r>
            <a:r>
              <a:rPr lang="en-US" sz="1800" b="1" baseline="0" dirty="0"/>
              <a:t> compensation is the Grand Bargain.  </a:t>
            </a:r>
            <a:r>
              <a:rPr lang="en-US" sz="1800" baseline="0" dirty="0">
                <a:effectLst/>
              </a:rPr>
              <a:t>B</a:t>
            </a:r>
            <a:r>
              <a:rPr lang="en-US" sz="1800" dirty="0">
                <a:effectLst/>
              </a:rPr>
              <a:t>oth employers and employees give up certain advantages in return for other</a:t>
            </a:r>
            <a:r>
              <a:rPr lang="en-US" sz="1800" baseline="0" dirty="0">
                <a:effectLst/>
              </a:rPr>
              <a:t> advantages</a:t>
            </a:r>
            <a:r>
              <a:rPr lang="en-US" sz="1800" dirty="0">
                <a:effectLst/>
              </a:rPr>
              <a:t>. </a:t>
            </a:r>
            <a:r>
              <a:rPr lang="en-US" sz="1800" b="1" dirty="0">
                <a:effectLst/>
              </a:rPr>
              <a:t>Employers trade liability</a:t>
            </a:r>
            <a:r>
              <a:rPr lang="en-US" sz="1800" dirty="0">
                <a:effectLst/>
              </a:rPr>
              <a:t>, regardless of fault, for protection from large tort awards.</a:t>
            </a:r>
            <a:r>
              <a:rPr lang="en-US" sz="1800" baseline="0" dirty="0">
                <a:effectLst/>
              </a:rPr>
              <a:t> </a:t>
            </a:r>
            <a:r>
              <a:rPr lang="en-US" sz="1800" b="1" baseline="0" dirty="0">
                <a:effectLst/>
              </a:rPr>
              <a:t>While</a:t>
            </a:r>
            <a:r>
              <a:rPr lang="en-US" sz="1800" b="1" dirty="0">
                <a:effectLst/>
              </a:rPr>
              <a:t> employees surrender the</a:t>
            </a:r>
            <a:r>
              <a:rPr lang="en-US" sz="1800" b="1" baseline="0" dirty="0">
                <a:effectLst/>
              </a:rPr>
              <a:t> right to sue,</a:t>
            </a:r>
            <a:r>
              <a:rPr lang="en-US" sz="1800" baseline="0" dirty="0">
                <a:effectLst/>
              </a:rPr>
              <a:t> they gain</a:t>
            </a:r>
            <a:r>
              <a:rPr lang="en-US" sz="1800" dirty="0">
                <a:effectLst/>
              </a:rPr>
              <a:t> swift medical treatment and limited financial benefits.</a:t>
            </a:r>
            <a:r>
              <a:rPr lang="en-US" sz="1800" baseline="0" dirty="0">
                <a:effectLst/>
              </a:rPr>
              <a:t>  </a:t>
            </a:r>
            <a:r>
              <a:rPr lang="en-US" sz="1800" baseline="0" dirty="0"/>
              <a:t>Fault is not an issue</a:t>
            </a:r>
            <a:r>
              <a:rPr lang="en-US" sz="1800" b="0" baseline="0" dirty="0"/>
              <a:t>.  The employee, employer or an external issue could have caused the injury and the employee will still receive benefits.  </a:t>
            </a:r>
            <a:r>
              <a:rPr lang="en-US" sz="1800" b="1" baseline="0" dirty="0"/>
              <a:t>This creates a safety net for injured employees.  By the employer allowing these benefits, lawsuits are eliminated.  </a:t>
            </a:r>
            <a:r>
              <a:rPr lang="en-US" sz="1800" baseline="0" dirty="0"/>
              <a:t>Eliminating the possibility of business-crushing multimillion-dollar lawsuits is very good for commerce.  </a:t>
            </a:r>
            <a:r>
              <a:rPr lang="en-US" sz="1800" b="1" baseline="0" dirty="0"/>
              <a:t>At</a:t>
            </a:r>
            <a:r>
              <a:rPr lang="en-US" sz="1800" baseline="0" dirty="0"/>
              <a:t> </a:t>
            </a:r>
            <a:r>
              <a:rPr lang="en-US" sz="1800" b="1" baseline="0" dirty="0"/>
              <a:t>first, this was only for specific professions that were extremely dangerous such as mining, but now it covers most employees.</a:t>
            </a:r>
          </a:p>
          <a:p>
            <a:endParaRPr lang="en-US" sz="1800" b="0" baseline="0" dirty="0"/>
          </a:p>
          <a:p>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8</a:t>
            </a:fld>
            <a:endParaRPr lang="en-US" dirty="0"/>
          </a:p>
        </p:txBody>
      </p:sp>
    </p:spTree>
    <p:extLst>
      <p:ext uri="{BB962C8B-B14F-4D97-AF65-F5344CB8AC3E}">
        <p14:creationId xmlns:p14="http://schemas.microsoft.com/office/powerpoint/2010/main" val="4172624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employer must promote a culture of safety.  Failing to do so can mean employees are awarded</a:t>
            </a:r>
            <a:r>
              <a:rPr lang="en-US" baseline="0" dirty="0"/>
              <a:t> benefits even if they don’t use a safety device.  Example: Seat belts</a:t>
            </a:r>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9</a:t>
            </a:fld>
            <a:endParaRPr lang="en-US" dirty="0"/>
          </a:p>
        </p:txBody>
      </p:sp>
    </p:spTree>
    <p:extLst>
      <p:ext uri="{BB962C8B-B14F-4D97-AF65-F5344CB8AC3E}">
        <p14:creationId xmlns:p14="http://schemas.microsoft.com/office/powerpoint/2010/main" val="3867584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Employers can obtain</a:t>
            </a:r>
            <a:r>
              <a:rPr lang="en-US" sz="1800" b="1" baseline="0" dirty="0"/>
              <a:t> workers compensation insurance by 3 different methods </a:t>
            </a:r>
            <a:r>
              <a:rPr lang="en-US" sz="1800" baseline="0" dirty="0"/>
              <a:t>(read slide)</a:t>
            </a:r>
          </a:p>
          <a:p>
            <a:endParaRPr lang="en-US" sz="1800" baseline="0" dirty="0"/>
          </a:p>
          <a:p>
            <a:r>
              <a:rPr lang="en-US" sz="1800" baseline="0" dirty="0"/>
              <a:t>Typically self-insurance is for large corporations that have been established for at least 5 years, or is purchasing a company that has been in business for at least 10 years.</a:t>
            </a:r>
          </a:p>
          <a:p>
            <a:endParaRPr lang="en-US" sz="1800" baseline="0" dirty="0"/>
          </a:p>
          <a:p>
            <a:r>
              <a:rPr lang="en-US" sz="1800" baseline="0" dirty="0"/>
              <a:t>Pooled groups are typically new businesses or high-risk businesses that cannot obtain insurance through an authorized insurance carrier.  Information on group-funded pools is available through the Kansas Insurance Department.</a:t>
            </a:r>
          </a:p>
          <a:p>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10</a:t>
            </a:fld>
            <a:endParaRPr lang="en-US" dirty="0"/>
          </a:p>
        </p:txBody>
      </p:sp>
    </p:spTree>
    <p:extLst>
      <p:ext uri="{BB962C8B-B14F-4D97-AF65-F5344CB8AC3E}">
        <p14:creationId xmlns:p14="http://schemas.microsoft.com/office/powerpoint/2010/main" val="3496728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Not all employers have to carry</a:t>
            </a:r>
            <a:r>
              <a:rPr lang="en-US" sz="1800" b="1" baseline="0" dirty="0"/>
              <a:t> workers compensation insurance.</a:t>
            </a:r>
            <a:r>
              <a:rPr lang="en-US" sz="1800" baseline="0" dirty="0"/>
              <a:t>  Some employers are exempt. Such as (read screen).  </a:t>
            </a:r>
          </a:p>
          <a:p>
            <a:endParaRPr lang="en-US" baseline="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11</a:t>
            </a:fld>
            <a:endParaRPr lang="en-US" dirty="0"/>
          </a:p>
        </p:txBody>
      </p:sp>
    </p:spTree>
    <p:extLst>
      <p:ext uri="{BB962C8B-B14F-4D97-AF65-F5344CB8AC3E}">
        <p14:creationId xmlns:p14="http://schemas.microsoft.com/office/powerpoint/2010/main" val="111618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(read screen)</a:t>
            </a:r>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12</a:t>
            </a:fld>
            <a:endParaRPr lang="en-US" dirty="0"/>
          </a:p>
        </p:txBody>
      </p:sp>
    </p:spTree>
    <p:extLst>
      <p:ext uri="{BB962C8B-B14F-4D97-AF65-F5344CB8AC3E}">
        <p14:creationId xmlns:p14="http://schemas.microsoft.com/office/powerpoint/2010/main" val="300612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Workers</a:t>
            </a:r>
            <a:r>
              <a:rPr lang="en-US" sz="1800" b="1" baseline="0" dirty="0"/>
              <a:t> Compensation requires an injury.</a:t>
            </a:r>
            <a:r>
              <a:rPr lang="en-US" sz="1800" baseline="0" dirty="0"/>
              <a:t>  Injury is defined in KSA 44-508(f).  It is a lesion or change in the physical structure of the body causing damage or harm.  Injuries are grouped into 3 categories: accident, repetitive trauma or occupational disease.  Let’s talk a little about each of these.</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13</a:t>
            </a:fld>
            <a:endParaRPr lang="en-US" dirty="0"/>
          </a:p>
        </p:txBody>
      </p:sp>
    </p:spTree>
    <p:extLst>
      <p:ext uri="{BB962C8B-B14F-4D97-AF65-F5344CB8AC3E}">
        <p14:creationId xmlns:p14="http://schemas.microsoft.com/office/powerpoint/2010/main" val="1487809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9DDB6-9DCA-FC4C-6158-E8BC7C3AB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866E9-F84E-502E-8C95-EC6C3371B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9B434-6C79-BAF6-5159-E0329D9213AD}"/>
              </a:ext>
            </a:extLst>
          </p:cNvPr>
          <p:cNvSpPr>
            <a:spLocks noGrp="1"/>
          </p:cNvSpPr>
          <p:nvPr>
            <p:ph type="body" idx="1"/>
          </p:nvPr>
        </p:nvSpPr>
        <p:spPr/>
        <p:txBody>
          <a:bodyPr/>
          <a:lstStyle/>
          <a:p>
            <a:r>
              <a:rPr lang="en-US" sz="1800" dirty="0"/>
              <a:t>The definition of an accident can be found in K.S.A</a:t>
            </a:r>
            <a:r>
              <a:rPr lang="en-US" sz="1800" baseline="0" dirty="0"/>
              <a:t> 44-508(d).  </a:t>
            </a:r>
            <a:r>
              <a:rPr lang="en-US" sz="1800" b="1" baseline="0" dirty="0"/>
              <a:t>An accident is unexpected and typically is unfortunate in nature.  An accident has a set place, date and time where it happened, and produces symptoms.  </a:t>
            </a:r>
            <a:r>
              <a:rPr lang="en-US" sz="1800" b="0" baseline="0" dirty="0"/>
              <a:t>Falling off a ladder would be considered an accident.  Standing up…right after your coworker opens the file drawer above your head…would be an accident.</a:t>
            </a:r>
            <a:endParaRPr lang="en-US" sz="1800" dirty="0"/>
          </a:p>
        </p:txBody>
      </p:sp>
      <p:sp>
        <p:nvSpPr>
          <p:cNvPr id="4" name="Slide Number Placeholder 3">
            <a:extLst>
              <a:ext uri="{FF2B5EF4-FFF2-40B4-BE49-F238E27FC236}">
                <a16:creationId xmlns:a16="http://schemas.microsoft.com/office/drawing/2014/main" id="{D1066CC9-FABC-79C0-75E7-247A82DB45AB}"/>
              </a:ext>
            </a:extLst>
          </p:cNvPr>
          <p:cNvSpPr>
            <a:spLocks noGrp="1"/>
          </p:cNvSpPr>
          <p:nvPr>
            <p:ph type="sldNum" sz="quarter" idx="10"/>
          </p:nvPr>
        </p:nvSpPr>
        <p:spPr/>
        <p:txBody>
          <a:bodyPr/>
          <a:lstStyle/>
          <a:p>
            <a:pPr>
              <a:defRPr/>
            </a:pPr>
            <a:fld id="{BCBEE143-8DC5-4D9A-8D1D-2EF0CCB507D6}" type="slidenum">
              <a:rPr lang="en-US" smtClean="0"/>
              <a:pPr>
                <a:defRPr/>
              </a:pPr>
              <a:t>14</a:t>
            </a:fld>
            <a:endParaRPr lang="en-US" dirty="0"/>
          </a:p>
        </p:txBody>
      </p:sp>
    </p:spTree>
    <p:extLst>
      <p:ext uri="{BB962C8B-B14F-4D97-AF65-F5344CB8AC3E}">
        <p14:creationId xmlns:p14="http://schemas.microsoft.com/office/powerpoint/2010/main" val="578465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t>The definition of repetitive</a:t>
            </a:r>
            <a:r>
              <a:rPr lang="en-US" sz="1800" baseline="0" dirty="0"/>
              <a:t> trauma</a:t>
            </a:r>
            <a:r>
              <a:rPr lang="en-US" sz="1800" dirty="0"/>
              <a:t> can be found in K.S.A</a:t>
            </a:r>
            <a:r>
              <a:rPr lang="en-US" sz="1800" baseline="0" dirty="0"/>
              <a:t> 44-508(f).  A </a:t>
            </a:r>
            <a:r>
              <a:rPr lang="en-US" sz="1800" b="1" baseline="0" dirty="0"/>
              <a:t>repetitive trauma is repetitive or cumulative.  There is no set date or time.  It happens over an expanded time period. Think of a hairdresser continuously using scissors, data entry operator typing, butchers/meat processors using knives to cut and chop. </a:t>
            </a:r>
            <a:r>
              <a:rPr lang="en-US" sz="1800" b="1" kern="1200" dirty="0">
                <a:solidFill>
                  <a:schemeClr val="tx1"/>
                </a:solidFill>
                <a:effectLst/>
                <a:latin typeface="+mn-lt"/>
                <a:ea typeface="+mn-ea"/>
                <a:cs typeface="+mn-cs"/>
              </a:rPr>
              <a:t>Carpal tunnel</a:t>
            </a:r>
            <a:r>
              <a:rPr lang="en-US" sz="1800" b="1" kern="1200" baseline="0" dirty="0">
                <a:solidFill>
                  <a:schemeClr val="tx1"/>
                </a:solidFill>
                <a:effectLst/>
                <a:latin typeface="+mn-lt"/>
                <a:ea typeface="+mn-ea"/>
                <a:cs typeface="+mn-cs"/>
              </a:rPr>
              <a:t> and</a:t>
            </a:r>
            <a:r>
              <a:rPr lang="en-US" sz="1800" b="1" kern="1200" dirty="0">
                <a:solidFill>
                  <a:schemeClr val="tx1"/>
                </a:solidFill>
                <a:effectLst/>
                <a:latin typeface="+mn-lt"/>
                <a:ea typeface="+mn-ea"/>
                <a:cs typeface="+mn-cs"/>
              </a:rPr>
              <a:t> tendonitis are examples of repetitive trauma.</a:t>
            </a:r>
            <a:r>
              <a:rPr lang="en-US" sz="1800" b="1" u="none" baseline="0" dirty="0">
                <a:effectLst/>
              </a:rPr>
              <a:t> </a:t>
            </a:r>
            <a:r>
              <a:rPr lang="en-US" sz="1800" u="none" baseline="0" dirty="0">
                <a:effectLst/>
              </a:rPr>
              <a:t> </a:t>
            </a:r>
            <a:r>
              <a:rPr lang="en-US" sz="1800" baseline="0" dirty="0"/>
              <a:t>What would be some other repetitive traumas?</a:t>
            </a:r>
            <a:endParaRPr lang="en-US" sz="1800" dirty="0"/>
          </a:p>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15</a:t>
            </a:fld>
            <a:endParaRPr lang="en-US" dirty="0"/>
          </a:p>
        </p:txBody>
      </p:sp>
    </p:spTree>
    <p:extLst>
      <p:ext uri="{BB962C8B-B14F-4D97-AF65-F5344CB8AC3E}">
        <p14:creationId xmlns:p14="http://schemas.microsoft.com/office/powerpoint/2010/main" val="894669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t>The definition of an</a:t>
            </a:r>
            <a:r>
              <a:rPr lang="en-US" sz="1800" baseline="0" dirty="0"/>
              <a:t> occupational disease</a:t>
            </a:r>
            <a:r>
              <a:rPr lang="en-US" sz="1800" dirty="0"/>
              <a:t> can be found in K.S.A.</a:t>
            </a:r>
            <a:r>
              <a:rPr lang="en-US" sz="1800" baseline="0" dirty="0"/>
              <a:t> 44-5a01. This is a </a:t>
            </a:r>
            <a:r>
              <a:rPr lang="en-US" sz="1800" b="1" baseline="0" dirty="0"/>
              <a:t>disease caused by the occupation.  The disease has to be associated with the employment and the employee must be at a higher risk than would be the general public that does not work there.  </a:t>
            </a:r>
            <a:r>
              <a:rPr lang="en-US" sz="1800" baseline="0" dirty="0"/>
              <a:t>Various </a:t>
            </a:r>
            <a:r>
              <a:rPr lang="en-US" sz="1800" dirty="0">
                <a:effectLst/>
              </a:rPr>
              <a:t>lung diseases like asbestosis, silicosis, black</a:t>
            </a:r>
            <a:r>
              <a:rPr lang="en-US" sz="1800" baseline="0" dirty="0">
                <a:effectLst/>
              </a:rPr>
              <a:t> lung; s</a:t>
            </a:r>
            <a:r>
              <a:rPr lang="en-US" sz="1800" baseline="0" dirty="0"/>
              <a:t>kin diseases from regular exposure to chemicals or other irritants are examples of Occupational Disease.</a:t>
            </a:r>
            <a:endParaRPr lang="en-US" sz="1800" dirty="0"/>
          </a:p>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16</a:t>
            </a:fld>
            <a:endParaRPr lang="en-US" dirty="0"/>
          </a:p>
        </p:txBody>
      </p:sp>
    </p:spTree>
    <p:extLst>
      <p:ext uri="{BB962C8B-B14F-4D97-AF65-F5344CB8AC3E}">
        <p14:creationId xmlns:p14="http://schemas.microsoft.com/office/powerpoint/2010/main" val="2651687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800" dirty="0"/>
              <a:t>For workers compensation,</a:t>
            </a:r>
            <a:r>
              <a:rPr lang="en-US" sz="1800" baseline="0" dirty="0"/>
              <a:t> a </a:t>
            </a:r>
            <a:r>
              <a:rPr lang="en-US" sz="1800" b="1" baseline="0" dirty="0"/>
              <a:t>work-related incident must be the prevailing factor that caused the injury</a:t>
            </a:r>
            <a:r>
              <a:rPr lang="en-US" sz="1800" baseline="0" dirty="0"/>
              <a:t>.  The work-related incident must have caused a physical change in the body and not simply caused a prior injury to become symptomatic.  </a:t>
            </a:r>
            <a:r>
              <a:rPr lang="en-US" sz="1800" b="1" baseline="0" dirty="0"/>
              <a:t>For example, </a:t>
            </a:r>
            <a:r>
              <a:rPr lang="en-US" sz="1800" baseline="0" dirty="0"/>
              <a:t>we have an aging and overweight workforce.  Both these factors may lead to arthritis in the knee.  Someone could have this condition without knowing it nor being diagnosed.  Now, while </a:t>
            </a:r>
            <a:r>
              <a:rPr lang="en-US" sz="1800" b="1" baseline="0" dirty="0"/>
              <a:t>at work, the worker twists a knee and requires surgery.  Is twisting the knee the prevailing factor for the surgery or was age or weight the prevailing factor? To be covered under Workers Compensation the twisting of the knee would have to be the prevailing factor.  </a:t>
            </a:r>
            <a:r>
              <a:rPr lang="en-US" sz="1800" baseline="0" dirty="0"/>
              <a:t>The injured worker must prove the work incident caused the injury.  Having credible medical records is a must to help determine the prevailing factor. </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17</a:t>
            </a:fld>
            <a:endParaRPr lang="en-US" dirty="0"/>
          </a:p>
        </p:txBody>
      </p:sp>
    </p:spTree>
    <p:extLst>
      <p:ext uri="{BB962C8B-B14F-4D97-AF65-F5344CB8AC3E}">
        <p14:creationId xmlns:p14="http://schemas.microsoft.com/office/powerpoint/2010/main" val="879561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baseline="0" dirty="0"/>
              <a:t>Pay </a:t>
            </a:r>
            <a:r>
              <a:rPr lang="en-US" sz="1800" b="1" dirty="0"/>
              <a:t>close</a:t>
            </a:r>
            <a:r>
              <a:rPr lang="en-US" sz="1800" b="1" baseline="0" dirty="0"/>
              <a:t> attention here to the words ‘impairment contributed’</a:t>
            </a:r>
            <a:r>
              <a:rPr lang="en-US" sz="1800" baseline="0" dirty="0"/>
              <a:t>.  For example, if Joe is drunk at work, climbs up the scaffolding and falls because of poor footing due to his drinking, then the impairment of alcohol contributed to his fall injuries.  Now, if Joe is drunk at work and standing by the scaffolding when a brick falls on his head from above, did his impairment contribute? </a:t>
            </a:r>
          </a:p>
          <a:p>
            <a:r>
              <a:rPr lang="en-US" sz="1800" baseline="0" dirty="0"/>
              <a:t>If a test for drugs or alcohol should be positive, then it is presumed that the impairment contributed to the injury.  But presumptions can be overcome.</a:t>
            </a:r>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18</a:t>
            </a:fld>
            <a:endParaRPr lang="en-US" dirty="0"/>
          </a:p>
        </p:txBody>
      </p:sp>
    </p:spTree>
    <p:extLst>
      <p:ext uri="{BB962C8B-B14F-4D97-AF65-F5344CB8AC3E}">
        <p14:creationId xmlns:p14="http://schemas.microsoft.com/office/powerpoint/2010/main" val="1093504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(read screen) An employee</a:t>
            </a:r>
            <a:r>
              <a:rPr lang="en-US" sz="1800" baseline="0" dirty="0"/>
              <a:t> is considered to be impaired from alcohol if the blood alcohol concentration at the time of injury is .04 or higher. The law, KSA 44-501(b)(1)(C), has listed concentrations for other substances such as marijuana, cocaine and opiates.  The employer’s drug policy should be strictly and uniformly followed.  If a test is given, the employer must have a split sample taken.  One sample is for the employee to have tested, if the first test is positive. </a:t>
            </a:r>
          </a:p>
          <a:p>
            <a:endParaRPr lang="en-US" baseline="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19</a:t>
            </a:fld>
            <a:endParaRPr lang="en-US" dirty="0"/>
          </a:p>
        </p:txBody>
      </p:sp>
    </p:spTree>
    <p:extLst>
      <p:ext uri="{BB962C8B-B14F-4D97-AF65-F5344CB8AC3E}">
        <p14:creationId xmlns:p14="http://schemas.microsoft.com/office/powerpoint/2010/main" val="2956840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600" baseline="0" dirty="0"/>
              <a:t>Employees have very specific time frames to report an injury. Since April 2013, </a:t>
            </a:r>
            <a:r>
              <a:rPr lang="en-US" sz="1600" b="1" baseline="0" dirty="0"/>
              <a:t>employees have 20 days from the date of accident.</a:t>
            </a:r>
            <a:r>
              <a:rPr lang="en-US" sz="1600" baseline="0" dirty="0"/>
              <a:t>  This would be for an injury that had a certain date associated with it, such as someone falling and breaking their leg.</a:t>
            </a:r>
          </a:p>
          <a:p>
            <a:endParaRPr lang="en-US" sz="1600" baseline="0" dirty="0"/>
          </a:p>
          <a:p>
            <a:r>
              <a:rPr lang="en-US" sz="1600" b="1" baseline="0" dirty="0"/>
              <a:t>Next is 20 days from the date of medical treatment.  </a:t>
            </a:r>
            <a:r>
              <a:rPr lang="en-US" sz="1600" baseline="0" dirty="0"/>
              <a:t>This would be for an injury that doesn’t have a date associated with it. – </a:t>
            </a:r>
            <a:r>
              <a:rPr lang="en-US" sz="1600" b="1" baseline="0" dirty="0"/>
              <a:t>repetitive trauma</a:t>
            </a:r>
            <a:r>
              <a:rPr lang="en-US" sz="1600" baseline="0" dirty="0"/>
              <a:t>. An example would be carpal tunnel syndrome, where the injury occurred over a long period of time.</a:t>
            </a:r>
          </a:p>
          <a:p>
            <a:endParaRPr lang="en-US" sz="1600" baseline="0" dirty="0"/>
          </a:p>
          <a:p>
            <a:r>
              <a:rPr lang="en-US" sz="1600" b="1" baseline="0" dirty="0"/>
              <a:t>And finally 10 days from the employee’s last date of employment.</a:t>
            </a:r>
            <a:r>
              <a:rPr lang="en-US" sz="1600" baseline="0" dirty="0"/>
              <a:t>  There is a shorter period of time for notification of injury to help control any type of revenge filing against the company.</a:t>
            </a:r>
          </a:p>
          <a:p>
            <a:endParaRPr lang="en-US" sz="1600" baseline="0" dirty="0"/>
          </a:p>
          <a:p>
            <a:r>
              <a:rPr lang="en-US" sz="1600" b="1" baseline="0" dirty="0"/>
              <a:t>This was changed in April, 2013</a:t>
            </a:r>
            <a:r>
              <a:rPr lang="en-US" sz="1600" baseline="0" dirty="0"/>
              <a:t>. Prior to April, 2013 employees had 10 days from the incident or 75 days with good cause.  That is 2.5 months. Some of you may be thinking 20 days seems like a long time, too. So this is an example, you strained your back while carrying a box of supplies.  Your back is sore, but doesn’t seem to need immediate medical attention. First thought, go home and ice it or put some heat on it.  Next morning still sore, but you think once you get moving it will work itself out.  Still hurts for the next few days, you think it just needs time.  Now it has been a couple weeks with no improvement and you go to the doctor and learn you need surgery.  So the idea is to give employees time to determine if this needs to be reported.</a:t>
            </a:r>
            <a:endParaRPr lang="en-US" sz="16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20</a:t>
            </a:fld>
            <a:endParaRPr lang="en-US" dirty="0"/>
          </a:p>
        </p:txBody>
      </p:sp>
    </p:spTree>
    <p:extLst>
      <p:ext uri="{BB962C8B-B14F-4D97-AF65-F5344CB8AC3E}">
        <p14:creationId xmlns:p14="http://schemas.microsoft.com/office/powerpoint/2010/main" val="167782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(read screen) The K-WC 27A form is available in English and Spanish (K-WC 270A) and available to download from our website.  </a:t>
            </a:r>
            <a:r>
              <a:rPr lang="en-US" sz="1800" b="1" dirty="0"/>
              <a:t>On</a:t>
            </a:r>
            <a:r>
              <a:rPr lang="en-US" sz="1800" b="1" baseline="0" dirty="0"/>
              <a:t> the bottom of the 2</a:t>
            </a:r>
            <a:r>
              <a:rPr lang="en-US" sz="1800" b="1" baseline="30000" dirty="0"/>
              <a:t>nd</a:t>
            </a:r>
            <a:r>
              <a:rPr lang="en-US" sz="1800" b="1" baseline="0" dirty="0"/>
              <a:t> page the employer must write in their WC insurance carrier’s information so the employee has this information.</a:t>
            </a:r>
            <a:endParaRPr lang="en-US" sz="1800" b="1"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21</a:t>
            </a:fld>
            <a:endParaRPr lang="en-US" dirty="0"/>
          </a:p>
        </p:txBody>
      </p:sp>
    </p:spTree>
    <p:extLst>
      <p:ext uri="{BB962C8B-B14F-4D97-AF65-F5344CB8AC3E}">
        <p14:creationId xmlns:p14="http://schemas.microsoft.com/office/powerpoint/2010/main" val="3332286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Once notified of injury the</a:t>
            </a:r>
            <a:r>
              <a:rPr lang="en-US" sz="1800" baseline="0" dirty="0"/>
              <a:t> employer should send the employee for medical treatment – ER/urgent care clinic or schedule </a:t>
            </a:r>
            <a:r>
              <a:rPr lang="en-US" sz="1800" baseline="0" dirty="0" err="1"/>
              <a:t>appt</a:t>
            </a:r>
            <a:r>
              <a:rPr lang="en-US" sz="1800" baseline="0" dirty="0"/>
              <a:t> with assistance from </a:t>
            </a:r>
            <a:r>
              <a:rPr lang="en-US" sz="1800" baseline="0" dirty="0" err="1"/>
              <a:t>wc</a:t>
            </a:r>
            <a:r>
              <a:rPr lang="en-US" sz="1800" baseline="0" dirty="0"/>
              <a:t> carrier (read screen).</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22</a:t>
            </a:fld>
            <a:endParaRPr lang="en-US" dirty="0"/>
          </a:p>
        </p:txBody>
      </p:sp>
    </p:spTree>
    <p:extLst>
      <p:ext uri="{BB962C8B-B14F-4D97-AF65-F5344CB8AC3E}">
        <p14:creationId xmlns:p14="http://schemas.microsoft.com/office/powerpoint/2010/main" val="431871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Deductible</a:t>
            </a:r>
            <a:r>
              <a:rPr lang="en-US" baseline="0" dirty="0"/>
              <a:t> is paid to the carrier after the carrier pays the medical provider.</a:t>
            </a:r>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23</a:t>
            </a:fld>
            <a:endParaRPr lang="en-US" dirty="0"/>
          </a:p>
        </p:txBody>
      </p:sp>
    </p:spTree>
    <p:extLst>
      <p:ext uri="{BB962C8B-B14F-4D97-AF65-F5344CB8AC3E}">
        <p14:creationId xmlns:p14="http://schemas.microsoft.com/office/powerpoint/2010/main" val="829723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t>When seeking medical treatment</a:t>
            </a:r>
            <a:r>
              <a:rPr lang="en-US" sz="1800" baseline="0" dirty="0"/>
              <a:t> the employer or insurance carrier has the right to determine where the employee goes for treatment. However, the injured worker can elect to go somewhere else for treatment </a:t>
            </a:r>
            <a:r>
              <a:rPr lang="en-US" sz="1800" b="1" baseline="0" dirty="0"/>
              <a:t>up to $500 </a:t>
            </a:r>
            <a:r>
              <a:rPr lang="en-US" sz="1800" baseline="0" dirty="0"/>
              <a:t>in fees.  The worker should notify the insurance adjuster for payment to be made.  </a:t>
            </a:r>
            <a:r>
              <a:rPr lang="en-US" sz="1800" b="0" baseline="0" dirty="0"/>
              <a:t>This </a:t>
            </a:r>
            <a:r>
              <a:rPr lang="en-US" sz="1800" b="1" baseline="0" dirty="0"/>
              <a:t>treatment is limited to exam and care </a:t>
            </a:r>
            <a:r>
              <a:rPr lang="en-US" sz="1800" baseline="0" dirty="0"/>
              <a:t>and cannot be used for obtaining a functional impairment rating. If an </a:t>
            </a:r>
            <a:r>
              <a:rPr lang="en-US" sz="1800" b="1" baseline="0" dirty="0"/>
              <a:t>employer fails or refuses to file a claim</a:t>
            </a:r>
            <a:r>
              <a:rPr lang="en-US" sz="1800" baseline="0" dirty="0"/>
              <a:t>, the worker can seek medical care and the employer is liable for the costs.</a:t>
            </a:r>
            <a:endParaRPr lang="en-US" sz="1800" dirty="0"/>
          </a:p>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24</a:t>
            </a:fld>
            <a:endParaRPr lang="en-US" dirty="0"/>
          </a:p>
        </p:txBody>
      </p:sp>
    </p:spTree>
    <p:extLst>
      <p:ext uri="{BB962C8B-B14F-4D97-AF65-F5344CB8AC3E}">
        <p14:creationId xmlns:p14="http://schemas.microsoft.com/office/powerpoint/2010/main" val="3448691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If the injury</a:t>
            </a:r>
            <a:r>
              <a:rPr lang="en-US" sz="1800" b="1" baseline="0" dirty="0"/>
              <a:t> is compensable then the employer </a:t>
            </a:r>
            <a:r>
              <a:rPr lang="en-US" sz="1800" baseline="0" dirty="0"/>
              <a:t>provides</a:t>
            </a:r>
          </a:p>
          <a:p>
            <a:r>
              <a:rPr lang="en-US" sz="1800" baseline="0" dirty="0"/>
              <a:t>1) Medical treatment to cure or relieve the employee from the effects of the injury, including medications and equipment,</a:t>
            </a:r>
          </a:p>
          <a:p>
            <a:r>
              <a:rPr lang="en-US" sz="1800" baseline="0" dirty="0"/>
              <a:t>2) Partial wage replacement if the employee is off work or working with reduced income, and</a:t>
            </a:r>
          </a:p>
          <a:p>
            <a:r>
              <a:rPr lang="en-US" sz="1800" baseline="0" dirty="0"/>
              <a:t>3) if the injury is permanent in nature, the employer is responsible for an award (settlement) of additional benefits.</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25</a:t>
            </a:fld>
            <a:endParaRPr lang="en-US" dirty="0"/>
          </a:p>
        </p:txBody>
      </p:sp>
    </p:spTree>
    <p:extLst>
      <p:ext uri="{BB962C8B-B14F-4D97-AF65-F5344CB8AC3E}">
        <p14:creationId xmlns:p14="http://schemas.microsoft.com/office/powerpoint/2010/main" val="1018915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HIPPA</a:t>
            </a:r>
            <a:r>
              <a:rPr lang="en-US" sz="1800" baseline="0" dirty="0"/>
              <a:t> not applicable to workers compensation claims</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26</a:t>
            </a:fld>
            <a:endParaRPr lang="en-US" dirty="0"/>
          </a:p>
        </p:txBody>
      </p:sp>
    </p:spTree>
    <p:extLst>
      <p:ext uri="{BB962C8B-B14F-4D97-AF65-F5344CB8AC3E}">
        <p14:creationId xmlns:p14="http://schemas.microsoft.com/office/powerpoint/2010/main" val="1941976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t>Maximum benefits</a:t>
            </a:r>
            <a:r>
              <a:rPr lang="en-US" sz="1800" baseline="0" dirty="0"/>
              <a:t> are revised every fiscal year.  The current benefits were revised as of July 1</a:t>
            </a:r>
            <a:r>
              <a:rPr lang="en-US" sz="1800" baseline="0"/>
              <a:t>, 2023, </a:t>
            </a:r>
            <a:r>
              <a:rPr lang="en-US" sz="1800" baseline="0" dirty="0"/>
              <a:t>and are (read frame).</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27</a:t>
            </a:fld>
            <a:endParaRPr lang="en-US" dirty="0"/>
          </a:p>
        </p:txBody>
      </p:sp>
    </p:spTree>
    <p:extLst>
      <p:ext uri="{BB962C8B-B14F-4D97-AF65-F5344CB8AC3E}">
        <p14:creationId xmlns:p14="http://schemas.microsoft.com/office/powerpoint/2010/main" val="3605561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In a death claim, there is a provision</a:t>
            </a:r>
            <a:r>
              <a:rPr lang="en-US" sz="1800" baseline="0" dirty="0"/>
              <a:t> that allows for an immediate payment of</a:t>
            </a:r>
            <a:r>
              <a:rPr lang="en-US" sz="1800" b="1" baseline="0" dirty="0"/>
              <a:t> $60,000 </a:t>
            </a:r>
            <a:r>
              <a:rPr lang="en-US" sz="1800" baseline="0" dirty="0"/>
              <a:t>to the surviving spouse/dependent children, with the remainder to be paid over time at the weekly compensation rate, but not less than a minimum, which is 50% of the state’s AWW.  Children receive payments until age 18, regardless of max.  Also, children who are students or disabled will receive benefits through age 23, not to exceed the max.  All related medical expenses are covered.  Limits of age, death and marriage do apply.</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28</a:t>
            </a:fld>
            <a:endParaRPr lang="en-US" dirty="0"/>
          </a:p>
        </p:txBody>
      </p:sp>
    </p:spTree>
    <p:extLst>
      <p:ext uri="{BB962C8B-B14F-4D97-AF65-F5344CB8AC3E}">
        <p14:creationId xmlns:p14="http://schemas.microsoft.com/office/powerpoint/2010/main" val="2233640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29</a:t>
            </a:fld>
            <a:endParaRPr lang="en-US" dirty="0"/>
          </a:p>
        </p:txBody>
      </p:sp>
    </p:spTree>
    <p:extLst>
      <p:ext uri="{BB962C8B-B14F-4D97-AF65-F5344CB8AC3E}">
        <p14:creationId xmlns:p14="http://schemas.microsoft.com/office/powerpoint/2010/main" val="1940947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The different categories of Worker</a:t>
            </a:r>
            <a:r>
              <a:rPr lang="en-US" sz="1800" baseline="0" dirty="0"/>
              <a:t> Compensation Benefits are:</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30</a:t>
            </a:fld>
            <a:endParaRPr lang="en-US" dirty="0"/>
          </a:p>
        </p:txBody>
      </p:sp>
    </p:spTree>
    <p:extLst>
      <p:ext uri="{BB962C8B-B14F-4D97-AF65-F5344CB8AC3E}">
        <p14:creationId xmlns:p14="http://schemas.microsoft.com/office/powerpoint/2010/main" val="9480012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Temporary</a:t>
            </a:r>
            <a:r>
              <a:rPr lang="en-US" sz="1800" b="1" baseline="0" dirty="0"/>
              <a:t> Total Disability is the most common.  It exists when the employee is unable to report to work because of the injury. </a:t>
            </a:r>
            <a:r>
              <a:rPr lang="en-US" sz="1800" baseline="0" dirty="0"/>
              <a:t>Benefits are paid for the duration of the TTD. (read slide)</a:t>
            </a:r>
          </a:p>
          <a:p>
            <a:endParaRPr lang="en-US" sz="1800" baseline="0" dirty="0"/>
          </a:p>
          <a:p>
            <a:r>
              <a:rPr lang="en-US" sz="1800" b="1" baseline="0" dirty="0"/>
              <a:t>Medical benefits are still collected during the 7 day waiting period. Employees may not collect TTD </a:t>
            </a:r>
            <a:r>
              <a:rPr lang="en-US" sz="1800" baseline="0" dirty="0"/>
              <a:t>and unemployment benefits for the same week(s).</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31</a:t>
            </a:fld>
            <a:endParaRPr lang="en-US" dirty="0"/>
          </a:p>
        </p:txBody>
      </p:sp>
    </p:spTree>
    <p:extLst>
      <p:ext uri="{BB962C8B-B14F-4D97-AF65-F5344CB8AC3E}">
        <p14:creationId xmlns:p14="http://schemas.microsoft.com/office/powerpoint/2010/main" val="7134989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Exists when an</a:t>
            </a:r>
            <a:r>
              <a:rPr lang="en-US" sz="1800" b="1" baseline="0" dirty="0"/>
              <a:t> employee returns to work at a wage less than the time of injury.  </a:t>
            </a:r>
            <a:r>
              <a:rPr lang="en-US" sz="1800" baseline="0" dirty="0"/>
              <a:t>Compensation is weekly and continues until the wage loss has ended or the max is met.</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32</a:t>
            </a:fld>
            <a:endParaRPr lang="en-US" dirty="0"/>
          </a:p>
        </p:txBody>
      </p:sp>
    </p:spTree>
    <p:extLst>
      <p:ext uri="{BB962C8B-B14F-4D97-AF65-F5344CB8AC3E}">
        <p14:creationId xmlns:p14="http://schemas.microsoft.com/office/powerpoint/2010/main" val="8398330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notice MUST accompany all first</a:t>
            </a:r>
            <a:r>
              <a:rPr lang="en-US" b="1" baseline="0" dirty="0"/>
              <a:t> TTD checks to the claimant</a:t>
            </a:r>
            <a:endParaRPr lang="en-US" b="1"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solidFill>
                  <a:prstClr val="black"/>
                </a:solidFill>
              </a:rPr>
              <a:pPr>
                <a:defRPr/>
              </a:pPr>
              <a:t>33</a:t>
            </a:fld>
            <a:endParaRPr lang="en-US" dirty="0">
              <a:solidFill>
                <a:prstClr val="black"/>
              </a:solidFill>
            </a:endParaRPr>
          </a:p>
        </p:txBody>
      </p:sp>
    </p:spTree>
    <p:extLst>
      <p:ext uri="{BB962C8B-B14F-4D97-AF65-F5344CB8AC3E}">
        <p14:creationId xmlns:p14="http://schemas.microsoft.com/office/powerpoint/2010/main" val="36765330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34</a:t>
            </a:fld>
            <a:endParaRPr lang="en-US" dirty="0"/>
          </a:p>
        </p:txBody>
      </p:sp>
    </p:spTree>
    <p:extLst>
      <p:ext uri="{BB962C8B-B14F-4D97-AF65-F5344CB8AC3E}">
        <p14:creationId xmlns:p14="http://schemas.microsoft.com/office/powerpoint/2010/main" val="11429427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35</a:t>
            </a:fld>
            <a:endParaRPr lang="en-US" dirty="0"/>
          </a:p>
        </p:txBody>
      </p:sp>
    </p:spTree>
    <p:extLst>
      <p:ext uri="{BB962C8B-B14F-4D97-AF65-F5344CB8AC3E}">
        <p14:creationId xmlns:p14="http://schemas.microsoft.com/office/powerpoint/2010/main" val="929777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36</a:t>
            </a:fld>
            <a:endParaRPr lang="en-US" dirty="0"/>
          </a:p>
        </p:txBody>
      </p:sp>
    </p:spTree>
    <p:extLst>
      <p:ext uri="{BB962C8B-B14F-4D97-AF65-F5344CB8AC3E}">
        <p14:creationId xmlns:p14="http://schemas.microsoft.com/office/powerpoint/2010/main" val="28469393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t>Non-</a:t>
            </a:r>
            <a:r>
              <a:rPr lang="en-US" sz="1800" b="1" baseline="0" dirty="0"/>
              <a:t>scheduled or General is when an injury is partial in character and permanent in quality and is not covered by the schedule, for example injury to the back, head, both legs, multiple body parts. </a:t>
            </a:r>
            <a:r>
              <a:rPr lang="en-US" sz="1800" baseline="0" dirty="0"/>
              <a:t>Compensation for such nonscheduled/whole body disability is based on the greater of the </a:t>
            </a:r>
            <a:r>
              <a:rPr lang="en-US" sz="1800" dirty="0"/>
              <a:t>percentage of functional impairment OR employee’s reduced ability to perform and average weekly wage the employee is capable</a:t>
            </a:r>
            <a:r>
              <a:rPr lang="en-US" sz="1800" baseline="0" dirty="0"/>
              <a:t> of earning after the injury.  Employees earning 90% of the pre-injury wage are limited to functional impairment. The Maximum number of weeks allowed is 415.  If an injured worker has received more than 15 weeks of TTD the excess weeks are deducted.  For example, if the injured worker had 20 weeks of TTD then you would subtract 15 from 20, which is 5.  Then 415 - 5 = 410 weeks.  If the worker had 15 weeks or less you would not deduct the TTD weeks.</a:t>
            </a:r>
            <a:endParaRPr lang="en-US" sz="1800"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37</a:t>
            </a:fld>
            <a:endParaRPr lang="en-US" dirty="0"/>
          </a:p>
        </p:txBody>
      </p:sp>
    </p:spTree>
    <p:extLst>
      <p:ext uri="{BB962C8B-B14F-4D97-AF65-F5344CB8AC3E}">
        <p14:creationId xmlns:p14="http://schemas.microsoft.com/office/powerpoint/2010/main" val="3884470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38</a:t>
            </a:fld>
            <a:endParaRPr lang="en-US" dirty="0"/>
          </a:p>
        </p:txBody>
      </p:sp>
    </p:spTree>
    <p:extLst>
      <p:ext uri="{BB962C8B-B14F-4D97-AF65-F5344CB8AC3E}">
        <p14:creationId xmlns:p14="http://schemas.microsoft.com/office/powerpoint/2010/main" val="24413536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39</a:t>
            </a:fld>
            <a:endParaRPr lang="en-US" dirty="0"/>
          </a:p>
        </p:txBody>
      </p:sp>
    </p:spTree>
    <p:extLst>
      <p:ext uri="{BB962C8B-B14F-4D97-AF65-F5344CB8AC3E}">
        <p14:creationId xmlns:p14="http://schemas.microsoft.com/office/powerpoint/2010/main" val="37396763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40</a:t>
            </a:fld>
            <a:endParaRPr lang="en-US" dirty="0"/>
          </a:p>
        </p:txBody>
      </p:sp>
    </p:spTree>
    <p:extLst>
      <p:ext uri="{BB962C8B-B14F-4D97-AF65-F5344CB8AC3E}">
        <p14:creationId xmlns:p14="http://schemas.microsoft.com/office/powerpoint/2010/main" val="3640424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41</a:t>
            </a:fld>
            <a:endParaRPr lang="en-US" dirty="0"/>
          </a:p>
        </p:txBody>
      </p:sp>
    </p:spTree>
    <p:extLst>
      <p:ext uri="{BB962C8B-B14F-4D97-AF65-F5344CB8AC3E}">
        <p14:creationId xmlns:p14="http://schemas.microsoft.com/office/powerpoint/2010/main" val="15224539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42</a:t>
            </a:fld>
            <a:endParaRPr lang="en-US" dirty="0"/>
          </a:p>
        </p:txBody>
      </p:sp>
    </p:spTree>
    <p:extLst>
      <p:ext uri="{BB962C8B-B14F-4D97-AF65-F5344CB8AC3E}">
        <p14:creationId xmlns:p14="http://schemas.microsoft.com/office/powerpoint/2010/main" val="6623520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43</a:t>
            </a:fld>
            <a:endParaRPr lang="en-US" dirty="0"/>
          </a:p>
        </p:txBody>
      </p:sp>
    </p:spTree>
    <p:extLst>
      <p:ext uri="{BB962C8B-B14F-4D97-AF65-F5344CB8AC3E}">
        <p14:creationId xmlns:p14="http://schemas.microsoft.com/office/powerpoint/2010/main" val="42567513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EE143-8DC5-4D9A-8D1D-2EF0CCB507D6}" type="slidenum">
              <a:rPr lang="en-US" smtClean="0"/>
              <a:pPr>
                <a:defRPr/>
              </a:pPr>
              <a:t>44</a:t>
            </a:fld>
            <a:endParaRPr lang="en-US" dirty="0"/>
          </a:p>
        </p:txBody>
      </p:sp>
    </p:spTree>
    <p:extLst>
      <p:ext uri="{BB962C8B-B14F-4D97-AF65-F5344CB8AC3E}">
        <p14:creationId xmlns:p14="http://schemas.microsoft.com/office/powerpoint/2010/main" val="24384325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943B83-B6CD-4106-95BE-C45CA4919732}" type="slidenum">
              <a:rPr lang="en-US" smtClean="0"/>
              <a:t>45</a:t>
            </a:fld>
            <a:endParaRPr lang="en-US" dirty="0"/>
          </a:p>
        </p:txBody>
      </p:sp>
    </p:spTree>
    <p:extLst>
      <p:ext uri="{BB962C8B-B14F-4D97-AF65-F5344CB8AC3E}">
        <p14:creationId xmlns:p14="http://schemas.microsoft.com/office/powerpoint/2010/main" val="2576235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4017358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1428439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2480858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4094062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1288780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2784825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3981762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4040430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3649583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981678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F37F6-7735-45A5-BE62-0ECAE7B199FE}"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7E6D7A-0372-4E0E-8C8E-2A49BDE2C27C}" type="slidenum">
              <a:rPr lang="en-US" smtClean="0"/>
              <a:t>‹#›</a:t>
            </a:fld>
            <a:endParaRPr lang="en-US" dirty="0"/>
          </a:p>
        </p:txBody>
      </p:sp>
    </p:spTree>
    <p:extLst>
      <p:ext uri="{BB962C8B-B14F-4D97-AF65-F5344CB8AC3E}">
        <p14:creationId xmlns:p14="http://schemas.microsoft.com/office/powerpoint/2010/main" val="292325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F37F6-7735-45A5-BE62-0ECAE7B199FE}" type="datetimeFigureOut">
              <a:rPr lang="en-US" smtClean="0"/>
              <a:t>4/10/2024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E6D7A-0372-4E0E-8C8E-2A49BDE2C27C}" type="slidenum">
              <a:rPr lang="en-US" smtClean="0"/>
              <a:t>‹#›</a:t>
            </a:fld>
            <a:endParaRPr lang="en-US" dirty="0"/>
          </a:p>
        </p:txBody>
      </p:sp>
    </p:spTree>
    <p:extLst>
      <p:ext uri="{BB962C8B-B14F-4D97-AF65-F5344CB8AC3E}">
        <p14:creationId xmlns:p14="http://schemas.microsoft.com/office/powerpoint/2010/main" val="418915121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gif"/><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ebm"/><Relationship Id="rId1" Type="http://schemas.microsoft.com/office/2007/relationships/media" Target="../media/media1.webm"/><Relationship Id="rId5" Type="http://schemas.openxmlformats.org/officeDocument/2006/relationships/image" Target="../media/image17.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ebm"/><Relationship Id="rId1" Type="http://schemas.microsoft.com/office/2007/relationships/media" Target="../media/media2.webm"/><Relationship Id="rId5" Type="http://schemas.openxmlformats.org/officeDocument/2006/relationships/image" Target="../media/image18.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9.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Background">
            <a:extLst>
              <a:ext uri="{FF2B5EF4-FFF2-40B4-BE49-F238E27FC236}">
                <a16:creationId xmlns:a16="http://schemas.microsoft.com/office/drawing/2014/main" id="{3762C35D-0CCD-754C-605A-D42AE33C42D9}"/>
              </a:ext>
            </a:extLst>
          </p:cNvPr>
          <p:cNvSpPr>
            <a:spLocks noGrp="1" noRot="1" noMove="1" noResize="1" noEditPoints="1" noAdjustHandles="1" noChangeArrowheads="1" noChangeShapeType="1"/>
          </p:cNvSpPr>
          <p:nvPr/>
        </p:nvSpPr>
        <p:spPr>
          <a:xfrm>
            <a:off x="-13854" y="0"/>
            <a:ext cx="12205854" cy="685800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673793-65C2-1F26-AF73-B22BC7C497D5}"/>
              </a:ext>
            </a:extLst>
          </p:cNvPr>
          <p:cNvSpPr>
            <a:spLocks noGrp="1"/>
          </p:cNvSpPr>
          <p:nvPr>
            <p:ph type="ctrTitle"/>
          </p:nvPr>
        </p:nvSpPr>
        <p:spPr>
          <a:xfrm>
            <a:off x="4113674" y="863600"/>
            <a:ext cx="6345382" cy="2951648"/>
          </a:xfrm>
        </p:spPr>
        <p:txBody>
          <a:bodyPr>
            <a:normAutofit fontScale="90000"/>
          </a:bodyPr>
          <a:lstStyle/>
          <a:p>
            <a:pPr algn="ctr"/>
            <a:r>
              <a:rPr lang="en-US" sz="7200" dirty="0">
                <a:ln>
                  <a:solidFill>
                    <a:srgbClr val="FCFDFE"/>
                  </a:solidFill>
                </a:ln>
                <a:solidFill>
                  <a:srgbClr val="FFCC00"/>
                </a:solidFill>
                <a:effectLst>
                  <a:outerShdw blurRad="60007" dist="310007" dir="7680000" sy="30000" kx="1300200" algn="ctr" rotWithShape="0">
                    <a:prstClr val="black">
                      <a:alpha val="32000"/>
                    </a:prstClr>
                  </a:outerShdw>
                </a:effectLst>
                <a:latin typeface="Aharoni" panose="02010803020104030203" pitchFamily="2" charset="-79"/>
                <a:cs typeface="Aharoni" panose="02010803020104030203" pitchFamily="2" charset="-79"/>
              </a:rPr>
              <a:t>Workers</a:t>
            </a:r>
            <a:br>
              <a:rPr lang="en-US" sz="7200" dirty="0">
                <a:ln>
                  <a:solidFill>
                    <a:srgbClr val="FCFDFE"/>
                  </a:solidFill>
                </a:ln>
                <a:solidFill>
                  <a:srgbClr val="FFCC00"/>
                </a:solidFill>
                <a:effectLst>
                  <a:outerShdw blurRad="60007" dist="310007" dir="7680000" sy="30000" kx="1300200" algn="ctr" rotWithShape="0">
                    <a:prstClr val="black">
                      <a:alpha val="32000"/>
                    </a:prstClr>
                  </a:outerShdw>
                </a:effectLst>
                <a:latin typeface="Aharoni" panose="02010803020104030203" pitchFamily="2" charset="-79"/>
                <a:cs typeface="Aharoni" panose="02010803020104030203" pitchFamily="2" charset="-79"/>
              </a:rPr>
            </a:br>
            <a:r>
              <a:rPr lang="en-US" sz="7200" dirty="0">
                <a:ln>
                  <a:solidFill>
                    <a:srgbClr val="FCFDFE"/>
                  </a:solidFill>
                </a:ln>
                <a:solidFill>
                  <a:srgbClr val="FFCC00"/>
                </a:solidFill>
                <a:effectLst>
                  <a:outerShdw blurRad="60007" dist="310007" dir="7680000" sy="30000" kx="1300200" algn="ctr" rotWithShape="0">
                    <a:prstClr val="black">
                      <a:alpha val="32000"/>
                    </a:prstClr>
                  </a:outerShdw>
                </a:effectLst>
                <a:latin typeface="Aharoni" panose="02010803020104030203" pitchFamily="2" charset="-79"/>
                <a:cs typeface="Aharoni" panose="02010803020104030203" pitchFamily="2" charset="-79"/>
              </a:rPr>
              <a:t>Compensation</a:t>
            </a:r>
            <a:br>
              <a:rPr lang="en-US" sz="7200" dirty="0">
                <a:ln>
                  <a:solidFill>
                    <a:srgbClr val="FCFDFE"/>
                  </a:solidFill>
                </a:ln>
                <a:solidFill>
                  <a:srgbClr val="FFCC00"/>
                </a:solidFill>
                <a:effectLst>
                  <a:outerShdw blurRad="60007" dist="310007" dir="7680000" sy="30000" kx="1300200" algn="ctr" rotWithShape="0">
                    <a:prstClr val="black">
                      <a:alpha val="32000"/>
                    </a:prstClr>
                  </a:outerShdw>
                </a:effectLst>
                <a:latin typeface="Aharoni" panose="02010803020104030203" pitchFamily="2" charset="-79"/>
                <a:cs typeface="Aharoni" panose="02010803020104030203" pitchFamily="2" charset="-79"/>
              </a:rPr>
            </a:br>
            <a:r>
              <a:rPr lang="en-US" sz="8000" dirty="0">
                <a:ln>
                  <a:solidFill>
                    <a:srgbClr val="FCFDFE"/>
                  </a:solidFill>
                </a:ln>
                <a:solidFill>
                  <a:srgbClr val="FFCC00"/>
                </a:solidFill>
                <a:effectLst>
                  <a:outerShdw blurRad="60007" dist="310007" dir="7680000" sy="30000" kx="1300200" algn="ctr" rotWithShape="0">
                    <a:prstClr val="black">
                      <a:alpha val="32000"/>
                    </a:prstClr>
                  </a:outerShdw>
                </a:effectLst>
                <a:latin typeface="Aharoni" panose="02010803020104030203" pitchFamily="2" charset="-79"/>
                <a:cs typeface="Aharoni" panose="02010803020104030203" pitchFamily="2" charset="-79"/>
              </a:rPr>
              <a:t>101</a:t>
            </a:r>
          </a:p>
        </p:txBody>
      </p:sp>
      <p:sp>
        <p:nvSpPr>
          <p:cNvPr id="3" name="Subtitle 2">
            <a:extLst>
              <a:ext uri="{FF2B5EF4-FFF2-40B4-BE49-F238E27FC236}">
                <a16:creationId xmlns:a16="http://schemas.microsoft.com/office/drawing/2014/main" id="{DB01E2FE-D97B-78CA-4C15-3AF7C101FE35}"/>
              </a:ext>
            </a:extLst>
          </p:cNvPr>
          <p:cNvSpPr>
            <a:spLocks noGrp="1"/>
          </p:cNvSpPr>
          <p:nvPr>
            <p:ph type="subTitle" idx="1"/>
          </p:nvPr>
        </p:nvSpPr>
        <p:spPr>
          <a:xfrm>
            <a:off x="3213099" y="4236552"/>
            <a:ext cx="8146533" cy="1655762"/>
          </a:xfrm>
        </p:spPr>
        <p:txBody>
          <a:bodyPr/>
          <a:lstStyle/>
          <a:p>
            <a:r>
              <a:rPr lang="en-US" sz="4400" dirty="0">
                <a:solidFill>
                  <a:schemeClr val="bg1"/>
                </a:solidFill>
              </a:rPr>
              <a:t>Ryan Boswell</a:t>
            </a:r>
          </a:p>
          <a:p>
            <a:r>
              <a:rPr lang="en-US" dirty="0">
                <a:ln>
                  <a:solidFill>
                    <a:srgbClr val="F1AD02"/>
                  </a:solidFill>
                </a:ln>
                <a:solidFill>
                  <a:schemeClr val="bg1"/>
                </a:solidFill>
              </a:rPr>
              <a:t>Ombudsman, Mediator</a:t>
            </a:r>
          </a:p>
          <a:p>
            <a:r>
              <a:rPr lang="en-US" dirty="0">
                <a:ln>
                  <a:solidFill>
                    <a:srgbClr val="F1AD02"/>
                  </a:solidFill>
                </a:ln>
                <a:solidFill>
                  <a:schemeClr val="bg1"/>
                </a:solidFill>
              </a:rPr>
              <a:t>Division of Workers Compensation</a:t>
            </a:r>
          </a:p>
        </p:txBody>
      </p:sp>
      <p:pic>
        <p:nvPicPr>
          <p:cNvPr id="4" name="Ribbon" descr="A white banner with stars&#10;&#10;Description automatically generated">
            <a:extLst>
              <a:ext uri="{FF2B5EF4-FFF2-40B4-BE49-F238E27FC236}">
                <a16:creationId xmlns:a16="http://schemas.microsoft.com/office/drawing/2014/main" id="{8399ECA2-9B5F-57CA-FAAA-B54565456C9E}"/>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0781" y="192705"/>
            <a:ext cx="6109854" cy="6665295"/>
          </a:xfrm>
          <a:prstGeom prst="rect">
            <a:avLst/>
          </a:prstGeom>
        </p:spPr>
      </p:pic>
      <p:pic>
        <p:nvPicPr>
          <p:cNvPr id="10" name="Picture 9" descr="A black background with white text and yellow text&#10;&#10;Description automatically generated">
            <a:extLst>
              <a:ext uri="{FF2B5EF4-FFF2-40B4-BE49-F238E27FC236}">
                <a16:creationId xmlns:a16="http://schemas.microsoft.com/office/drawing/2014/main" id="{7EA1F74C-A847-0D02-311A-831D12545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0319" y="5648625"/>
            <a:ext cx="1587599" cy="933764"/>
          </a:xfrm>
          <a:prstGeom prst="rect">
            <a:avLst/>
          </a:prstGeom>
        </p:spPr>
      </p:pic>
    </p:spTree>
    <p:extLst>
      <p:ext uri="{BB962C8B-B14F-4D97-AF65-F5344CB8AC3E}">
        <p14:creationId xmlns:p14="http://schemas.microsoft.com/office/powerpoint/2010/main" val="403193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B9DE29-90BA-5A66-3ADA-A3C4B85DBB21}"/>
              </a:ext>
            </a:extLst>
          </p:cNvPr>
          <p:cNvSpPr/>
          <p:nvPr/>
        </p:nvSpPr>
        <p:spPr>
          <a:xfrm>
            <a:off x="198120" y="228600"/>
            <a:ext cx="11795760" cy="6400800"/>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7C8EFFE3-6388-0C0B-5E7C-5671707AD8F4}"/>
              </a:ext>
            </a:extLst>
          </p:cNvPr>
          <p:cNvPicPr>
            <a:picLocks noChangeAspect="1"/>
          </p:cNvPicPr>
          <p:nvPr/>
        </p:nvPicPr>
        <p:blipFill>
          <a:blip r:embed="rId3">
            <a:alphaModFix amt="3000"/>
            <a:extLst>
              <a:ext uri="{28A0092B-C50C-407E-A947-70E740481C1C}">
                <a14:useLocalDpi xmlns:a14="http://schemas.microsoft.com/office/drawing/2010/main" val="0"/>
              </a:ext>
            </a:extLst>
          </a:blip>
          <a:stretch>
            <a:fillRect/>
          </a:stretch>
        </p:blipFill>
        <p:spPr>
          <a:xfrm>
            <a:off x="410394" y="5866089"/>
            <a:ext cx="1113606" cy="640929"/>
          </a:xfrm>
          <a:prstGeom prst="rect">
            <a:avLst/>
          </a:prstGeom>
        </p:spPr>
      </p:pic>
      <p:sp>
        <p:nvSpPr>
          <p:cNvPr id="12" name="Title 1">
            <a:extLst>
              <a:ext uri="{FF2B5EF4-FFF2-40B4-BE49-F238E27FC236}">
                <a16:creationId xmlns:a16="http://schemas.microsoft.com/office/drawing/2014/main" id="{4C6BC55D-CFC2-E294-730F-ECC7CD76A1BF}"/>
              </a:ext>
            </a:extLst>
          </p:cNvPr>
          <p:cNvSpPr txBox="1">
            <a:spLocks/>
          </p:cNvSpPr>
          <p:nvPr/>
        </p:nvSpPr>
        <p:spPr>
          <a:xfrm>
            <a:off x="838200" y="365125"/>
            <a:ext cx="10515600" cy="25609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8800" dirty="0">
                <a:ln>
                  <a:solidFill>
                    <a:schemeClr val="tx1"/>
                  </a:solidFill>
                </a:ln>
                <a:pattFill prst="pct60">
                  <a:fgClr>
                    <a:srgbClr val="FFC000"/>
                  </a:fgClr>
                  <a:bgClr>
                    <a:schemeClr val="bg1"/>
                  </a:bgClr>
                </a:pattFill>
                <a:effectLst>
                  <a:outerShdw blurRad="60007" dist="310007" dir="7680000" sy="30000" kx="1300200" algn="ctr" rotWithShape="0">
                    <a:prstClr val="black">
                      <a:alpha val="32000"/>
                    </a:prstClr>
                  </a:outerShdw>
                </a:effectLst>
                <a:latin typeface="Aharoni" panose="02010803020104030203" pitchFamily="2" charset="-79"/>
                <a:cs typeface="Aharoni" panose="02010803020104030203" pitchFamily="2" charset="-79"/>
              </a:rPr>
              <a:t>WORKERS </a:t>
            </a:r>
            <a:br>
              <a:rPr lang="en-US" sz="8800" dirty="0">
                <a:ln>
                  <a:solidFill>
                    <a:schemeClr val="tx1"/>
                  </a:solidFill>
                </a:ln>
                <a:pattFill prst="pct60">
                  <a:fgClr>
                    <a:srgbClr val="FFC000"/>
                  </a:fgClr>
                  <a:bgClr>
                    <a:schemeClr val="bg1"/>
                  </a:bgClr>
                </a:pattFill>
                <a:effectLst>
                  <a:outerShdw blurRad="60007" dist="310007" dir="7680000" sy="30000" kx="1300200" algn="ctr" rotWithShape="0">
                    <a:prstClr val="black">
                      <a:alpha val="32000"/>
                    </a:prstClr>
                  </a:outerShdw>
                </a:effectLst>
                <a:latin typeface="Aharoni" panose="02010803020104030203" pitchFamily="2" charset="-79"/>
                <a:cs typeface="Aharoni" panose="02010803020104030203" pitchFamily="2" charset="-79"/>
              </a:rPr>
            </a:br>
            <a:r>
              <a:rPr lang="en-US" sz="8800" dirty="0">
                <a:ln>
                  <a:solidFill>
                    <a:schemeClr val="tx1"/>
                  </a:solidFill>
                </a:ln>
                <a:pattFill prst="pct60">
                  <a:fgClr>
                    <a:srgbClr val="FFC000"/>
                  </a:fgClr>
                  <a:bgClr>
                    <a:schemeClr val="bg1"/>
                  </a:bgClr>
                </a:pattFill>
                <a:effectLst>
                  <a:outerShdw blurRad="60007" dist="310007" dir="7680000" sy="30000" kx="1300200" algn="ctr" rotWithShape="0">
                    <a:prstClr val="black">
                      <a:alpha val="32000"/>
                    </a:prstClr>
                  </a:outerShdw>
                </a:effectLst>
                <a:latin typeface="Aharoni" panose="02010803020104030203" pitchFamily="2" charset="-79"/>
                <a:cs typeface="Aharoni" panose="02010803020104030203" pitchFamily="2" charset="-79"/>
              </a:rPr>
              <a:t>COMPENSATION</a:t>
            </a:r>
            <a:endParaRPr lang="en-US" sz="8800" dirty="0"/>
          </a:p>
        </p:txBody>
      </p:sp>
      <p:sp>
        <p:nvSpPr>
          <p:cNvPr id="13" name="Content Placeholder 2">
            <a:extLst>
              <a:ext uri="{FF2B5EF4-FFF2-40B4-BE49-F238E27FC236}">
                <a16:creationId xmlns:a16="http://schemas.microsoft.com/office/drawing/2014/main" id="{FF8E24B0-F8DC-8F13-C1E5-84583B881EA7}"/>
              </a:ext>
            </a:extLst>
          </p:cNvPr>
          <p:cNvSpPr txBox="1">
            <a:spLocks/>
          </p:cNvSpPr>
          <p:nvPr/>
        </p:nvSpPr>
        <p:spPr>
          <a:xfrm>
            <a:off x="1920240" y="2670048"/>
            <a:ext cx="8284464" cy="38228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dirty="0"/>
              <a:t>is an insurance plan provided by employers to provide employee benefits for job related injuries, disability or death.</a:t>
            </a:r>
          </a:p>
        </p:txBody>
      </p:sp>
    </p:spTree>
    <p:extLst>
      <p:ext uri="{BB962C8B-B14F-4D97-AF65-F5344CB8AC3E}">
        <p14:creationId xmlns:p14="http://schemas.microsoft.com/office/powerpoint/2010/main" val="3844415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alpha val="24000"/>
          </a:srgb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p:cNvSpPr>
          <p:nvPr/>
        </p:nvSpPr>
        <p:spPr>
          <a:xfrm>
            <a:off x="371093" y="1161288"/>
            <a:ext cx="4446529" cy="1819656"/>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200" kern="1200" dirty="0">
                <a:ln>
                  <a:solidFill>
                    <a:srgbClr val="FFCC00"/>
                  </a:solidFill>
                </a:ln>
                <a:solidFill>
                  <a:srgbClr val="F4B11F"/>
                </a:solidFill>
                <a:latin typeface="+mj-lt"/>
                <a:ea typeface="+mj-ea"/>
                <a:cs typeface="+mj-cs"/>
              </a:rPr>
              <a:t>Why do we have Workers Compensation?</a:t>
            </a:r>
          </a:p>
        </p:txBody>
      </p:sp>
      <p:sp>
        <p:nvSpPr>
          <p:cNvPr id="17" name="Rectangle 16">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2"/>
          <p:cNvSpPr txBox="1">
            <a:spLocks/>
          </p:cNvSpPr>
          <p:nvPr/>
        </p:nvSpPr>
        <p:spPr bwMode="auto">
          <a:xfrm>
            <a:off x="4901184" y="2229814"/>
            <a:ext cx="6922008" cy="12800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w="38100" h="38100"/>
            </a:sp3d>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563362">
              <a:buNone/>
            </a:pPr>
            <a:r>
              <a:rPr lang="en-US" sz="5915" kern="1200">
                <a:ln>
                  <a:solidFill>
                    <a:schemeClr val="bg1"/>
                  </a:solidFill>
                </a:ln>
                <a:solidFill>
                  <a:srgbClr val="FFC000"/>
                </a:solidFill>
                <a:effectLst>
                  <a:outerShdw blurRad="50800" dist="38100" dir="18900000" algn="bl" rotWithShape="0">
                    <a:prstClr val="black">
                      <a:alpha val="40000"/>
                    </a:prstClr>
                  </a:outerShdw>
                </a:effectLst>
                <a:latin typeface="Aharoni" panose="02010803020104030203" pitchFamily="2" charset="-79"/>
                <a:ea typeface="+mn-ea"/>
                <a:cs typeface="Aharoni" panose="02010803020104030203" pitchFamily="2" charset="-79"/>
              </a:rPr>
              <a:t>Exclusive Remedy</a:t>
            </a:r>
            <a:endParaRPr lang="en-US" sz="4800">
              <a:ln>
                <a:solidFill>
                  <a:schemeClr val="bg1"/>
                </a:solidFill>
              </a:ln>
              <a:solidFill>
                <a:srgbClr val="FFC000"/>
              </a:solidFill>
              <a:effectLst>
                <a:outerShdw blurRad="50800" dist="38100" dir="18900000" algn="bl" rotWithShape="0">
                  <a:prstClr val="black">
                    <a:alpha val="40000"/>
                  </a:prstClr>
                </a:outerShdw>
              </a:effectLst>
              <a:latin typeface="Aharoni" panose="02010803020104030203" pitchFamily="2" charset="-79"/>
              <a:cs typeface="Aharoni" panose="02010803020104030203" pitchFamily="2" charset="-79"/>
            </a:endParaRPr>
          </a:p>
        </p:txBody>
      </p:sp>
      <p:sp>
        <p:nvSpPr>
          <p:cNvPr id="9" name="Content Placeholder 2"/>
          <p:cNvSpPr txBox="1">
            <a:spLocks/>
          </p:cNvSpPr>
          <p:nvPr/>
        </p:nvSpPr>
        <p:spPr bwMode="auto">
          <a:xfrm>
            <a:off x="4901184" y="3448672"/>
            <a:ext cx="6922008" cy="12800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563362">
              <a:buNone/>
            </a:pPr>
            <a:r>
              <a:rPr lang="en-US" sz="5915" kern="1200">
                <a:ln>
                  <a:solidFill>
                    <a:srgbClr val="F1AD02"/>
                  </a:solidFill>
                </a:ln>
                <a:solidFill>
                  <a:srgbClr val="0070C0"/>
                </a:solidFill>
                <a:latin typeface="Aharoni" panose="02010803020104030203" pitchFamily="2" charset="-79"/>
                <a:ea typeface="+mn-ea"/>
                <a:cs typeface="Aharoni" panose="02010803020104030203" pitchFamily="2" charset="-79"/>
              </a:rPr>
              <a:t>No-Fault System</a:t>
            </a:r>
            <a:endParaRPr lang="en-US" sz="4800">
              <a:ln>
                <a:solidFill>
                  <a:srgbClr val="F1AD02"/>
                </a:solidFill>
              </a:ln>
              <a:solidFill>
                <a:srgbClr val="0070C0"/>
              </a:solidFill>
              <a:latin typeface="Aharoni" panose="02010803020104030203" pitchFamily="2" charset="-79"/>
              <a:cs typeface="Aharoni" panose="02010803020104030203"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400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6000"/>
                            </p:stCondLst>
                            <p:childTnLst>
                              <p:par>
                                <p:cTn id="22" presetID="42" presetClass="entr" presetSubtype="0" fill="hold" grpId="0" nodeType="afterEffect">
                                  <p:stCondLst>
                                    <p:cond delay="40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000"/>
                                        <p:tgtEl>
                                          <p:spTgt spid="9"/>
                                        </p:tgtEl>
                                      </p:cBhvr>
                                    </p:animEffect>
                                    <p:anim calcmode="lin" valueType="num">
                                      <p:cBhvr>
                                        <p:cTn id="25" dur="2000" fill="hold"/>
                                        <p:tgtEl>
                                          <p:spTgt spid="9"/>
                                        </p:tgtEl>
                                        <p:attrNameLst>
                                          <p:attrName>ppt_x</p:attrName>
                                        </p:attrNameLst>
                                      </p:cBhvr>
                                      <p:tavLst>
                                        <p:tav tm="0">
                                          <p:val>
                                            <p:strVal val="#ppt_x"/>
                                          </p:val>
                                        </p:tav>
                                        <p:tav tm="100000">
                                          <p:val>
                                            <p:strVal val="#ppt_x"/>
                                          </p:val>
                                        </p:tav>
                                      </p:tavLst>
                                    </p:anim>
                                    <p:anim calcmode="lin" valueType="num">
                                      <p:cBhvr>
                                        <p:cTn id="26"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3567" name="Rectangle 23566">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8" name="Rectangle 23567">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9" name="Rectangle 23568">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69576">
            <a:off x="2708600" y="972998"/>
            <a:ext cx="3139788" cy="2316532"/>
          </a:xfrm>
          <a:prstGeom prst="rect">
            <a:avLst/>
          </a:prstGeom>
          <a:blipFill>
            <a:blip r:embed="rId3"/>
            <a:stretch>
              <a:fillRect/>
            </a:stretch>
          </a:blipFill>
          <a:effectLst>
            <a:softEdge rad="317500"/>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34467">
            <a:off x="2516276" y="3534019"/>
            <a:ext cx="2818734" cy="2380873"/>
          </a:xfrm>
          <a:prstGeom prst="rect">
            <a:avLst/>
          </a:prstGeom>
          <a:effectLst>
            <a:softEdge rad="317500"/>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46622">
            <a:off x="5819688" y="1051306"/>
            <a:ext cx="3495002" cy="2300129"/>
          </a:xfrm>
          <a:prstGeom prst="rect">
            <a:avLst/>
          </a:prstGeom>
          <a:effectLst>
            <a:softEdge rad="635000"/>
          </a:effec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882479">
            <a:off x="5684587" y="3055250"/>
            <a:ext cx="3684568" cy="2825665"/>
          </a:xfrm>
          <a:prstGeom prst="rect">
            <a:avLst/>
          </a:prstGeom>
          <a:effectLst>
            <a:softEdge rad="317500"/>
          </a:effectLst>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28066" y="1756728"/>
            <a:ext cx="4824124" cy="3926888"/>
          </a:xfrm>
          <a:prstGeom prst="rect">
            <a:avLst/>
          </a:prstGeom>
          <a:effectLst>
            <a:softEdge rad="127000"/>
          </a:effectLst>
        </p:spPr>
      </p:pic>
      <p:sp>
        <p:nvSpPr>
          <p:cNvPr id="7" name="Rectangle 6"/>
          <p:cNvSpPr/>
          <p:nvPr/>
        </p:nvSpPr>
        <p:spPr>
          <a:xfrm>
            <a:off x="3838670" y="1888084"/>
            <a:ext cx="4833292" cy="1971857"/>
          </a:xfrm>
          <a:prstGeom prst="rect">
            <a:avLst/>
          </a:prstGeom>
          <a:noFill/>
        </p:spPr>
        <p:txBody>
          <a:bodyPr wrap="square" lIns="91440" tIns="45720" rIns="91440" bIns="45720">
            <a:spAutoFit/>
            <a:scene3d>
              <a:camera prst="obliqueTopLeft"/>
              <a:lightRig rig="threePt" dir="t"/>
            </a:scene3d>
            <a:sp3d extrusionH="57150">
              <a:bevelT w="38100" h="38100" prst="angle"/>
            </a:sp3d>
          </a:bodyPr>
          <a:lstStyle/>
          <a:p>
            <a:pPr algn="ctr" defTabSz="320040">
              <a:spcAft>
                <a:spcPts val="600"/>
              </a:spcAft>
            </a:pPr>
            <a:r>
              <a:rPr lang="en-US" sz="6160" b="1" kern="1200">
                <a:ln w="10160">
                  <a:solidFill>
                    <a:srgbClr val="F1AD02"/>
                  </a:solidFill>
                  <a:prstDash val="solid"/>
                </a:ln>
                <a:pattFill prst="pct90">
                  <a:fgClr>
                    <a:schemeClr val="tx1"/>
                  </a:fgClr>
                  <a:bgClr>
                    <a:srgbClr val="FFCC00"/>
                  </a:bgClr>
                </a:pattFill>
                <a:effectLst>
                  <a:outerShdw blurRad="60007" dist="310007" dir="7680000" sy="30000" kx="1300200" algn="ctr" rotWithShape="0">
                    <a:prstClr val="black">
                      <a:alpha val="32000"/>
                    </a:prstClr>
                  </a:outerShdw>
                </a:effectLst>
                <a:latin typeface="+mn-lt"/>
                <a:ea typeface="+mn-ea"/>
                <a:cs typeface="+mn-cs"/>
              </a:rPr>
              <a:t>Back Breaking Work</a:t>
            </a:r>
            <a:endParaRPr lang="en-US" sz="8800" b="1">
              <a:ln w="10160">
                <a:solidFill>
                  <a:srgbClr val="F1AD02"/>
                </a:solidFill>
                <a:prstDash val="solid"/>
              </a:ln>
              <a:pattFill prst="pct90">
                <a:fgClr>
                  <a:schemeClr val="tx1"/>
                </a:fgClr>
                <a:bgClr>
                  <a:srgbClr val="FFCC00"/>
                </a:bgClr>
              </a:pattFill>
              <a:effectLst>
                <a:outerShdw blurRad="60007" dist="310007" dir="7680000" sy="30000" kx="1300200" algn="ctr" rotWithShape="0">
                  <a:prstClr val="black">
                    <a:alpha val="32000"/>
                  </a:prst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0"/>
                                        <p:tgtEl>
                                          <p:spTgt spid="6"/>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par>
                          <p:cTn id="16" fill="hold">
                            <p:stCondLst>
                              <p:cond delay="70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childTnLst>
                                </p:cTn>
                              </p:par>
                            </p:childTnLst>
                          </p:cTn>
                        </p:par>
                        <p:par>
                          <p:cTn id="20" fill="hold">
                            <p:stCondLst>
                              <p:cond delay="9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childTnLst>
                          </p:cTn>
                        </p:par>
                        <p:par>
                          <p:cTn id="24" fill="hold">
                            <p:stCondLst>
                              <p:cond delay="11000"/>
                            </p:stCondLst>
                            <p:childTnLst>
                              <p:par>
                                <p:cTn id="25" presetID="10" presetClass="entr" presetSubtype="0" fill="hold" grpId="0" nodeType="after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848600" y="5334000"/>
            <a:ext cx="2209800" cy="152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9197" y="1560048"/>
            <a:ext cx="5983601" cy="418852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6081" y="1481902"/>
            <a:ext cx="6729830" cy="4614099"/>
          </a:xfrm>
          <a:prstGeom prst="rect">
            <a:avLst/>
          </a:prstGeom>
        </p:spPr>
      </p:pic>
      <p:sp>
        <p:nvSpPr>
          <p:cNvPr id="2" name="Title 1"/>
          <p:cNvSpPr>
            <a:spLocks noGrp="1"/>
          </p:cNvSpPr>
          <p:nvPr>
            <p:ph type="title"/>
          </p:nvPr>
        </p:nvSpPr>
        <p:spPr>
          <a:xfrm>
            <a:off x="1828800" y="148742"/>
            <a:ext cx="8229600" cy="1143000"/>
          </a:xfrm>
        </p:spPr>
        <p:txBody>
          <a:bodyPr/>
          <a:lstStyle/>
          <a:p>
            <a:endParaRPr lang="en-US"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319699" y="-253386"/>
            <a:ext cx="7620000" cy="7815386"/>
          </a:xfr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7303" y="1093941"/>
            <a:ext cx="7627386" cy="5390019"/>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3499" y="457200"/>
            <a:ext cx="7772400" cy="6264710"/>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71999" y="74883"/>
            <a:ext cx="8915400" cy="7428133"/>
          </a:xfrm>
          <a:prstGeom prst="rect">
            <a:avLst/>
          </a:prstGeom>
        </p:spPr>
      </p:pic>
    </p:spTree>
    <p:extLst>
      <p:ext uri="{BB962C8B-B14F-4D97-AF65-F5344CB8AC3E}">
        <p14:creationId xmlns:p14="http://schemas.microsoft.com/office/powerpoint/2010/main" val="185331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childTnLst>
                                  <p:subTnLst>
                                    <p:set>
                                      <p:cBhvr override="childStyle">
                                        <p:cTn dur="1" fill="hold" display="0" masterRel="sameClick" afterEffect="1">
                                          <p:stCondLst>
                                            <p:cond evt="end" delay="0">
                                              <p:tn val="5"/>
                                            </p:cond>
                                          </p:stCondLst>
                                        </p:cTn>
                                        <p:tgtEl>
                                          <p:spTgt spid="8"/>
                                        </p:tgtEl>
                                        <p:attrNameLst>
                                          <p:attrName>style.visibility</p:attrName>
                                        </p:attrNameLst>
                                      </p:cBhvr>
                                      <p:to>
                                        <p:strVal val="hidden"/>
                                      </p:to>
                                    </p:set>
                                  </p:sub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3000"/>
                                        <p:tgtEl>
                                          <p:spTgt spid="7"/>
                                        </p:tgtEl>
                                      </p:cBhvr>
                                    </p:animEffect>
                                  </p:childTnLst>
                                  <p:subTnLst>
                                    <p:set>
                                      <p:cBhvr override="childStyle">
                                        <p:cTn dur="1" fill="hold" display="0" masterRel="sameClick" afterEffect="1">
                                          <p:stCondLst>
                                            <p:cond evt="end" delay="0">
                                              <p:tn val="9"/>
                                            </p:cond>
                                          </p:stCondLst>
                                        </p:cTn>
                                        <p:tgtEl>
                                          <p:spTgt spid="7"/>
                                        </p:tgtEl>
                                        <p:attrNameLst>
                                          <p:attrName>style.visibility</p:attrName>
                                        </p:attrNameLst>
                                      </p:cBhvr>
                                      <p:to>
                                        <p:strVal val="hidden"/>
                                      </p:to>
                                    </p:set>
                                  </p:subTnLst>
                                </p:cTn>
                              </p:par>
                            </p:childTnLst>
                          </p:cTn>
                        </p:par>
                        <p:par>
                          <p:cTn id="12" fill="hold">
                            <p:stCondLst>
                              <p:cond delay="6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3000"/>
                                        <p:tgtEl>
                                          <p:spTgt spid="5"/>
                                        </p:tgtEl>
                                      </p:cBhvr>
                                    </p:animEffect>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childTnLst>
                          </p:cTn>
                        </p:par>
                        <p:par>
                          <p:cTn id="16" fill="hold">
                            <p:stCondLst>
                              <p:cond delay="9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000"/>
                                        <p:tgtEl>
                                          <p:spTgt spid="6"/>
                                        </p:tgtEl>
                                      </p:cBhvr>
                                    </p:animEffect>
                                  </p:childTnLst>
                                  <p:subTnLst>
                                    <p:set>
                                      <p:cBhvr override="childStyle">
                                        <p:cTn dur="1" fill="hold" display="0" masterRel="sameClick" afterEffect="1">
                                          <p:stCondLst>
                                            <p:cond evt="end" delay="0">
                                              <p:tn val="17"/>
                                            </p:cond>
                                          </p:stCondLst>
                                        </p:cTn>
                                        <p:tgtEl>
                                          <p:spTgt spid="6"/>
                                        </p:tgtEl>
                                        <p:attrNameLst>
                                          <p:attrName>style.visibility</p:attrName>
                                        </p:attrNameLst>
                                      </p:cBhvr>
                                      <p:to>
                                        <p:strVal val="hidden"/>
                                      </p:to>
                                    </p:set>
                                  </p:subTnLst>
                                </p:cTn>
                              </p:par>
                            </p:childTnLst>
                          </p:cTn>
                        </p:par>
                        <p:par>
                          <p:cTn id="20" fill="hold">
                            <p:stCondLst>
                              <p:cond delay="1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3000"/>
                                        <p:tgtEl>
                                          <p:spTgt spid="4"/>
                                        </p:tgtEl>
                                      </p:cBhvr>
                                    </p:animEffect>
                                  </p:childTnLst>
                                </p:cTn>
                              </p:par>
                            </p:childTnLst>
                          </p:cTn>
                        </p:par>
                        <p:par>
                          <p:cTn id="24" fill="hold">
                            <p:stCondLst>
                              <p:cond delay="150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ln>
                  <a:solidFill>
                    <a:srgbClr val="F1AD02"/>
                  </a:solidFill>
                </a:ln>
                <a:solidFill>
                  <a:schemeClr val="bg1"/>
                </a:solidFill>
              </a:rPr>
              <a:t>“It’s a Pirate’s Life For Me!</a:t>
            </a:r>
          </a:p>
        </p:txBody>
      </p:sp>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b="4034"/>
          <a:stretch/>
        </p:blipFill>
        <p:spPr>
          <a:xfrm>
            <a:off x="4070632" y="1216772"/>
            <a:ext cx="4050736" cy="4343400"/>
          </a:xfrm>
          <a:prstGeom prst="rect">
            <a:avLst/>
          </a:prstGeom>
          <a:noFill/>
          <a:ln>
            <a:noFill/>
          </a:ln>
          <a:effectLst>
            <a:softEdge rad="127000"/>
          </a:effectLst>
        </p:spPr>
      </p:pic>
      <p:sp>
        <p:nvSpPr>
          <p:cNvPr id="2" name="TextBox 1"/>
          <p:cNvSpPr txBox="1"/>
          <p:nvPr/>
        </p:nvSpPr>
        <p:spPr>
          <a:xfrm>
            <a:off x="2621280" y="5558881"/>
            <a:ext cx="7086600" cy="769441"/>
          </a:xfrm>
          <a:prstGeom prst="rect">
            <a:avLst/>
          </a:prstGeom>
          <a:noFill/>
        </p:spPr>
        <p:txBody>
          <a:bodyPr wrap="square" rtlCol="0" anchor="b" anchorCtr="1">
            <a:spAutoFit/>
          </a:bodyPr>
          <a:lstStyle/>
          <a:p>
            <a:r>
              <a:rPr lang="en-US" sz="4400" b="1" dirty="0">
                <a:ln>
                  <a:solidFill>
                    <a:srgbClr val="F1AD02"/>
                  </a:solidFill>
                </a:ln>
                <a:solidFill>
                  <a:prstClr val="white"/>
                </a:solidFill>
                <a:latin typeface="Arial" pitchFamily="34" charset="0"/>
                <a:ea typeface="+mj-ea"/>
                <a:cs typeface="Arial" pitchFamily="34" charset="0"/>
              </a:rPr>
              <a:t>The Benefits Are Great.”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250"/>
                                  </p:stCondLst>
                                  <p:childTnLst>
                                    <p:set>
                                      <p:cBhvr>
                                        <p:cTn id="13" dur="1" fill="hold">
                                          <p:stCondLst>
                                            <p:cond delay="0"/>
                                          </p:stCondLst>
                                        </p:cTn>
                                        <p:tgtEl>
                                          <p:spTgt spid="5"/>
                                        </p:tgtEl>
                                        <p:attrNameLst>
                                          <p:attrName>style.visibility</p:attrName>
                                        </p:attrNameLst>
                                      </p:cBhvr>
                                      <p:to>
                                        <p:strVal val="visible"/>
                                      </p:to>
                                    </p:set>
                                    <p:anim calcmode="lin" valueType="num">
                                      <p:cBhvr>
                                        <p:cTn id="14" dur="750" fill="hold"/>
                                        <p:tgtEl>
                                          <p:spTgt spid="5"/>
                                        </p:tgtEl>
                                        <p:attrNameLst>
                                          <p:attrName>ppt_w</p:attrName>
                                        </p:attrNameLst>
                                      </p:cBhvr>
                                      <p:tavLst>
                                        <p:tav tm="0">
                                          <p:val>
                                            <p:fltVal val="0"/>
                                          </p:val>
                                        </p:tav>
                                        <p:tav tm="100000">
                                          <p:val>
                                            <p:strVal val="#ppt_w"/>
                                          </p:val>
                                        </p:tav>
                                      </p:tavLst>
                                    </p:anim>
                                    <p:anim calcmode="lin" valueType="num">
                                      <p:cBhvr>
                                        <p:cTn id="15" dur="750" fill="hold"/>
                                        <p:tgtEl>
                                          <p:spTgt spid="5"/>
                                        </p:tgtEl>
                                        <p:attrNameLst>
                                          <p:attrName>ppt_h</p:attrName>
                                        </p:attrNameLst>
                                      </p:cBhvr>
                                      <p:tavLst>
                                        <p:tav tm="0">
                                          <p:val>
                                            <p:fltVal val="0"/>
                                          </p:val>
                                        </p:tav>
                                        <p:tav tm="100000">
                                          <p:val>
                                            <p:strVal val="#ppt_h"/>
                                          </p:val>
                                        </p:tav>
                                      </p:tavLst>
                                    </p:anim>
                                    <p:animEffect transition="in" filter="fade">
                                      <p:cBhvr>
                                        <p:cTn id="16" dur="75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100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p:spPr>
      </p:pic>
    </p:spTree>
    <p:extLst>
      <p:ext uri="{BB962C8B-B14F-4D97-AF65-F5344CB8AC3E}">
        <p14:creationId xmlns:p14="http://schemas.microsoft.com/office/powerpoint/2010/main" val="1726974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940" y="160338"/>
            <a:ext cx="10515600" cy="1325563"/>
          </a:xfrm>
        </p:spPr>
        <p:txBody>
          <a:bodyPr/>
          <a:lstStyle/>
          <a:p>
            <a:pPr algn="ctr"/>
            <a:r>
              <a:rPr lang="en-US" sz="6000" dirty="0">
                <a:ln>
                  <a:solidFill>
                    <a:schemeClr val="bg1">
                      <a:lumMod val="85000"/>
                    </a:schemeClr>
                  </a:solidFill>
                </a:ln>
                <a:solidFill>
                  <a:srgbClr val="F4B11F"/>
                </a:solidFill>
                <a:effectLst>
                  <a:outerShdw blurRad="60007" dist="310007" dir="7680000" sy="30000" kx="1300200" algn="ctr" rotWithShape="0">
                    <a:schemeClr val="tx1">
                      <a:lumMod val="65000"/>
                      <a:lumOff val="35000"/>
                      <a:alpha val="75000"/>
                    </a:schemeClr>
                  </a:outerShdw>
                </a:effectLst>
              </a:rPr>
              <a:t>Grand Bargain</a:t>
            </a:r>
          </a:p>
        </p:txBody>
      </p:sp>
      <p:sp>
        <p:nvSpPr>
          <p:cNvPr id="4" name="Content Placeholder 2"/>
          <p:cNvSpPr>
            <a:spLocks noGrp="1"/>
          </p:cNvSpPr>
          <p:nvPr>
            <p:ph sz="half" idx="1"/>
          </p:nvPr>
        </p:nvSpPr>
        <p:spPr>
          <a:xfrm>
            <a:off x="1630680" y="1592581"/>
            <a:ext cx="4389120" cy="4525963"/>
          </a:xfrm>
        </p:spPr>
        <p:txBody>
          <a:bodyPr/>
          <a:lstStyle/>
          <a:p>
            <a:pPr marL="0" indent="0">
              <a:buNone/>
            </a:pPr>
            <a:r>
              <a:rPr lang="en-US" sz="3600" dirty="0">
                <a:ln>
                  <a:solidFill>
                    <a:srgbClr val="FFCC00"/>
                  </a:solidFill>
                </a:ln>
                <a:solidFill>
                  <a:schemeClr val="bg1"/>
                </a:solidFill>
              </a:rPr>
              <a:t>    Specific Benefits </a:t>
            </a:r>
          </a:p>
          <a:p>
            <a:pPr marL="0" indent="0">
              <a:buNone/>
            </a:pPr>
            <a:endParaRPr lang="en-US" sz="3600" dirty="0">
              <a:ln>
                <a:solidFill>
                  <a:srgbClr val="FFCC00"/>
                </a:solidFill>
              </a:ln>
              <a:solidFill>
                <a:schemeClr val="bg1"/>
              </a:solidFill>
            </a:endParaRPr>
          </a:p>
          <a:p>
            <a:pPr marL="0" indent="0">
              <a:buNone/>
            </a:pPr>
            <a:r>
              <a:rPr lang="en-US" sz="3600" dirty="0">
                <a:ln>
                  <a:solidFill>
                    <a:srgbClr val="FFCC00"/>
                  </a:solidFill>
                </a:ln>
                <a:solidFill>
                  <a:schemeClr val="bg1"/>
                </a:solidFill>
              </a:rPr>
              <a:t>    No Fault</a:t>
            </a:r>
          </a:p>
          <a:p>
            <a:pPr marL="0" indent="0">
              <a:buNone/>
            </a:pPr>
            <a:r>
              <a:rPr lang="en-US" sz="3600" dirty="0">
                <a:ln>
                  <a:solidFill>
                    <a:srgbClr val="FFCC00"/>
                  </a:solidFill>
                </a:ln>
                <a:solidFill>
                  <a:schemeClr val="bg1"/>
                </a:solidFill>
              </a:rPr>
              <a:t>    </a:t>
            </a:r>
          </a:p>
          <a:p>
            <a:pPr marL="0" indent="0">
              <a:buNone/>
            </a:pPr>
            <a:r>
              <a:rPr lang="en-US" sz="3600" dirty="0">
                <a:ln>
                  <a:solidFill>
                    <a:srgbClr val="FFCC00"/>
                  </a:solidFill>
                </a:ln>
                <a:solidFill>
                  <a:schemeClr val="bg1"/>
                </a:solidFill>
              </a:rPr>
              <a:t>    Safety Net</a:t>
            </a:r>
          </a:p>
          <a:p>
            <a:pPr marL="0" indent="0" algn="ctr">
              <a:buNone/>
            </a:pPr>
            <a:endParaRPr lang="en-US" sz="3600" dirty="0">
              <a:ln>
                <a:solidFill>
                  <a:srgbClr val="FFCC00"/>
                </a:solidFill>
              </a:ln>
              <a:solidFill>
                <a:schemeClr val="bg1"/>
              </a:solidFill>
            </a:endParaRPr>
          </a:p>
        </p:txBody>
      </p:sp>
      <p:sp>
        <p:nvSpPr>
          <p:cNvPr id="5" name="Content Placeholder 4"/>
          <p:cNvSpPr>
            <a:spLocks noGrp="1"/>
          </p:cNvSpPr>
          <p:nvPr>
            <p:ph sz="half" idx="2"/>
          </p:nvPr>
        </p:nvSpPr>
        <p:spPr>
          <a:xfrm>
            <a:off x="6629400" y="1641635"/>
            <a:ext cx="4373880" cy="4525963"/>
          </a:xfrm>
        </p:spPr>
        <p:txBody>
          <a:bodyPr/>
          <a:lstStyle/>
          <a:p>
            <a:pPr marL="0" indent="0">
              <a:buNone/>
            </a:pPr>
            <a:r>
              <a:rPr lang="en-US" sz="3600" dirty="0">
                <a:ln>
                  <a:solidFill>
                    <a:srgbClr val="FFCC00"/>
                  </a:solidFill>
                </a:ln>
                <a:solidFill>
                  <a:schemeClr val="bg1"/>
                </a:solidFill>
              </a:rPr>
              <a:t>    No Law Suit</a:t>
            </a:r>
          </a:p>
          <a:p>
            <a:pPr marL="0" indent="0">
              <a:buNone/>
            </a:pPr>
            <a:endParaRPr lang="en-US" sz="3600" dirty="0">
              <a:ln>
                <a:solidFill>
                  <a:srgbClr val="FFCC00"/>
                </a:solidFill>
              </a:ln>
              <a:solidFill>
                <a:schemeClr val="bg1"/>
              </a:solidFill>
            </a:endParaRPr>
          </a:p>
          <a:p>
            <a:pPr marL="0" indent="0">
              <a:buNone/>
            </a:pPr>
            <a:r>
              <a:rPr lang="en-US" sz="3600" dirty="0">
                <a:ln>
                  <a:solidFill>
                    <a:srgbClr val="FFCC00"/>
                  </a:solidFill>
                </a:ln>
                <a:solidFill>
                  <a:schemeClr val="bg1"/>
                </a:solidFill>
              </a:rPr>
              <a:t>    Limits Benefits</a:t>
            </a:r>
          </a:p>
          <a:p>
            <a:pPr marL="0" indent="0">
              <a:buNone/>
            </a:pPr>
            <a:endParaRPr lang="en-US" sz="3600" dirty="0">
              <a:ln>
                <a:solidFill>
                  <a:srgbClr val="FFCC00"/>
                </a:solidFill>
              </a:ln>
              <a:solidFill>
                <a:schemeClr val="bg1"/>
              </a:solidFill>
            </a:endParaRPr>
          </a:p>
          <a:p>
            <a:pPr marL="0" indent="0">
              <a:buNone/>
            </a:pPr>
            <a:r>
              <a:rPr lang="en-US" sz="3600" dirty="0">
                <a:ln>
                  <a:solidFill>
                    <a:srgbClr val="FFCC00"/>
                  </a:solidFill>
                </a:ln>
                <a:solidFill>
                  <a:schemeClr val="bg1"/>
                </a:solidFill>
              </a:rPr>
              <a:t>    Good for Commerce</a:t>
            </a:r>
          </a:p>
          <a:p>
            <a:pPr marL="0" indent="0">
              <a:buNone/>
            </a:pPr>
            <a:endParaRPr lang="en-US" dirty="0"/>
          </a:p>
        </p:txBody>
      </p:sp>
      <p:sp>
        <p:nvSpPr>
          <p:cNvPr id="6" name="Rectangle 5"/>
          <p:cNvSpPr/>
          <p:nvPr/>
        </p:nvSpPr>
        <p:spPr>
          <a:xfrm>
            <a:off x="1485900" y="1805940"/>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485900" y="3033396"/>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6423660" y="1805940"/>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423660" y="3033396"/>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Minus 11"/>
          <p:cNvSpPr/>
          <p:nvPr/>
        </p:nvSpPr>
        <p:spPr>
          <a:xfrm>
            <a:off x="5676902" y="354489"/>
            <a:ext cx="342898" cy="6149022"/>
          </a:xfrm>
          <a:prstGeom prst="mathMinus">
            <a:avLst>
              <a:gd name="adj1" fmla="val 59102"/>
            </a:avLst>
          </a:prstGeom>
          <a:gradFill>
            <a:gsLst>
              <a:gs pos="38000">
                <a:srgbClr val="FFC000"/>
              </a:gs>
              <a:gs pos="100000">
                <a:schemeClr val="bg1"/>
              </a:gs>
            </a:gsLst>
            <a:lin ang="5400000" scaled="1"/>
          </a:gradFill>
          <a:ln>
            <a:solidFill>
              <a:srgbClr val="F1AD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423660" y="4260852"/>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1485900" y="4260852"/>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0644198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grpId="0" nodeType="afterEffect" p14:presetBounceEnd="60000">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 calcmode="lin" valueType="num" p14:bounceEnd="60000">
                                          <p:cBhvr additive="base">
                                            <p:cTn id="10" dur="2000" fill="hold"/>
                                            <p:tgtEl>
                                              <p:spTgt spid="4">
                                                <p:txEl>
                                                  <p:pRg st="0" end="0"/>
                                                </p:txEl>
                                              </p:spTgt>
                                            </p:tgtEl>
                                            <p:attrNameLst>
                                              <p:attrName>ppt_x</p:attrName>
                                            </p:attrNameLst>
                                          </p:cBhvr>
                                          <p:tavLst>
                                            <p:tav tm="0">
                                              <p:val>
                                                <p:strVal val="#ppt_x"/>
                                              </p:val>
                                            </p:tav>
                                            <p:tav tm="100000">
                                              <p:val>
                                                <p:strVal val="#ppt_x"/>
                                              </p:val>
                                            </p:tav>
                                          </p:tavLst>
                                        </p:anim>
                                        <p:anim calcmode="lin" valueType="num" p14:bounceEnd="60000">
                                          <p:cBhvr additive="base">
                                            <p:cTn id="11" dur="2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2" presetClass="entr" presetSubtype="4" fill="hold" grpId="0" nodeType="afterEffect" p14:presetBounceEnd="60000">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14:bounceEnd="60000">
                                          <p:cBhvr additive="base">
                                            <p:cTn id="15" dur="2000" fill="hold"/>
                                            <p:tgtEl>
                                              <p:spTgt spid="4">
                                                <p:txEl>
                                                  <p:pRg st="2" end="2"/>
                                                </p:txEl>
                                              </p:spTgt>
                                            </p:tgtEl>
                                            <p:attrNameLst>
                                              <p:attrName>ppt_x</p:attrName>
                                            </p:attrNameLst>
                                          </p:cBhvr>
                                          <p:tavLst>
                                            <p:tav tm="0">
                                              <p:val>
                                                <p:strVal val="#ppt_x"/>
                                              </p:val>
                                            </p:tav>
                                            <p:tav tm="100000">
                                              <p:val>
                                                <p:strVal val="#ppt_x"/>
                                              </p:val>
                                            </p:tav>
                                          </p:tavLst>
                                        </p:anim>
                                        <p:anim calcmode="lin" valueType="num" p14:bounceEnd="60000">
                                          <p:cBhvr additive="base">
                                            <p:cTn id="16" dur="2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17" fill="hold">
                                <p:stCondLst>
                                  <p:cond delay="4000"/>
                                </p:stCondLst>
                                <p:childTnLst>
                                  <p:par>
                                    <p:cTn id="18" presetID="2" presetClass="entr" presetSubtype="4" fill="hold" grpId="0" nodeType="afterEffect" p14:presetBounceEnd="60000">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 calcmode="lin" valueType="num" p14:bounceEnd="60000">
                                          <p:cBhvr additive="base">
                                            <p:cTn id="20" dur="2000" fill="hold"/>
                                            <p:tgtEl>
                                              <p:spTgt spid="4">
                                                <p:txEl>
                                                  <p:pRg st="3" end="3"/>
                                                </p:txEl>
                                              </p:spTgt>
                                            </p:tgtEl>
                                            <p:attrNameLst>
                                              <p:attrName>ppt_x</p:attrName>
                                            </p:attrNameLst>
                                          </p:cBhvr>
                                          <p:tavLst>
                                            <p:tav tm="0">
                                              <p:val>
                                                <p:strVal val="#ppt_x"/>
                                              </p:val>
                                            </p:tav>
                                            <p:tav tm="100000">
                                              <p:val>
                                                <p:strVal val="#ppt_x"/>
                                              </p:val>
                                            </p:tav>
                                          </p:tavLst>
                                        </p:anim>
                                        <p:anim calcmode="lin" valueType="num" p14:bounceEnd="60000">
                                          <p:cBhvr additive="base">
                                            <p:cTn id="21" dur="2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par>
                              <p:cTn id="22" fill="hold">
                                <p:stCondLst>
                                  <p:cond delay="6000"/>
                                </p:stCondLst>
                                <p:childTnLst>
                                  <p:par>
                                    <p:cTn id="23" presetID="2" presetClass="entr" presetSubtype="4" fill="hold" grpId="0" nodeType="afterEffect" p14:presetBounceEnd="60000">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14:bounceEnd="60000">
                                          <p:cBhvr additive="base">
                                            <p:cTn id="25" dur="2000" fill="hold"/>
                                            <p:tgtEl>
                                              <p:spTgt spid="4">
                                                <p:txEl>
                                                  <p:pRg st="4" end="4"/>
                                                </p:txEl>
                                              </p:spTgt>
                                            </p:tgtEl>
                                            <p:attrNameLst>
                                              <p:attrName>ppt_x</p:attrName>
                                            </p:attrNameLst>
                                          </p:cBhvr>
                                          <p:tavLst>
                                            <p:tav tm="0">
                                              <p:val>
                                                <p:strVal val="#ppt_x"/>
                                              </p:val>
                                            </p:tav>
                                            <p:tav tm="100000">
                                              <p:val>
                                                <p:strVal val="#ppt_x"/>
                                              </p:val>
                                            </p:tav>
                                          </p:tavLst>
                                        </p:anim>
                                        <p:anim calcmode="lin" valueType="num" p14:bounceEnd="60000">
                                          <p:cBhvr additive="base">
                                            <p:cTn id="26" dur="2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27" fill="hold">
                                <p:stCondLst>
                                  <p:cond delay="8000"/>
                                </p:stCondLst>
                                <p:childTnLst>
                                  <p:par>
                                    <p:cTn id="28" presetID="1"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p:stCondLst>
                                  <p:cond delay="8000"/>
                                </p:stCondLst>
                                <p:childTnLst>
                                  <p:par>
                                    <p:cTn id="35" presetID="2" presetClass="entr" presetSubtype="4" fill="hold" grpId="0" nodeType="afterEffect" p14:presetBounceEnd="60000">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 calcmode="lin" valueType="num" p14:bounceEnd="60000">
                                          <p:cBhvr additive="base">
                                            <p:cTn id="37" dur="2000" fill="hold"/>
                                            <p:tgtEl>
                                              <p:spTgt spid="5">
                                                <p:txEl>
                                                  <p:pRg st="0" end="0"/>
                                                </p:txEl>
                                              </p:spTgt>
                                            </p:tgtEl>
                                            <p:attrNameLst>
                                              <p:attrName>ppt_x</p:attrName>
                                            </p:attrNameLst>
                                          </p:cBhvr>
                                          <p:tavLst>
                                            <p:tav tm="0">
                                              <p:val>
                                                <p:strVal val="#ppt_x"/>
                                              </p:val>
                                            </p:tav>
                                            <p:tav tm="100000">
                                              <p:val>
                                                <p:strVal val="#ppt_x"/>
                                              </p:val>
                                            </p:tav>
                                          </p:tavLst>
                                        </p:anim>
                                        <p:anim calcmode="lin" valueType="num" p14:bounceEnd="60000">
                                          <p:cBhvr additive="base">
                                            <p:cTn id="38" dur="2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39" fill="hold">
                                <p:stCondLst>
                                  <p:cond delay="10000"/>
                                </p:stCondLst>
                                <p:childTnLst>
                                  <p:par>
                                    <p:cTn id="40" presetID="2" presetClass="entr" presetSubtype="4" fill="hold" grpId="0" nodeType="afterEffect" p14:presetBounceEnd="60000">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 calcmode="lin" valueType="num" p14:bounceEnd="60000">
                                          <p:cBhvr additive="base">
                                            <p:cTn id="42" dur="2000" fill="hold"/>
                                            <p:tgtEl>
                                              <p:spTgt spid="5">
                                                <p:txEl>
                                                  <p:pRg st="2" end="2"/>
                                                </p:txEl>
                                              </p:spTgt>
                                            </p:tgtEl>
                                            <p:attrNameLst>
                                              <p:attrName>ppt_x</p:attrName>
                                            </p:attrNameLst>
                                          </p:cBhvr>
                                          <p:tavLst>
                                            <p:tav tm="0">
                                              <p:val>
                                                <p:strVal val="#ppt_x"/>
                                              </p:val>
                                            </p:tav>
                                            <p:tav tm="100000">
                                              <p:val>
                                                <p:strVal val="#ppt_x"/>
                                              </p:val>
                                            </p:tav>
                                          </p:tavLst>
                                        </p:anim>
                                        <p:anim calcmode="lin" valueType="num" p14:bounceEnd="60000">
                                          <p:cBhvr additive="base">
                                            <p:cTn id="43" dur="20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44" fill="hold">
                                <p:stCondLst>
                                  <p:cond delay="12000"/>
                                </p:stCondLst>
                                <p:childTnLst>
                                  <p:par>
                                    <p:cTn id="45" presetID="2" presetClass="entr" presetSubtype="4" fill="hold" grpId="0" nodeType="afterEffect" p14:presetBounceEnd="60000">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anim calcmode="lin" valueType="num" p14:bounceEnd="60000">
                                          <p:cBhvr additive="base">
                                            <p:cTn id="47" dur="2000" fill="hold"/>
                                            <p:tgtEl>
                                              <p:spTgt spid="5">
                                                <p:txEl>
                                                  <p:pRg st="4" end="4"/>
                                                </p:txEl>
                                              </p:spTgt>
                                            </p:tgtEl>
                                            <p:attrNameLst>
                                              <p:attrName>ppt_x</p:attrName>
                                            </p:attrNameLst>
                                          </p:cBhvr>
                                          <p:tavLst>
                                            <p:tav tm="0">
                                              <p:val>
                                                <p:strVal val="#ppt_x"/>
                                              </p:val>
                                            </p:tav>
                                            <p:tav tm="100000">
                                              <p:val>
                                                <p:strVal val="#ppt_x"/>
                                              </p:val>
                                            </p:tav>
                                          </p:tavLst>
                                        </p:anim>
                                        <p:anim calcmode="lin" valueType="num" p14:bounceEnd="60000">
                                          <p:cBhvr additive="base">
                                            <p:cTn id="48" dur="20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P spid="6" grpId="0" animBg="1"/>
          <p:bldP spid="9" grpId="0" animBg="1"/>
          <p:bldP spid="10"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 calcmode="lin" valueType="num">
                                          <p:cBhvr additive="base">
                                            <p:cTn id="10"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1" dur="2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2" presetClass="entr" presetSubtype="4"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17" fill="hold">
                                <p:stCondLst>
                                  <p:cond delay="4000"/>
                                </p:stCondLst>
                                <p:childTnLst>
                                  <p:par>
                                    <p:cTn id="18" presetID="2" presetClass="entr" presetSubtype="4" fill="hold" grpId="0" nodeType="after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 calcmode="lin" valueType="num">
                                          <p:cBhvr additive="base">
                                            <p:cTn id="20"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1" dur="2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par>
                              <p:cTn id="22" fill="hold">
                                <p:stCondLst>
                                  <p:cond delay="6000"/>
                                </p:stCondLst>
                                <p:childTnLst>
                                  <p:par>
                                    <p:cTn id="23" presetID="2" presetClass="entr" presetSubtype="4" fill="hold" grpId="0" nodeType="after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27" fill="hold">
                                <p:stCondLst>
                                  <p:cond delay="8000"/>
                                </p:stCondLst>
                                <p:childTnLst>
                                  <p:par>
                                    <p:cTn id="28" presetID="1"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p:stCondLst>
                                  <p:cond delay="8000"/>
                                </p:stCondLst>
                                <p:childTnLst>
                                  <p:par>
                                    <p:cTn id="35" presetID="2" presetClass="entr" presetSubtype="4" fill="hold" grpId="0" nodeType="after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 calcmode="lin" valueType="num">
                                          <p:cBhvr additive="base">
                                            <p:cTn id="37"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39" fill="hold">
                                <p:stCondLst>
                                  <p:cond delay="10000"/>
                                </p:stCondLst>
                                <p:childTnLst>
                                  <p:par>
                                    <p:cTn id="40" presetID="2" presetClass="entr" presetSubtype="4" fill="hold" grpId="0" nodeType="after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 calcmode="lin" valueType="num">
                                          <p:cBhvr additive="base">
                                            <p:cTn id="42"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3" dur="20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44" fill="hold">
                                <p:stCondLst>
                                  <p:cond delay="12000"/>
                                </p:stCondLst>
                                <p:childTnLst>
                                  <p:par>
                                    <p:cTn id="45" presetID="2" presetClass="entr" presetSubtype="4" fill="hold" grpId="0" nodeType="after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anim calcmode="lin" valueType="num">
                                          <p:cBhvr additive="base">
                                            <p:cTn id="47"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8" dur="20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P spid="6" grpId="0" animBg="1"/>
          <p:bldP spid="9" grpId="0" animBg="1"/>
          <p:bldP spid="10" grpId="0" animBg="1"/>
          <p:bldP spid="11"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8949" y="402336"/>
            <a:ext cx="8229600" cy="1143000"/>
          </a:xfrm>
        </p:spPr>
        <p:txBody>
          <a:bodyPr/>
          <a:lstStyle/>
          <a:p>
            <a:pPr algn="ctr"/>
            <a:r>
              <a:rPr lang="en-US" dirty="0">
                <a:ln>
                  <a:solidFill>
                    <a:srgbClr val="FCFDFE"/>
                  </a:solidFill>
                </a:ln>
                <a:solidFill>
                  <a:srgbClr val="FFCC00"/>
                </a:solidFill>
                <a:latin typeface="+mn-lt"/>
              </a:rPr>
              <a:t>No</a:t>
            </a:r>
            <a:r>
              <a:rPr lang="en-US" dirty="0">
                <a:ln>
                  <a:solidFill>
                    <a:srgbClr val="FCFDFE"/>
                  </a:solidFill>
                </a:ln>
                <a:latin typeface="+mn-lt"/>
              </a:rPr>
              <a:t> </a:t>
            </a:r>
            <a:r>
              <a:rPr lang="en-US" dirty="0">
                <a:ln>
                  <a:solidFill>
                    <a:srgbClr val="FCFDFE"/>
                  </a:solidFill>
                </a:ln>
                <a:solidFill>
                  <a:srgbClr val="FFCC00"/>
                </a:solidFill>
                <a:latin typeface="+mn-lt"/>
              </a:rPr>
              <a:t>Fault</a:t>
            </a:r>
          </a:p>
        </p:txBody>
      </p:sp>
      <p:sp>
        <p:nvSpPr>
          <p:cNvPr id="6" name="Content Placeholder 5"/>
          <p:cNvSpPr>
            <a:spLocks noGrp="1"/>
          </p:cNvSpPr>
          <p:nvPr>
            <p:ph idx="1"/>
          </p:nvPr>
        </p:nvSpPr>
        <p:spPr>
          <a:xfrm>
            <a:off x="1988949" y="1545336"/>
            <a:ext cx="8229600" cy="4526280"/>
          </a:xfrm>
        </p:spPr>
        <p:txBody>
          <a:bodyPr/>
          <a:lstStyle/>
          <a:p>
            <a:r>
              <a:rPr lang="en-US" sz="3600" dirty="0">
                <a:ln>
                  <a:solidFill>
                    <a:srgbClr val="FFCC00"/>
                  </a:solidFill>
                </a:ln>
                <a:solidFill>
                  <a:schemeClr val="bg1"/>
                </a:solidFill>
              </a:rPr>
              <a:t>Doesn’t mean the employee can deliberately cause an injury or recklessly violate workplace safety rules or regulations</a:t>
            </a:r>
          </a:p>
          <a:p>
            <a:r>
              <a:rPr lang="en-US" sz="3600" dirty="0">
                <a:ln>
                  <a:solidFill>
                    <a:srgbClr val="FFCC00"/>
                  </a:solidFill>
                </a:ln>
                <a:solidFill>
                  <a:schemeClr val="bg1"/>
                </a:solidFill>
              </a:rPr>
              <a:t>The employee still must use reasonable protection against an accident or injury</a:t>
            </a:r>
          </a:p>
          <a:p>
            <a:r>
              <a:rPr lang="en-US" sz="3600" dirty="0">
                <a:ln>
                  <a:solidFill>
                    <a:srgbClr val="FFCC00"/>
                  </a:solidFill>
                </a:ln>
                <a:solidFill>
                  <a:schemeClr val="bg1"/>
                </a:solidFill>
              </a:rPr>
              <a:t>Culture of safety by the employer</a:t>
            </a:r>
          </a:p>
          <a:p>
            <a:endParaRPr lang="en-US" dirty="0"/>
          </a:p>
        </p:txBody>
      </p:sp>
    </p:spTree>
    <p:extLst>
      <p:ext uri="{BB962C8B-B14F-4D97-AF65-F5344CB8AC3E}">
        <p14:creationId xmlns:p14="http://schemas.microsoft.com/office/powerpoint/2010/main" val="785604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9923" y="377952"/>
            <a:ext cx="8852154" cy="1261872"/>
          </a:xfrm>
        </p:spPr>
        <p:txBody>
          <a:bodyPr>
            <a:normAutofit fontScale="90000"/>
          </a:bodyPr>
          <a:lstStyle/>
          <a:p>
            <a:r>
              <a:rPr lang="en-US" dirty="0">
                <a:ln>
                  <a:solidFill>
                    <a:srgbClr val="FCFDFE"/>
                  </a:solidFill>
                </a:ln>
                <a:solidFill>
                  <a:srgbClr val="F1AD02"/>
                </a:solidFill>
                <a:latin typeface="+mn-lt"/>
              </a:rPr>
              <a:t>3 METHODS OF COVERAGE KSA 44-532(b)</a:t>
            </a:r>
          </a:p>
        </p:txBody>
      </p:sp>
      <p:sp useBgFill="1">
        <p:nvSpPr>
          <p:cNvPr id="3" name="Content Placeholder 2"/>
          <p:cNvSpPr>
            <a:spLocks noGrp="1"/>
          </p:cNvSpPr>
          <p:nvPr>
            <p:ph idx="1"/>
          </p:nvPr>
        </p:nvSpPr>
        <p:spPr>
          <a:xfrm>
            <a:off x="1280159" y="1975104"/>
            <a:ext cx="9241917" cy="3874008"/>
          </a:xfrm>
        </p:spPr>
        <p:txBody>
          <a:bodyPr/>
          <a:lstStyle/>
          <a:p>
            <a:pPr marL="514350" indent="-514350">
              <a:buAutoNum type="arabicParenR"/>
            </a:pPr>
            <a:r>
              <a:rPr lang="en-US" sz="3600" dirty="0">
                <a:ln>
                  <a:solidFill>
                    <a:srgbClr val="F1AD02"/>
                  </a:solidFill>
                </a:ln>
                <a:solidFill>
                  <a:schemeClr val="bg1"/>
                </a:solidFill>
              </a:rPr>
              <a:t>Insuring with an insurance carrier authorized in the state of Kansas</a:t>
            </a:r>
          </a:p>
          <a:p>
            <a:pPr marL="514350" indent="-514350">
              <a:buAutoNum type="arabicParenR"/>
            </a:pPr>
            <a:r>
              <a:rPr lang="en-US" sz="3600" dirty="0">
                <a:ln>
                  <a:solidFill>
                    <a:srgbClr val="F1AD02"/>
                  </a:solidFill>
                </a:ln>
                <a:solidFill>
                  <a:schemeClr val="bg1"/>
                </a:solidFill>
              </a:rPr>
              <a:t>Self-insurance</a:t>
            </a:r>
          </a:p>
          <a:p>
            <a:pPr marL="514350" indent="-514350">
              <a:buAutoNum type="arabicParenR"/>
            </a:pPr>
            <a:r>
              <a:rPr lang="en-US" sz="3600" dirty="0">
                <a:ln>
                  <a:solidFill>
                    <a:srgbClr val="F1AD02"/>
                  </a:solidFill>
                </a:ln>
                <a:solidFill>
                  <a:schemeClr val="bg1"/>
                </a:solidFill>
              </a:rPr>
              <a:t>Maintaining a membership in a qualified group funded workers compensation pool </a:t>
            </a:r>
            <a:r>
              <a:rPr lang="en-US" dirty="0">
                <a:ln>
                  <a:solidFill>
                    <a:srgbClr val="F1AD02"/>
                  </a:solidFill>
                </a:ln>
                <a:solidFill>
                  <a:schemeClr val="bg1"/>
                </a:solidFill>
              </a:rPr>
              <a:t>(info at www.insurance.Kansas.gov, Kansas Insurance </a:t>
            </a:r>
            <a:r>
              <a:rPr lang="en-US" dirty="0" err="1">
                <a:ln>
                  <a:solidFill>
                    <a:srgbClr val="F1AD02"/>
                  </a:solidFill>
                </a:ln>
                <a:solidFill>
                  <a:schemeClr val="bg1"/>
                </a:solidFill>
              </a:rPr>
              <a:t>Dept</a:t>
            </a:r>
            <a:r>
              <a:rPr lang="en-US" dirty="0">
                <a:ln>
                  <a:solidFill>
                    <a:srgbClr val="F1AD02"/>
                  </a:solidFill>
                </a:ln>
                <a:solidFill>
                  <a:schemeClr val="bg1"/>
                </a:solidFill>
              </a:rPr>
              <a:t>)</a:t>
            </a:r>
          </a:p>
        </p:txBody>
      </p:sp>
    </p:spTree>
    <p:extLst>
      <p:ext uri="{BB962C8B-B14F-4D97-AF65-F5344CB8AC3E}">
        <p14:creationId xmlns:p14="http://schemas.microsoft.com/office/powerpoint/2010/main" val="229301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500"/>
                            </p:stCondLst>
                            <p:childTnLst>
                              <p:par>
                                <p:cTn id="9" presetID="10" presetClass="entr" presetSubtype="0" fill="hold"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5000"/>
                            </p:stCondLst>
                            <p:childTnLst>
                              <p:par>
                                <p:cTn id="13" presetID="10" presetClass="entr" presetSubtype="0" fill="hold" nodeType="afterEffect">
                                  <p:stCondLst>
                                    <p:cond delay="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rot="744367">
            <a:off x="8109381" y="1735096"/>
            <a:ext cx="914400" cy="838200"/>
          </a:xfrm>
          <a:prstGeom prst="roundRect">
            <a:avLst/>
          </a:prstGeom>
          <a:ln>
            <a:solidFill>
              <a:schemeClr val="bg1"/>
            </a:solidFill>
          </a:ln>
          <a:effectLst>
            <a:outerShdw blurRad="50800" dist="38100" dir="8100000" algn="tr" rotWithShape="0">
              <a:prstClr val="black">
                <a:alpha val="40000"/>
              </a:prstClr>
            </a:outerShdw>
          </a:effectLst>
          <a:scene3d>
            <a:camera prst="obliqueTopLeft"/>
            <a:lightRig rig="threePt" dir="t"/>
          </a:scene3d>
          <a:sp3d z="-76200">
            <a:bevelT/>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Content Placeholder 2"/>
          <p:cNvSpPr>
            <a:spLocks noGrp="1"/>
          </p:cNvSpPr>
          <p:nvPr>
            <p:ph idx="1"/>
          </p:nvPr>
        </p:nvSpPr>
        <p:spPr>
          <a:xfrm>
            <a:off x="1981200" y="2739782"/>
            <a:ext cx="8229600" cy="3433601"/>
          </a:xfrm>
          <a:ln>
            <a:noFill/>
          </a:ln>
        </p:spPr>
        <p:txBody>
          <a:bodyPr/>
          <a:lstStyle/>
          <a:p>
            <a:r>
              <a:rPr lang="en-US" dirty="0"/>
              <a:t>Sole Proprietor, Partnerships</a:t>
            </a:r>
          </a:p>
          <a:p>
            <a:r>
              <a:rPr lang="en-US" dirty="0"/>
              <a:t>$20,000 or less in gross annual payroll</a:t>
            </a:r>
          </a:p>
          <a:p>
            <a:r>
              <a:rPr lang="en-US" dirty="0"/>
              <a:t>Agricultural Pursuits</a:t>
            </a:r>
          </a:p>
          <a:p>
            <a:r>
              <a:rPr lang="en-US" dirty="0"/>
              <a:t>Real Estate Agents</a:t>
            </a:r>
          </a:p>
          <a:p>
            <a:r>
              <a:rPr lang="en-US" dirty="0"/>
              <a:t>Members of a Limited Liability Company (LLC)</a:t>
            </a:r>
          </a:p>
          <a:p>
            <a:r>
              <a:rPr lang="en-US" dirty="0"/>
              <a:t>Sub-Contractors/Independent Contractors</a:t>
            </a:r>
          </a:p>
          <a:p>
            <a:endParaRPr lang="en-US" dirty="0"/>
          </a:p>
        </p:txBody>
      </p:sp>
      <p:sp>
        <p:nvSpPr>
          <p:cNvPr id="4" name="Rounded Rectangle 3"/>
          <p:cNvSpPr/>
          <p:nvPr/>
        </p:nvSpPr>
        <p:spPr>
          <a:xfrm rot="233425">
            <a:off x="3152882" y="1015014"/>
            <a:ext cx="914400" cy="838200"/>
          </a:xfrm>
          <a:prstGeom prst="roundRect">
            <a:avLst/>
          </a:prstGeom>
          <a:ln>
            <a:solidFill>
              <a:schemeClr val="bg1"/>
            </a:solidFill>
          </a:ln>
          <a:effectLst>
            <a:outerShdw blurRad="50800" dist="38100" dir="8100000" algn="tr" rotWithShape="0">
              <a:prstClr val="black">
                <a:alpha val="40000"/>
              </a:prstClr>
            </a:outerShdw>
          </a:effectLst>
          <a:scene3d>
            <a:camera prst="obliqueTopLeft"/>
            <a:lightRig rig="threePt" dir="t"/>
          </a:scene3d>
          <a:sp3d z="-76200">
            <a:bevelT/>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TextBox 9"/>
          <p:cNvSpPr txBox="1"/>
          <p:nvPr/>
        </p:nvSpPr>
        <p:spPr>
          <a:xfrm rot="263274">
            <a:off x="3258167" y="1035726"/>
            <a:ext cx="683000" cy="769441"/>
          </a:xfrm>
          <a:prstGeom prst="rect">
            <a:avLst/>
          </a:prstGeom>
          <a:noFill/>
        </p:spPr>
        <p:txBody>
          <a:bodyPr wrap="square" rtlCol="0">
            <a:spAutoFit/>
          </a:bodyPr>
          <a:lstStyle/>
          <a:p>
            <a:r>
              <a:rPr lang="en-US" sz="4400" dirty="0">
                <a:latin typeface="Arial Black" panose="020B0A04020102020204" pitchFamily="34" charset="0"/>
              </a:rPr>
              <a:t>E</a:t>
            </a:r>
            <a:r>
              <a:rPr lang="en-US" sz="1100" dirty="0">
                <a:latin typeface="Arial Black" panose="020B0A04020102020204" pitchFamily="34" charset="0"/>
              </a:rPr>
              <a:t>1</a:t>
            </a:r>
          </a:p>
        </p:txBody>
      </p:sp>
      <p:sp>
        <p:nvSpPr>
          <p:cNvPr id="15" name="TextBox 14"/>
          <p:cNvSpPr txBox="1"/>
          <p:nvPr/>
        </p:nvSpPr>
        <p:spPr>
          <a:xfrm rot="776927">
            <a:off x="8251058" y="1784890"/>
            <a:ext cx="791408" cy="769441"/>
          </a:xfrm>
          <a:prstGeom prst="rect">
            <a:avLst/>
          </a:prstGeom>
          <a:noFill/>
        </p:spPr>
        <p:txBody>
          <a:bodyPr wrap="square" rtlCol="0">
            <a:spAutoFit/>
          </a:bodyPr>
          <a:lstStyle/>
          <a:p>
            <a:r>
              <a:rPr lang="en-US" sz="4400" dirty="0">
                <a:latin typeface="Arial Black" panose="020B0A04020102020204" pitchFamily="34" charset="0"/>
              </a:rPr>
              <a:t>T</a:t>
            </a:r>
            <a:r>
              <a:rPr lang="en-US" sz="1000" dirty="0">
                <a:latin typeface="Arial Black" panose="020B0A04020102020204" pitchFamily="34" charset="0"/>
              </a:rPr>
              <a:t>1</a:t>
            </a:r>
          </a:p>
        </p:txBody>
      </p:sp>
      <p:sp>
        <p:nvSpPr>
          <p:cNvPr id="16" name="Rounded Rectangle 15"/>
          <p:cNvSpPr/>
          <p:nvPr/>
        </p:nvSpPr>
        <p:spPr>
          <a:xfrm>
            <a:off x="4198705" y="690491"/>
            <a:ext cx="914400" cy="838200"/>
          </a:xfrm>
          <a:prstGeom prst="roundRect">
            <a:avLst/>
          </a:prstGeom>
          <a:ln>
            <a:solidFill>
              <a:schemeClr val="bg1"/>
            </a:solidFill>
          </a:ln>
          <a:effectLst>
            <a:outerShdw blurRad="50800" dist="38100" dir="8100000" algn="tr" rotWithShape="0">
              <a:prstClr val="black">
                <a:alpha val="40000"/>
              </a:prstClr>
            </a:outerShdw>
          </a:effectLst>
          <a:scene3d>
            <a:camera prst="obliqueTopLeft"/>
            <a:lightRig rig="threePt" dir="t"/>
          </a:scene3d>
          <a:sp3d z="-76200">
            <a:bevelT/>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ounded Rectangle 16"/>
          <p:cNvSpPr/>
          <p:nvPr/>
        </p:nvSpPr>
        <p:spPr>
          <a:xfrm rot="21318688">
            <a:off x="5197892" y="848497"/>
            <a:ext cx="914400" cy="838200"/>
          </a:xfrm>
          <a:prstGeom prst="roundRect">
            <a:avLst/>
          </a:prstGeom>
          <a:ln>
            <a:solidFill>
              <a:schemeClr val="bg1"/>
            </a:solidFill>
          </a:ln>
          <a:effectLst>
            <a:outerShdw blurRad="50800" dist="38100" dir="8100000" algn="tr" rotWithShape="0">
              <a:prstClr val="black">
                <a:alpha val="40000"/>
              </a:prstClr>
            </a:outerShdw>
          </a:effectLst>
          <a:scene3d>
            <a:camera prst="obliqueTopLeft"/>
            <a:lightRig rig="threePt" dir="t"/>
          </a:scene3d>
          <a:sp3d z="-76200">
            <a:bevelT/>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Rounded Rectangle 18"/>
          <p:cNvSpPr/>
          <p:nvPr/>
        </p:nvSpPr>
        <p:spPr>
          <a:xfrm rot="453276">
            <a:off x="7174751" y="1217258"/>
            <a:ext cx="914400" cy="838200"/>
          </a:xfrm>
          <a:prstGeom prst="roundRect">
            <a:avLst/>
          </a:prstGeom>
          <a:ln>
            <a:solidFill>
              <a:schemeClr val="bg1"/>
            </a:solidFill>
          </a:ln>
          <a:effectLst>
            <a:outerShdw blurRad="50800" dist="38100" dir="8100000" algn="tr" rotWithShape="0">
              <a:prstClr val="black">
                <a:alpha val="40000"/>
              </a:prstClr>
            </a:outerShdw>
          </a:effectLst>
          <a:scene3d>
            <a:camera prst="obliqueTopLeft"/>
            <a:lightRig rig="threePt" dir="t"/>
          </a:scene3d>
          <a:sp3d z="-76200">
            <a:bevelT/>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p:cNvSpPr txBox="1"/>
          <p:nvPr/>
        </p:nvSpPr>
        <p:spPr>
          <a:xfrm rot="450085">
            <a:off x="7327822" y="1218830"/>
            <a:ext cx="744773" cy="769441"/>
          </a:xfrm>
          <a:prstGeom prst="rect">
            <a:avLst/>
          </a:prstGeom>
          <a:noFill/>
        </p:spPr>
        <p:txBody>
          <a:bodyPr wrap="square" rtlCol="0">
            <a:spAutoFit/>
          </a:bodyPr>
          <a:lstStyle/>
          <a:p>
            <a:r>
              <a:rPr lang="en-US" sz="4400" dirty="0">
                <a:latin typeface="Arial Black" panose="020B0A04020102020204" pitchFamily="34" charset="0"/>
              </a:rPr>
              <a:t>P</a:t>
            </a:r>
            <a:r>
              <a:rPr lang="en-US" sz="1000" dirty="0">
                <a:latin typeface="Arial Black" panose="020B0A04020102020204" pitchFamily="34" charset="0"/>
              </a:rPr>
              <a:t>3</a:t>
            </a:r>
          </a:p>
        </p:txBody>
      </p:sp>
      <p:sp>
        <p:nvSpPr>
          <p:cNvPr id="18" name="Rounded Rectangle 17"/>
          <p:cNvSpPr/>
          <p:nvPr/>
        </p:nvSpPr>
        <p:spPr>
          <a:xfrm rot="21291308">
            <a:off x="6196496" y="885449"/>
            <a:ext cx="914400" cy="838200"/>
          </a:xfrm>
          <a:prstGeom prst="roundRect">
            <a:avLst/>
          </a:prstGeom>
          <a:ln>
            <a:solidFill>
              <a:schemeClr val="bg1"/>
            </a:solidFill>
          </a:ln>
          <a:effectLst>
            <a:outerShdw blurRad="50800" dist="38100" dir="8100000" algn="tr" rotWithShape="0">
              <a:prstClr val="black">
                <a:alpha val="40000"/>
              </a:prstClr>
            </a:outerShdw>
          </a:effectLst>
          <a:scene3d>
            <a:camera prst="obliqueTopLeft"/>
            <a:lightRig rig="threePt" dir="t"/>
          </a:scene3d>
          <a:sp3d z="-76200">
            <a:bevelT/>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TextBox 12"/>
          <p:cNvSpPr txBox="1"/>
          <p:nvPr/>
        </p:nvSpPr>
        <p:spPr>
          <a:xfrm rot="21164468">
            <a:off x="6270304" y="897573"/>
            <a:ext cx="848221" cy="769441"/>
          </a:xfrm>
          <a:prstGeom prst="rect">
            <a:avLst/>
          </a:prstGeom>
          <a:noFill/>
        </p:spPr>
        <p:txBody>
          <a:bodyPr wrap="square" rtlCol="0">
            <a:spAutoFit/>
          </a:bodyPr>
          <a:lstStyle/>
          <a:p>
            <a:r>
              <a:rPr lang="en-US" sz="4400" dirty="0">
                <a:latin typeface="Arial Black" panose="020B0A04020102020204" pitchFamily="34" charset="0"/>
              </a:rPr>
              <a:t>M</a:t>
            </a:r>
            <a:r>
              <a:rPr lang="en-US" sz="1000" dirty="0">
                <a:latin typeface="Arial Black" panose="020B0A04020102020204" pitchFamily="34" charset="0"/>
              </a:rPr>
              <a:t>3</a:t>
            </a:r>
          </a:p>
        </p:txBody>
      </p:sp>
      <p:sp>
        <p:nvSpPr>
          <p:cNvPr id="12" name="TextBox 11"/>
          <p:cNvSpPr txBox="1"/>
          <p:nvPr/>
        </p:nvSpPr>
        <p:spPr>
          <a:xfrm rot="21365929">
            <a:off x="5318685" y="829571"/>
            <a:ext cx="690946" cy="769441"/>
          </a:xfrm>
          <a:prstGeom prst="rect">
            <a:avLst/>
          </a:prstGeom>
          <a:noFill/>
        </p:spPr>
        <p:txBody>
          <a:bodyPr wrap="square" rtlCol="0">
            <a:spAutoFit/>
          </a:bodyPr>
          <a:lstStyle/>
          <a:p>
            <a:r>
              <a:rPr lang="en-US" sz="4400" dirty="0">
                <a:latin typeface="Arial Black" panose="020B0A04020102020204" pitchFamily="34" charset="0"/>
              </a:rPr>
              <a:t>E</a:t>
            </a:r>
            <a:r>
              <a:rPr lang="en-US" sz="1000" dirty="0">
                <a:latin typeface="Arial Black" panose="020B0A04020102020204" pitchFamily="34" charset="0"/>
              </a:rPr>
              <a:t>1</a:t>
            </a:r>
          </a:p>
        </p:txBody>
      </p:sp>
      <p:sp>
        <p:nvSpPr>
          <p:cNvPr id="11" name="TextBox 10"/>
          <p:cNvSpPr txBox="1"/>
          <p:nvPr/>
        </p:nvSpPr>
        <p:spPr>
          <a:xfrm rot="251438">
            <a:off x="4335636" y="725151"/>
            <a:ext cx="721162" cy="769441"/>
          </a:xfrm>
          <a:prstGeom prst="rect">
            <a:avLst/>
          </a:prstGeom>
          <a:noFill/>
        </p:spPr>
        <p:txBody>
          <a:bodyPr wrap="square" rtlCol="0">
            <a:spAutoFit/>
          </a:bodyPr>
          <a:lstStyle/>
          <a:p>
            <a:r>
              <a:rPr lang="en-US" sz="4400" dirty="0">
                <a:latin typeface="Arial Black" panose="020B0A04020102020204" pitchFamily="34" charset="0"/>
              </a:rPr>
              <a:t>X</a:t>
            </a:r>
            <a:r>
              <a:rPr lang="en-US" sz="1000" dirty="0">
                <a:latin typeface="Arial Black" panose="020B0A04020102020204" pitchFamily="34" charset="0"/>
              </a:rPr>
              <a:t>8</a:t>
            </a:r>
          </a:p>
        </p:txBody>
      </p:sp>
    </p:spTree>
    <p:extLst>
      <p:ext uri="{BB962C8B-B14F-4D97-AF65-F5344CB8AC3E}">
        <p14:creationId xmlns:p14="http://schemas.microsoft.com/office/powerpoint/2010/main" val="7665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500"/>
                                  </p:stCondLst>
                                  <p:childTnLst>
                                    <p:set>
                                      <p:cBhvr>
                                        <p:cTn id="11" dur="1" fill="hold">
                                          <p:stCondLst>
                                            <p:cond delay="0"/>
                                          </p:stCondLst>
                                        </p:cTn>
                                        <p:tgtEl>
                                          <p:spTgt spid="11"/>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16"/>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50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grpId="0" nodeType="afterEffect">
                                  <p:stCondLst>
                                    <p:cond delay="50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500"/>
                                  </p:stCondLst>
                                  <p:childTnLst>
                                    <p:set>
                                      <p:cBhvr>
                                        <p:cTn id="23" dur="1" fill="hold">
                                          <p:stCondLst>
                                            <p:cond delay="0"/>
                                          </p:stCondLst>
                                        </p:cTn>
                                        <p:tgtEl>
                                          <p:spTgt spid="18"/>
                                        </p:tgtEl>
                                        <p:attrNameLst>
                                          <p:attrName>style.visibility</p:attrName>
                                        </p:attrNameLst>
                                      </p:cBhvr>
                                      <p:to>
                                        <p:strVal val="visible"/>
                                      </p:to>
                                    </p:set>
                                  </p:childTnLst>
                                </p:cTn>
                              </p:par>
                            </p:childTnLst>
                          </p:cTn>
                        </p:par>
                        <p:par>
                          <p:cTn id="24" fill="hold">
                            <p:stCondLst>
                              <p:cond delay="1500"/>
                            </p:stCondLst>
                            <p:childTnLst>
                              <p:par>
                                <p:cTn id="25" presetID="1" presetClass="entr" presetSubtype="0" fill="hold" grpId="0" nodeType="afterEffect">
                                  <p:stCondLst>
                                    <p:cond delay="50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500"/>
                                  </p:stCondLst>
                                  <p:childTnLst>
                                    <p:set>
                                      <p:cBhvr>
                                        <p:cTn id="28" dur="1" fill="hold">
                                          <p:stCondLst>
                                            <p:cond delay="0"/>
                                          </p:stCondLst>
                                        </p:cTn>
                                        <p:tgtEl>
                                          <p:spTgt spid="19"/>
                                        </p:tgtEl>
                                        <p:attrNameLst>
                                          <p:attrName>style.visibility</p:attrName>
                                        </p:attrNameLst>
                                      </p:cBhvr>
                                      <p:to>
                                        <p:strVal val="visible"/>
                                      </p:to>
                                    </p:set>
                                  </p:childTnLst>
                                </p:cTn>
                              </p:par>
                            </p:childTnLst>
                          </p:cTn>
                        </p:par>
                        <p:par>
                          <p:cTn id="29" fill="hold">
                            <p:stCondLst>
                              <p:cond delay="2000"/>
                            </p:stCondLst>
                            <p:childTnLst>
                              <p:par>
                                <p:cTn id="30" presetID="1" presetClass="entr" presetSubtype="0" fill="hold" grpId="0" nodeType="afterEffect">
                                  <p:stCondLst>
                                    <p:cond delay="500"/>
                                  </p:stCondLst>
                                  <p:childTnLst>
                                    <p:set>
                                      <p:cBhvr>
                                        <p:cTn id="31" dur="1" fill="hold">
                                          <p:stCondLst>
                                            <p:cond delay="0"/>
                                          </p:stCondLst>
                                        </p:cTn>
                                        <p:tgtEl>
                                          <p:spTgt spid="15"/>
                                        </p:tgtEl>
                                        <p:attrNameLst>
                                          <p:attrName>style.visibility</p:attrName>
                                        </p:attrNameLst>
                                      </p:cBhvr>
                                      <p:to>
                                        <p:strVal val="visible"/>
                                      </p:to>
                                    </p:set>
                                  </p:childTnLst>
                                </p:cTn>
                              </p:par>
                              <p:par>
                                <p:cTn id="32" presetID="1" presetClass="entr" presetSubtype="0" fill="hold" grpId="0" nodeType="withEffect">
                                  <p:stCondLst>
                                    <p:cond delay="500"/>
                                  </p:stCondLst>
                                  <p:childTnLst>
                                    <p:set>
                                      <p:cBhvr>
                                        <p:cTn id="33" dur="1" fill="hold">
                                          <p:stCondLst>
                                            <p:cond delay="0"/>
                                          </p:stCondLst>
                                        </p:cTn>
                                        <p:tgtEl>
                                          <p:spTgt spid="20"/>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500"/>
                                  </p:stCondLst>
                                  <p:childTnLst>
                                    <p:set>
                                      <p:cBhvr>
                                        <p:cTn id="36" dur="1" fill="hold">
                                          <p:stCondLst>
                                            <p:cond delay="0"/>
                                          </p:stCondLst>
                                        </p:cTn>
                                        <p:tgtEl>
                                          <p:spTgt spid="3">
                                            <p:txEl>
                                              <p:pRg st="0" end="0"/>
                                            </p:txEl>
                                          </p:spTgt>
                                        </p:tgtEl>
                                        <p:attrNameLst>
                                          <p:attrName>style.visibility</p:attrName>
                                        </p:attrNameLst>
                                      </p:cBhvr>
                                      <p:to>
                                        <p:strVal val="visible"/>
                                      </p:to>
                                    </p:set>
                                  </p:childTnLst>
                                </p:cTn>
                              </p:par>
                            </p:childTnLst>
                          </p:cTn>
                        </p:par>
                        <p:par>
                          <p:cTn id="37" fill="hold">
                            <p:stCondLst>
                              <p:cond delay="3000"/>
                            </p:stCondLst>
                            <p:childTnLst>
                              <p:par>
                                <p:cTn id="38" presetID="1" presetClass="entr" presetSubtype="0" fill="hold" grpId="0" nodeType="afterEffect">
                                  <p:stCondLst>
                                    <p:cond delay="1000"/>
                                  </p:stCondLst>
                                  <p:childTnLst>
                                    <p:set>
                                      <p:cBhvr>
                                        <p:cTn id="39" dur="1" fill="hold">
                                          <p:stCondLst>
                                            <p:cond delay="0"/>
                                          </p:stCondLst>
                                        </p:cTn>
                                        <p:tgtEl>
                                          <p:spTgt spid="3">
                                            <p:txEl>
                                              <p:pRg st="1" end="1"/>
                                            </p:txEl>
                                          </p:spTgt>
                                        </p:tgtEl>
                                        <p:attrNameLst>
                                          <p:attrName>style.visibility</p:attrName>
                                        </p:attrNameLst>
                                      </p:cBhvr>
                                      <p:to>
                                        <p:strVal val="visible"/>
                                      </p:to>
                                    </p:set>
                                  </p:childTnLst>
                                </p:cTn>
                              </p:par>
                            </p:childTnLst>
                          </p:cTn>
                        </p:par>
                        <p:par>
                          <p:cTn id="40" fill="hold">
                            <p:stCondLst>
                              <p:cond delay="4000"/>
                            </p:stCondLst>
                            <p:childTnLst>
                              <p:par>
                                <p:cTn id="41" presetID="1" presetClass="entr" presetSubtype="0" fill="hold" grpId="0" nodeType="afterEffect">
                                  <p:stCondLst>
                                    <p:cond delay="1000"/>
                                  </p:stCondLst>
                                  <p:childTnLst>
                                    <p:set>
                                      <p:cBhvr>
                                        <p:cTn id="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1000"/>
                                  </p:stCondLst>
                                  <p:childTnLst>
                                    <p:set>
                                      <p:cBhvr>
                                        <p:cTn id="46" dur="1" fill="hold">
                                          <p:stCondLst>
                                            <p:cond delay="0"/>
                                          </p:stCondLst>
                                        </p:cTn>
                                        <p:tgtEl>
                                          <p:spTgt spid="3">
                                            <p:txEl>
                                              <p:pRg st="3" end="3"/>
                                            </p:txEl>
                                          </p:spTgt>
                                        </p:tgtEl>
                                        <p:attrNameLst>
                                          <p:attrName>style.visibility</p:attrName>
                                        </p:attrNameLst>
                                      </p:cBhvr>
                                      <p:to>
                                        <p:strVal val="visible"/>
                                      </p:to>
                                    </p:set>
                                  </p:childTnLst>
                                </p:cTn>
                              </p:par>
                            </p:childTnLst>
                          </p:cTn>
                        </p:par>
                        <p:par>
                          <p:cTn id="47" fill="hold">
                            <p:stCondLst>
                              <p:cond delay="1000"/>
                            </p:stCondLst>
                            <p:childTnLst>
                              <p:par>
                                <p:cTn id="48" presetID="1" presetClass="entr" presetSubtype="0" fill="hold" grpId="0" nodeType="afterEffect">
                                  <p:stCondLst>
                                    <p:cond delay="1000"/>
                                  </p:stCondLst>
                                  <p:childTnLst>
                                    <p:set>
                                      <p:cBhvr>
                                        <p:cTn id="49" dur="1" fill="hold">
                                          <p:stCondLst>
                                            <p:cond delay="0"/>
                                          </p:stCondLst>
                                        </p:cTn>
                                        <p:tgtEl>
                                          <p:spTgt spid="3">
                                            <p:txEl>
                                              <p:pRg st="4" end="4"/>
                                            </p:txEl>
                                          </p:spTgt>
                                        </p:tgtEl>
                                        <p:attrNameLst>
                                          <p:attrName>style.visibility</p:attrName>
                                        </p:attrNameLst>
                                      </p:cBhvr>
                                      <p:to>
                                        <p:strVal val="visible"/>
                                      </p:to>
                                    </p:set>
                                  </p:childTnLst>
                                </p:cTn>
                              </p:par>
                            </p:childTnLst>
                          </p:cTn>
                        </p:par>
                        <p:par>
                          <p:cTn id="50" fill="hold">
                            <p:stCondLst>
                              <p:cond delay="2000"/>
                            </p:stCondLst>
                            <p:childTnLst>
                              <p:par>
                                <p:cTn id="51" presetID="1" presetClass="entr" presetSubtype="0" fill="hold" grpId="0" nodeType="afterEffect">
                                  <p:stCondLst>
                                    <p:cond delay="1000"/>
                                  </p:stCondLst>
                                  <p:childTnLst>
                                    <p:set>
                                      <p:cBhvr>
                                        <p:cTn id="5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build="p"/>
      <p:bldP spid="4" grpId="0" animBg="1"/>
      <p:bldP spid="10" grpId="0"/>
      <p:bldP spid="15" grpId="0"/>
      <p:bldP spid="16" grpId="0" animBg="1"/>
      <p:bldP spid="17" grpId="0" animBg="1"/>
      <p:bldP spid="19" grpId="0" animBg="1"/>
      <p:bldP spid="14" grpId="0"/>
      <p:bldP spid="18" grpId="0" animBg="1"/>
      <p:bldP spid="13" grpId="0"/>
      <p:bldP spid="12"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6999"/>
            <a:ext cx="8229600" cy="1143000"/>
          </a:xfrm>
        </p:spPr>
        <p:txBody>
          <a:bodyPr>
            <a:normAutofit/>
          </a:bodyPr>
          <a:lstStyle/>
          <a:p>
            <a:pPr algn="ctr"/>
            <a:r>
              <a:rPr lang="en-US" sz="6000" dirty="0">
                <a:ln>
                  <a:solidFill>
                    <a:schemeClr val="bg1"/>
                  </a:solidFill>
                </a:ln>
                <a:solidFill>
                  <a:srgbClr val="F1AD02"/>
                </a:solidFill>
                <a:latin typeface="+mn-lt"/>
              </a:rPr>
              <a:t>Elections</a:t>
            </a:r>
          </a:p>
        </p:txBody>
      </p:sp>
      <p:sp>
        <p:nvSpPr>
          <p:cNvPr id="3" name="Content Placeholder 2"/>
          <p:cNvSpPr>
            <a:spLocks noGrp="1"/>
          </p:cNvSpPr>
          <p:nvPr>
            <p:ph idx="1"/>
          </p:nvPr>
        </p:nvSpPr>
        <p:spPr>
          <a:xfrm>
            <a:off x="1981200" y="1700784"/>
            <a:ext cx="8229600" cy="4547617"/>
          </a:xfrm>
        </p:spPr>
        <p:txBody>
          <a:bodyPr/>
          <a:lstStyle/>
          <a:p>
            <a:r>
              <a:rPr lang="en-US" sz="3600" dirty="0">
                <a:ln>
                  <a:solidFill>
                    <a:srgbClr val="F1AD02"/>
                  </a:solidFill>
                </a:ln>
                <a:solidFill>
                  <a:schemeClr val="bg1"/>
                </a:solidFill>
              </a:rPr>
              <a:t>Certain employers or individuals can elect to come under or elect themselves out of the Workers Compensation Act</a:t>
            </a:r>
          </a:p>
          <a:p>
            <a:r>
              <a:rPr lang="en-US" sz="3600" dirty="0">
                <a:ln>
                  <a:solidFill>
                    <a:srgbClr val="F1AD02"/>
                  </a:solidFill>
                </a:ln>
                <a:solidFill>
                  <a:schemeClr val="bg1"/>
                </a:solidFill>
              </a:rPr>
              <a:t>Examples:</a:t>
            </a:r>
          </a:p>
          <a:p>
            <a:pPr lvl="1"/>
            <a:r>
              <a:rPr lang="en-US" dirty="0">
                <a:ln>
                  <a:solidFill>
                    <a:srgbClr val="F1AD02"/>
                  </a:solidFill>
                </a:ln>
                <a:solidFill>
                  <a:schemeClr val="bg1"/>
                </a:solidFill>
              </a:rPr>
              <a:t>Owner of 10% or more corporate stock</a:t>
            </a:r>
          </a:p>
          <a:p>
            <a:pPr lvl="1"/>
            <a:r>
              <a:rPr lang="en-US" dirty="0">
                <a:ln>
                  <a:solidFill>
                    <a:srgbClr val="F1AD02"/>
                  </a:solidFill>
                </a:ln>
                <a:solidFill>
                  <a:schemeClr val="bg1"/>
                </a:solidFill>
              </a:rPr>
              <a:t>&lt; $20K employer elects to cover workers</a:t>
            </a:r>
          </a:p>
          <a:p>
            <a:pPr lvl="1"/>
            <a:r>
              <a:rPr lang="en-US" dirty="0">
                <a:ln>
                  <a:solidFill>
                    <a:srgbClr val="F1AD02"/>
                  </a:solidFill>
                </a:ln>
                <a:solidFill>
                  <a:schemeClr val="bg1"/>
                </a:solidFill>
              </a:rPr>
              <a:t>Exempt person to come under The Act</a:t>
            </a:r>
          </a:p>
          <a:p>
            <a:pPr lvl="1"/>
            <a:r>
              <a:rPr lang="en-US" dirty="0">
                <a:ln>
                  <a:solidFill>
                    <a:srgbClr val="F1AD02"/>
                  </a:solidFill>
                </a:ln>
                <a:solidFill>
                  <a:schemeClr val="bg1"/>
                </a:solidFill>
              </a:rPr>
              <a:t>To cover volunteers</a:t>
            </a:r>
          </a:p>
        </p:txBody>
      </p:sp>
    </p:spTree>
    <p:extLst>
      <p:ext uri="{BB962C8B-B14F-4D97-AF65-F5344CB8AC3E}">
        <p14:creationId xmlns:p14="http://schemas.microsoft.com/office/powerpoint/2010/main" val="2673666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ln>
                  <a:solidFill>
                    <a:srgbClr val="FFCC00"/>
                  </a:solidFill>
                </a:ln>
                <a:solidFill>
                  <a:schemeClr val="bg1"/>
                </a:solidFill>
              </a:rPr>
            </a:br>
            <a:endParaRPr lang="en-US" dirty="0"/>
          </a:p>
        </p:txBody>
      </p:sp>
      <p:sp>
        <p:nvSpPr>
          <p:cNvPr id="3" name="Content Placeholder 2"/>
          <p:cNvSpPr>
            <a:spLocks noGrp="1"/>
          </p:cNvSpPr>
          <p:nvPr>
            <p:ph idx="1"/>
          </p:nvPr>
        </p:nvSpPr>
        <p:spPr>
          <a:xfrm>
            <a:off x="1941436" y="609601"/>
            <a:ext cx="8229600" cy="5204561"/>
          </a:xfrm>
        </p:spPr>
        <p:txBody>
          <a:bodyPr/>
          <a:lstStyle/>
          <a:p>
            <a:pPr marL="0" indent="0" algn="ctr">
              <a:buNone/>
            </a:pPr>
            <a:r>
              <a:rPr lang="en-US" sz="3600" u="sng" dirty="0">
                <a:ln>
                  <a:solidFill>
                    <a:srgbClr val="FFCC00"/>
                  </a:solidFill>
                </a:ln>
                <a:solidFill>
                  <a:schemeClr val="bg1"/>
                </a:solidFill>
              </a:rPr>
              <a:t>Injury</a:t>
            </a:r>
            <a:r>
              <a:rPr lang="en-US" sz="3600" dirty="0">
                <a:ln>
                  <a:solidFill>
                    <a:srgbClr val="FFCC00"/>
                  </a:solidFill>
                </a:ln>
                <a:solidFill>
                  <a:schemeClr val="bg1"/>
                </a:solidFill>
              </a:rPr>
              <a:t> is defined in K.S.A. 44-508(f)</a:t>
            </a:r>
          </a:p>
          <a:p>
            <a:pPr marL="0" indent="0" algn="ctr">
              <a:buNone/>
            </a:pPr>
            <a:r>
              <a:rPr lang="en-US" sz="3600" dirty="0">
                <a:ln>
                  <a:solidFill>
                    <a:srgbClr val="FFCC00"/>
                  </a:solidFill>
                </a:ln>
                <a:solidFill>
                  <a:schemeClr val="bg1"/>
                </a:solidFill>
              </a:rPr>
              <a:t>as a lesion or change in the physical structure of the body causing damage or harm</a:t>
            </a:r>
            <a:r>
              <a:rPr lang="en-US" dirty="0">
                <a:ln>
                  <a:solidFill>
                    <a:srgbClr val="FFCC00"/>
                  </a:solidFill>
                </a:ln>
                <a:solidFill>
                  <a:schemeClr val="bg1"/>
                </a:solidFill>
              </a:rPr>
              <a:t>.</a:t>
            </a:r>
          </a:p>
          <a:p>
            <a:pPr marL="0" indent="0">
              <a:buNone/>
            </a:pPr>
            <a:endParaRPr lang="en-US" dirty="0"/>
          </a:p>
        </p:txBody>
      </p:sp>
      <p:sp>
        <p:nvSpPr>
          <p:cNvPr id="73" name="Down Arrow 72"/>
          <p:cNvSpPr/>
          <p:nvPr/>
        </p:nvSpPr>
        <p:spPr>
          <a:xfrm rot="16200000">
            <a:off x="7056680" y="4576690"/>
            <a:ext cx="786937" cy="503640"/>
          </a:xfrm>
          <a:prstGeom prst="downArrow">
            <a:avLst/>
          </a:prstGeom>
          <a:solidFill>
            <a:srgbClr val="FFC000"/>
          </a:solidFill>
          <a:ln>
            <a:solidFill>
              <a:srgbClr val="FFC000"/>
            </a:solidFill>
          </a:ln>
        </p:spPr>
        <p:style>
          <a:lnRef idx="2">
            <a:scrgbClr r="0" g="0" b="0"/>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4" name="Freeform 73"/>
          <p:cNvSpPr/>
          <p:nvPr/>
        </p:nvSpPr>
        <p:spPr>
          <a:xfrm>
            <a:off x="6769130" y="4356348"/>
            <a:ext cx="3777301" cy="944325"/>
          </a:xfrm>
          <a:custGeom>
            <a:avLst/>
            <a:gdLst>
              <a:gd name="connsiteX0" fmla="*/ 0 w 3777301"/>
              <a:gd name="connsiteY0" fmla="*/ 0 h 944325"/>
              <a:gd name="connsiteX1" fmla="*/ 3777301 w 3777301"/>
              <a:gd name="connsiteY1" fmla="*/ 0 h 944325"/>
              <a:gd name="connsiteX2" fmla="*/ 3777301 w 3777301"/>
              <a:gd name="connsiteY2" fmla="*/ 944325 h 944325"/>
              <a:gd name="connsiteX3" fmla="*/ 0 w 3777301"/>
              <a:gd name="connsiteY3" fmla="*/ 944325 h 944325"/>
              <a:gd name="connsiteX4" fmla="*/ 0 w 3777301"/>
              <a:gd name="connsiteY4" fmla="*/ 0 h 944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7301" h="944325">
                <a:moveTo>
                  <a:pt x="0" y="0"/>
                </a:moveTo>
                <a:lnTo>
                  <a:pt x="3777301" y="0"/>
                </a:lnTo>
                <a:lnTo>
                  <a:pt x="3777301" y="944325"/>
                </a:lnTo>
                <a:lnTo>
                  <a:pt x="0" y="944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6032" tIns="256032" rIns="256032" bIns="256032" numCol="1" spcCol="1270" anchor="ctr" anchorCtr="0">
            <a:noAutofit/>
          </a:bodyPr>
          <a:lstStyle/>
          <a:p>
            <a:pPr algn="ctr" defTabSz="1600200">
              <a:lnSpc>
                <a:spcPct val="90000"/>
              </a:lnSpc>
              <a:spcBef>
                <a:spcPct val="0"/>
              </a:spcBef>
              <a:spcAft>
                <a:spcPct val="35000"/>
              </a:spcAft>
            </a:pPr>
            <a:r>
              <a:rPr lang="en-US" sz="3600" dirty="0">
                <a:ln>
                  <a:solidFill>
                    <a:srgbClr val="FFC000"/>
                  </a:solidFill>
                </a:ln>
                <a:solidFill>
                  <a:schemeClr val="bg1"/>
                </a:solidFill>
                <a:latin typeface="Aharoni" panose="02010803020104030203" pitchFamily="2" charset="-79"/>
                <a:cs typeface="Aharoni" panose="02010803020104030203" pitchFamily="2" charset="-79"/>
              </a:rPr>
              <a:t>Injury</a:t>
            </a:r>
          </a:p>
        </p:txBody>
      </p:sp>
      <p:sp>
        <p:nvSpPr>
          <p:cNvPr id="75" name="Freeform 74"/>
          <p:cNvSpPr/>
          <p:nvPr/>
        </p:nvSpPr>
        <p:spPr>
          <a:xfrm>
            <a:off x="2467261" y="4463779"/>
            <a:ext cx="2785629" cy="1639942"/>
          </a:xfrm>
          <a:custGeom>
            <a:avLst/>
            <a:gdLst>
              <a:gd name="connsiteX0" fmla="*/ 0 w 2491248"/>
              <a:gd name="connsiteY0" fmla="*/ 708244 h 1416488"/>
              <a:gd name="connsiteX1" fmla="*/ 1245624 w 2491248"/>
              <a:gd name="connsiteY1" fmla="*/ 0 h 1416488"/>
              <a:gd name="connsiteX2" fmla="*/ 2491248 w 2491248"/>
              <a:gd name="connsiteY2" fmla="*/ 708244 h 1416488"/>
              <a:gd name="connsiteX3" fmla="*/ 1245624 w 2491248"/>
              <a:gd name="connsiteY3" fmla="*/ 1416488 h 1416488"/>
              <a:gd name="connsiteX4" fmla="*/ 0 w 2491248"/>
              <a:gd name="connsiteY4" fmla="*/ 708244 h 141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248" h="1416488">
                <a:moveTo>
                  <a:pt x="0" y="708244"/>
                </a:moveTo>
                <a:cubicBezTo>
                  <a:pt x="0" y="317092"/>
                  <a:pt x="557685" y="0"/>
                  <a:pt x="1245624" y="0"/>
                </a:cubicBezTo>
                <a:cubicBezTo>
                  <a:pt x="1933563" y="0"/>
                  <a:pt x="2491248" y="317092"/>
                  <a:pt x="2491248" y="708244"/>
                </a:cubicBezTo>
                <a:cubicBezTo>
                  <a:pt x="2491248" y="1099396"/>
                  <a:pt x="1933563" y="1416488"/>
                  <a:pt x="1245624" y="1416488"/>
                </a:cubicBezTo>
                <a:cubicBezTo>
                  <a:pt x="557685" y="1416488"/>
                  <a:pt x="0" y="1099396"/>
                  <a:pt x="0" y="708244"/>
                </a:cubicBezTo>
                <a:close/>
              </a:path>
            </a:pathLst>
          </a:custGeom>
          <a:gradFill flip="none" rotWithShape="0">
            <a:gsLst>
              <a:gs pos="0">
                <a:srgbClr val="FFC000">
                  <a:shade val="30000"/>
                  <a:satMod val="115000"/>
                </a:srgbClr>
              </a:gs>
              <a:gs pos="50000">
                <a:srgbClr val="FFC000">
                  <a:shade val="67500"/>
                  <a:satMod val="115000"/>
                </a:srgbClr>
              </a:gs>
              <a:gs pos="100000">
                <a:srgbClr val="FFC000">
                  <a:shade val="100000"/>
                  <a:satMod val="115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90235" tIns="232840" rIns="390235" bIns="232840" numCol="1" spcCol="1270" anchor="ctr" anchorCtr="0">
            <a:noAutofit/>
          </a:bodyPr>
          <a:lstStyle/>
          <a:p>
            <a:pPr algn="ctr" defTabSz="889000">
              <a:lnSpc>
                <a:spcPct val="90000"/>
              </a:lnSpc>
              <a:spcBef>
                <a:spcPct val="0"/>
              </a:spcBef>
              <a:spcAft>
                <a:spcPct val="35000"/>
              </a:spcAft>
            </a:pPr>
            <a:r>
              <a:rPr lang="en-US" sz="2400" dirty="0">
                <a:latin typeface="Aharoni" panose="02010803020104030203" pitchFamily="2" charset="-79"/>
                <a:cs typeface="Aharoni" panose="02010803020104030203" pitchFamily="2" charset="-79"/>
              </a:rPr>
              <a:t>Occupational</a:t>
            </a:r>
          </a:p>
          <a:p>
            <a:pPr algn="ctr" defTabSz="889000">
              <a:lnSpc>
                <a:spcPct val="90000"/>
              </a:lnSpc>
              <a:spcBef>
                <a:spcPct val="0"/>
              </a:spcBef>
              <a:spcAft>
                <a:spcPct val="35000"/>
              </a:spcAft>
            </a:pPr>
            <a:r>
              <a:rPr lang="en-US" sz="2400" dirty="0">
                <a:latin typeface="Aharoni" panose="02010803020104030203" pitchFamily="2" charset="-79"/>
                <a:cs typeface="Aharoni" panose="02010803020104030203" pitchFamily="2" charset="-79"/>
              </a:rPr>
              <a:t>Disease</a:t>
            </a:r>
          </a:p>
        </p:txBody>
      </p:sp>
      <p:sp>
        <p:nvSpPr>
          <p:cNvPr id="76" name="Freeform 75"/>
          <p:cNvSpPr/>
          <p:nvPr/>
        </p:nvSpPr>
        <p:spPr>
          <a:xfrm>
            <a:off x="3748602" y="3318963"/>
            <a:ext cx="1980456" cy="1528233"/>
          </a:xfrm>
          <a:custGeom>
            <a:avLst/>
            <a:gdLst>
              <a:gd name="connsiteX0" fmla="*/ 0 w 1584568"/>
              <a:gd name="connsiteY0" fmla="*/ 708244 h 1416488"/>
              <a:gd name="connsiteX1" fmla="*/ 792284 w 1584568"/>
              <a:gd name="connsiteY1" fmla="*/ 0 h 1416488"/>
              <a:gd name="connsiteX2" fmla="*/ 1584568 w 1584568"/>
              <a:gd name="connsiteY2" fmla="*/ 708244 h 1416488"/>
              <a:gd name="connsiteX3" fmla="*/ 792284 w 1584568"/>
              <a:gd name="connsiteY3" fmla="*/ 1416488 h 1416488"/>
              <a:gd name="connsiteX4" fmla="*/ 0 w 1584568"/>
              <a:gd name="connsiteY4" fmla="*/ 708244 h 141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4568" h="1416488">
                <a:moveTo>
                  <a:pt x="0" y="708244"/>
                </a:moveTo>
                <a:cubicBezTo>
                  <a:pt x="0" y="317092"/>
                  <a:pt x="354718" y="0"/>
                  <a:pt x="792284" y="0"/>
                </a:cubicBezTo>
                <a:cubicBezTo>
                  <a:pt x="1229850" y="0"/>
                  <a:pt x="1584568" y="317092"/>
                  <a:pt x="1584568" y="708244"/>
                </a:cubicBezTo>
                <a:cubicBezTo>
                  <a:pt x="1584568" y="1099396"/>
                  <a:pt x="1229850" y="1416488"/>
                  <a:pt x="792284" y="1416488"/>
                </a:cubicBezTo>
                <a:cubicBezTo>
                  <a:pt x="354718" y="1416488"/>
                  <a:pt x="0" y="1099396"/>
                  <a:pt x="0" y="708244"/>
                </a:cubicBezTo>
                <a:close/>
              </a:path>
            </a:pathLst>
          </a:custGeom>
          <a:gradFill flip="none" rotWithShape="0">
            <a:gsLst>
              <a:gs pos="0">
                <a:srgbClr val="F1AD02">
                  <a:shade val="30000"/>
                  <a:satMod val="115000"/>
                </a:srgbClr>
              </a:gs>
              <a:gs pos="50000">
                <a:srgbClr val="F1AD02">
                  <a:shade val="67500"/>
                  <a:satMod val="115000"/>
                </a:srgbClr>
              </a:gs>
              <a:gs pos="100000">
                <a:srgbClr val="F1AD02">
                  <a:shade val="100000"/>
                  <a:satMod val="115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57455" tIns="232840" rIns="257455" bIns="232840" numCol="1" spcCol="1270" anchor="ctr" anchorCtr="0">
            <a:noAutofit/>
          </a:bodyPr>
          <a:lstStyle/>
          <a:p>
            <a:pPr algn="ctr" defTabSz="889000">
              <a:lnSpc>
                <a:spcPct val="90000"/>
              </a:lnSpc>
              <a:spcBef>
                <a:spcPct val="0"/>
              </a:spcBef>
              <a:spcAft>
                <a:spcPct val="35000"/>
              </a:spcAft>
            </a:pPr>
            <a:r>
              <a:rPr lang="en-US" sz="2800" dirty="0">
                <a:latin typeface="Aharoni" panose="02010803020104030203" pitchFamily="2" charset="-79"/>
                <a:cs typeface="Aharoni" panose="02010803020104030203" pitchFamily="2" charset="-79"/>
              </a:rPr>
              <a:t>Accident</a:t>
            </a:r>
          </a:p>
        </p:txBody>
      </p:sp>
      <p:sp>
        <p:nvSpPr>
          <p:cNvPr id="77" name="Freeform 76"/>
          <p:cNvSpPr/>
          <p:nvPr/>
        </p:nvSpPr>
        <p:spPr>
          <a:xfrm>
            <a:off x="4867516" y="4192286"/>
            <a:ext cx="2142884" cy="1416488"/>
          </a:xfrm>
          <a:custGeom>
            <a:avLst/>
            <a:gdLst>
              <a:gd name="connsiteX0" fmla="*/ 0 w 1769165"/>
              <a:gd name="connsiteY0" fmla="*/ 708244 h 1416488"/>
              <a:gd name="connsiteX1" fmla="*/ 884583 w 1769165"/>
              <a:gd name="connsiteY1" fmla="*/ 0 h 1416488"/>
              <a:gd name="connsiteX2" fmla="*/ 1769166 w 1769165"/>
              <a:gd name="connsiteY2" fmla="*/ 708244 h 1416488"/>
              <a:gd name="connsiteX3" fmla="*/ 884583 w 1769165"/>
              <a:gd name="connsiteY3" fmla="*/ 1416488 h 1416488"/>
              <a:gd name="connsiteX4" fmla="*/ 0 w 1769165"/>
              <a:gd name="connsiteY4" fmla="*/ 708244 h 141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9165" h="1416488">
                <a:moveTo>
                  <a:pt x="0" y="708244"/>
                </a:moveTo>
                <a:cubicBezTo>
                  <a:pt x="0" y="317092"/>
                  <a:pt x="396041" y="0"/>
                  <a:pt x="884583" y="0"/>
                </a:cubicBezTo>
                <a:cubicBezTo>
                  <a:pt x="1373125" y="0"/>
                  <a:pt x="1769166" y="317092"/>
                  <a:pt x="1769166" y="708244"/>
                </a:cubicBezTo>
                <a:cubicBezTo>
                  <a:pt x="1769166" y="1099396"/>
                  <a:pt x="1373125" y="1416488"/>
                  <a:pt x="884583" y="1416488"/>
                </a:cubicBezTo>
                <a:cubicBezTo>
                  <a:pt x="396041" y="1416488"/>
                  <a:pt x="0" y="1099396"/>
                  <a:pt x="0" y="708244"/>
                </a:cubicBezTo>
                <a:close/>
              </a:path>
            </a:pathLst>
          </a:custGeom>
          <a:gradFill flip="none" rotWithShape="0">
            <a:gsLst>
              <a:gs pos="0">
                <a:srgbClr val="F1AD02">
                  <a:shade val="30000"/>
                  <a:satMod val="115000"/>
                </a:srgbClr>
              </a:gs>
              <a:gs pos="50000">
                <a:srgbClr val="F1AD02">
                  <a:shade val="67500"/>
                  <a:satMod val="115000"/>
                </a:srgbClr>
              </a:gs>
              <a:gs pos="100000">
                <a:srgbClr val="F1AD02">
                  <a:shade val="100000"/>
                  <a:satMod val="115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84488" tIns="232840" rIns="284488" bIns="232840" numCol="1" spcCol="1270" anchor="ctr" anchorCtr="0">
            <a:noAutofit/>
          </a:bodyPr>
          <a:lstStyle/>
          <a:p>
            <a:pPr algn="ctr" defTabSz="889000">
              <a:lnSpc>
                <a:spcPct val="90000"/>
              </a:lnSpc>
              <a:spcBef>
                <a:spcPct val="0"/>
              </a:spcBef>
              <a:spcAft>
                <a:spcPct val="35000"/>
              </a:spcAft>
            </a:pPr>
            <a:r>
              <a:rPr lang="en-US" sz="2400" dirty="0">
                <a:latin typeface="Aharoni" panose="02010803020104030203" pitchFamily="2" charset="-79"/>
                <a:cs typeface="Aharoni" panose="02010803020104030203" pitchFamily="2" charset="-79"/>
              </a:rPr>
              <a:t>Repetitive Trauma</a:t>
            </a:r>
          </a:p>
        </p:txBody>
      </p:sp>
    </p:spTree>
    <p:extLst>
      <p:ext uri="{BB962C8B-B14F-4D97-AF65-F5344CB8AC3E}">
        <p14:creationId xmlns:p14="http://schemas.microsoft.com/office/powerpoint/2010/main" val="339297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1250"/>
                                  </p:stCondLst>
                                  <p:childTnLst>
                                    <p:set>
                                      <p:cBhvr>
                                        <p:cTn id="6" dur="1" fill="hold">
                                          <p:stCondLst>
                                            <p:cond delay="0"/>
                                          </p:stCondLst>
                                        </p:cTn>
                                        <p:tgtEl>
                                          <p:spTgt spid="76"/>
                                        </p:tgtEl>
                                        <p:attrNameLst>
                                          <p:attrName>style.visibility</p:attrName>
                                        </p:attrNameLst>
                                      </p:cBhvr>
                                      <p:to>
                                        <p:strVal val="visible"/>
                                      </p:to>
                                    </p:set>
                                    <p:animEffect transition="in" filter="circle(in)">
                                      <p:cBhvr>
                                        <p:cTn id="7" dur="2000"/>
                                        <p:tgtEl>
                                          <p:spTgt spid="76"/>
                                        </p:tgtEl>
                                      </p:cBhvr>
                                    </p:animEffect>
                                  </p:childTnLst>
                                </p:cTn>
                              </p:par>
                              <p:par>
                                <p:cTn id="8" presetID="6" presetClass="entr" presetSubtype="16" fill="hold" grpId="0" nodeType="withEffect">
                                  <p:stCondLst>
                                    <p:cond delay="2000"/>
                                  </p:stCondLst>
                                  <p:childTnLst>
                                    <p:set>
                                      <p:cBhvr>
                                        <p:cTn id="9" dur="1" fill="hold">
                                          <p:stCondLst>
                                            <p:cond delay="0"/>
                                          </p:stCondLst>
                                        </p:cTn>
                                        <p:tgtEl>
                                          <p:spTgt spid="77"/>
                                        </p:tgtEl>
                                        <p:attrNameLst>
                                          <p:attrName>style.visibility</p:attrName>
                                        </p:attrNameLst>
                                      </p:cBhvr>
                                      <p:to>
                                        <p:strVal val="visible"/>
                                      </p:to>
                                    </p:set>
                                    <p:animEffect transition="in" filter="circle(in)">
                                      <p:cBhvr>
                                        <p:cTn id="10" dur="2000"/>
                                        <p:tgtEl>
                                          <p:spTgt spid="77"/>
                                        </p:tgtEl>
                                      </p:cBhvr>
                                    </p:animEffect>
                                  </p:childTnLst>
                                </p:cTn>
                              </p:par>
                            </p:childTnLst>
                          </p:cTn>
                        </p:par>
                        <p:par>
                          <p:cTn id="11" fill="hold">
                            <p:stCondLst>
                              <p:cond delay="4000"/>
                            </p:stCondLst>
                            <p:childTnLst>
                              <p:par>
                                <p:cTn id="12" presetID="6" presetClass="entr" presetSubtype="16" fill="hold" grpId="0" nodeType="afterEffect">
                                  <p:stCondLst>
                                    <p:cond delay="0"/>
                                  </p:stCondLst>
                                  <p:childTnLst>
                                    <p:set>
                                      <p:cBhvr>
                                        <p:cTn id="13" dur="1" fill="hold">
                                          <p:stCondLst>
                                            <p:cond delay="0"/>
                                          </p:stCondLst>
                                        </p:cTn>
                                        <p:tgtEl>
                                          <p:spTgt spid="75"/>
                                        </p:tgtEl>
                                        <p:attrNameLst>
                                          <p:attrName>style.visibility</p:attrName>
                                        </p:attrNameLst>
                                      </p:cBhvr>
                                      <p:to>
                                        <p:strVal val="visible"/>
                                      </p:to>
                                    </p:set>
                                    <p:animEffect transition="in" filter="circle(in)">
                                      <p:cBhvr>
                                        <p:cTn id="14" dur="2000"/>
                                        <p:tgtEl>
                                          <p:spTgt spid="75"/>
                                        </p:tgtEl>
                                      </p:cBhvr>
                                    </p:animEffect>
                                  </p:childTnLst>
                                </p:cTn>
                              </p:par>
                            </p:childTnLst>
                          </p:cTn>
                        </p:par>
                        <p:par>
                          <p:cTn id="15" fill="hold">
                            <p:stCondLst>
                              <p:cond delay="6000"/>
                            </p:stCondLst>
                            <p:childTnLst>
                              <p:par>
                                <p:cTn id="16" presetID="6" presetClass="entr" presetSubtype="16"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circle(in)">
                                      <p:cBhvr>
                                        <p:cTn id="18" dur="2000"/>
                                        <p:tgtEl>
                                          <p:spTgt spid="7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circle(in)">
                                      <p:cBhvr>
                                        <p:cTn id="21" dur="2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6" grpId="0" animBg="1"/>
      <p:bldP spid="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05875-377C-752A-62CE-03013D1F0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4F3548-D666-2A53-5A82-3F6B9A1B1347}"/>
              </a:ext>
            </a:extLst>
          </p:cNvPr>
          <p:cNvSpPr>
            <a:spLocks noGrp="1"/>
          </p:cNvSpPr>
          <p:nvPr>
            <p:ph type="title"/>
          </p:nvPr>
        </p:nvSpPr>
        <p:spPr/>
        <p:txBody>
          <a:bodyPr/>
          <a:lstStyle/>
          <a:p>
            <a:r>
              <a:rPr lang="en-US" dirty="0">
                <a:ln>
                  <a:solidFill>
                    <a:srgbClr val="FCFDFE"/>
                  </a:solidFill>
                </a:ln>
                <a:solidFill>
                  <a:srgbClr val="F1AD02"/>
                </a:solidFill>
                <a:latin typeface="+mn-lt"/>
              </a:rPr>
              <a:t>Accident</a:t>
            </a:r>
          </a:p>
        </p:txBody>
      </p:sp>
      <p:sp>
        <p:nvSpPr>
          <p:cNvPr id="3" name="Content Placeholder 2">
            <a:extLst>
              <a:ext uri="{FF2B5EF4-FFF2-40B4-BE49-F238E27FC236}">
                <a16:creationId xmlns:a16="http://schemas.microsoft.com/office/drawing/2014/main" id="{BFA8D397-1F87-2A6B-35A2-BD9F1C12E55F}"/>
              </a:ext>
            </a:extLst>
          </p:cNvPr>
          <p:cNvSpPr>
            <a:spLocks noGrp="1"/>
          </p:cNvSpPr>
          <p:nvPr>
            <p:ph idx="1"/>
          </p:nvPr>
        </p:nvSpPr>
        <p:spPr>
          <a:xfrm>
            <a:off x="3886200" y="1690688"/>
            <a:ext cx="7467600" cy="4351338"/>
          </a:xfrm>
        </p:spPr>
        <p:txBody>
          <a:bodyPr/>
          <a:lstStyle/>
          <a:p>
            <a:pPr marL="0" indent="0">
              <a:buNone/>
            </a:pPr>
            <a:r>
              <a:rPr lang="en-US" sz="4200" dirty="0">
                <a:ln>
                  <a:solidFill>
                    <a:srgbClr val="FFCC00"/>
                  </a:solidFill>
                </a:ln>
                <a:solidFill>
                  <a:schemeClr val="bg1"/>
                </a:solidFill>
              </a:rPr>
              <a:t>  K.S.A. 44-508(d)</a:t>
            </a:r>
          </a:p>
          <a:p>
            <a:pPr marL="0" indent="0">
              <a:buNone/>
            </a:pPr>
            <a:r>
              <a:rPr lang="en-US" sz="4200" dirty="0">
                <a:ln>
                  <a:solidFill>
                    <a:srgbClr val="FFCC00"/>
                  </a:solidFill>
                </a:ln>
                <a:solidFill>
                  <a:schemeClr val="bg1"/>
                </a:solidFill>
              </a:rPr>
              <a:t>             Unexpected</a:t>
            </a:r>
          </a:p>
          <a:p>
            <a:pPr marL="0" indent="0">
              <a:buNone/>
            </a:pPr>
            <a:r>
              <a:rPr lang="en-US" sz="4200" dirty="0">
                <a:ln>
                  <a:solidFill>
                    <a:srgbClr val="FFCC00"/>
                  </a:solidFill>
                </a:ln>
                <a:solidFill>
                  <a:schemeClr val="bg1"/>
                </a:solidFill>
              </a:rPr>
              <a:t>                        Specific date</a:t>
            </a:r>
          </a:p>
          <a:p>
            <a:pPr marL="0" indent="0">
              <a:buNone/>
            </a:pPr>
            <a:r>
              <a:rPr lang="en-US" sz="4200" dirty="0">
                <a:ln>
                  <a:solidFill>
                    <a:srgbClr val="FFCC00"/>
                  </a:solidFill>
                </a:ln>
                <a:solidFill>
                  <a:schemeClr val="bg1"/>
                </a:solidFill>
              </a:rPr>
              <a:t>                                Specific place</a:t>
            </a:r>
          </a:p>
          <a:p>
            <a:pPr marL="0" indent="0">
              <a:buNone/>
            </a:pPr>
            <a:endParaRPr lang="en-US" sz="4200" dirty="0"/>
          </a:p>
        </p:txBody>
      </p:sp>
      <p:sp>
        <p:nvSpPr>
          <p:cNvPr id="6" name="Rectangle 5">
            <a:extLst>
              <a:ext uri="{FF2B5EF4-FFF2-40B4-BE49-F238E27FC236}">
                <a16:creationId xmlns:a16="http://schemas.microsoft.com/office/drawing/2014/main" id="{4356EEC8-066A-08BF-885B-C592ACA9FF52}"/>
              </a:ext>
            </a:extLst>
          </p:cNvPr>
          <p:cNvSpPr/>
          <p:nvPr/>
        </p:nvSpPr>
        <p:spPr>
          <a:xfrm>
            <a:off x="3771900" y="1913650"/>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0773872-8B74-34F2-F1BA-D3051D95FE37}"/>
              </a:ext>
            </a:extLst>
          </p:cNvPr>
          <p:cNvSpPr/>
          <p:nvPr/>
        </p:nvSpPr>
        <p:spPr>
          <a:xfrm>
            <a:off x="5157217" y="2584137"/>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5476764-60F6-AF84-4BB5-5FBEAA92E6F8}"/>
              </a:ext>
            </a:extLst>
          </p:cNvPr>
          <p:cNvSpPr/>
          <p:nvPr/>
        </p:nvSpPr>
        <p:spPr>
          <a:xfrm>
            <a:off x="6404882" y="3314700"/>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C219294-6C37-6C1D-64A2-8813A438AAA3}"/>
              </a:ext>
            </a:extLst>
          </p:cNvPr>
          <p:cNvSpPr/>
          <p:nvPr/>
        </p:nvSpPr>
        <p:spPr>
          <a:xfrm>
            <a:off x="7391400" y="4020243"/>
            <a:ext cx="228600" cy="228600"/>
          </a:xfrm>
          <a:prstGeom prst="rect">
            <a:avLst/>
          </a:prstGeom>
          <a:solidFill>
            <a:srgbClr val="F1AD02"/>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stock-footage-accident-of-a-man-worker-at-the-construction-site">
            <a:hlinkClick r:id="" action="ppaction://media"/>
            <a:extLst>
              <a:ext uri="{FF2B5EF4-FFF2-40B4-BE49-F238E27FC236}">
                <a16:creationId xmlns:a16="http://schemas.microsoft.com/office/drawing/2014/main" id="{AAF7746A-B622-A050-3A2C-41B979F8E94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0500" y="3292475"/>
            <a:ext cx="5676900" cy="3200400"/>
          </a:xfrm>
          <a:prstGeom prst="rect">
            <a:avLst/>
          </a:prstGeom>
          <a:ln>
            <a:noFill/>
          </a:ln>
          <a:effectLst/>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11870551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200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3000"/>
                                </p:stCondLst>
                                <p:childTnLst>
                                  <p:par>
                                    <p:cTn id="12" presetID="32" presetClass="emph" presetSubtype="0" fill="hold" nodeType="afterEffect">
                                      <p:stCondLst>
                                        <p:cond delay="2000"/>
                                      </p:stCondLst>
                                      <p:childTnLst>
                                        <p:animRot by="120000">
                                          <p:cBhvr>
                                            <p:cTn id="13" dur="100" fill="hold">
                                              <p:stCondLst>
                                                <p:cond delay="0"/>
                                              </p:stCondLst>
                                            </p:cTn>
                                            <p:tgtEl>
                                              <p:spTgt spid="11"/>
                                            </p:tgtEl>
                                            <p:attrNameLst>
                                              <p:attrName>r</p:attrName>
                                            </p:attrNameLst>
                                          </p:cBhvr>
                                        </p:animRot>
                                        <p:animRot by="-240000">
                                          <p:cBhvr>
                                            <p:cTn id="14" dur="200" fill="hold">
                                              <p:stCondLst>
                                                <p:cond delay="200"/>
                                              </p:stCondLst>
                                            </p:cTn>
                                            <p:tgtEl>
                                              <p:spTgt spid="11"/>
                                            </p:tgtEl>
                                            <p:attrNameLst>
                                              <p:attrName>r</p:attrName>
                                            </p:attrNameLst>
                                          </p:cBhvr>
                                        </p:animRot>
                                        <p:animRot by="240000">
                                          <p:cBhvr>
                                            <p:cTn id="15" dur="200" fill="hold">
                                              <p:stCondLst>
                                                <p:cond delay="400"/>
                                              </p:stCondLst>
                                            </p:cTn>
                                            <p:tgtEl>
                                              <p:spTgt spid="11"/>
                                            </p:tgtEl>
                                            <p:attrNameLst>
                                              <p:attrName>r</p:attrName>
                                            </p:attrNameLst>
                                          </p:cBhvr>
                                        </p:animRot>
                                        <p:animRot by="-240000">
                                          <p:cBhvr>
                                            <p:cTn id="16" dur="200" fill="hold">
                                              <p:stCondLst>
                                                <p:cond delay="600"/>
                                              </p:stCondLst>
                                            </p:cTn>
                                            <p:tgtEl>
                                              <p:spTgt spid="11"/>
                                            </p:tgtEl>
                                            <p:attrNameLst>
                                              <p:attrName>r</p:attrName>
                                            </p:attrNameLst>
                                          </p:cBhvr>
                                        </p:animRot>
                                        <p:animRot by="120000">
                                          <p:cBhvr>
                                            <p:cTn id="17" dur="200" fill="hold">
                                              <p:stCondLst>
                                                <p:cond delay="800"/>
                                              </p:stCondLst>
                                            </p:cTn>
                                            <p:tgtEl>
                                              <p:spTgt spid="11"/>
                                            </p:tgtEl>
                                            <p:attrNameLst>
                                              <p:attrName>r</p:attrName>
                                            </p:attrNameLst>
                                          </p:cBhvr>
                                        </p:animRot>
                                      </p:childTnLst>
                                    </p:cTn>
                                  </p:par>
                                </p:childTnLst>
                              </p:cTn>
                            </p:par>
                            <p:par>
                              <p:cTn id="18" fill="hold">
                                <p:stCondLst>
                                  <p:cond delay="6000"/>
                                </p:stCondLst>
                                <p:childTnLst>
                                  <p:par>
                                    <p:cTn id="19" presetID="8" presetClass="emph" presetSubtype="0" fill="hold" nodeType="afterEffect">
                                      <p:stCondLst>
                                        <p:cond delay="0"/>
                                      </p:stCondLst>
                                      <p:childTnLst>
                                        <p:animRot by="-5400000">
                                          <p:cBhvr>
                                            <p:cTn id="20" dur="2000" fill="hold"/>
                                            <p:tgtEl>
                                              <p:spTgt spid="11"/>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90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4"/>
                    </p:tgtEl>
                  </p:cMediaNode>
                </p:video>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4"/>
                                            </p:tgtEl>
                                          </p:cBhvr>
                                        </p:cmd>
                                      </p:childTnLst>
                                    </p:cTn>
                                  </p:par>
                                </p:childTnLst>
                              </p:cTn>
                            </p:par>
                          </p:childTnLst>
                        </p:cTn>
                      </p:par>
                    </p:childTnLst>
                  </p:cTn>
                  <p:nextCondLst>
                    <p:cond evt="onClick" delay="0">
                      <p:tgtEl>
                        <p:spTgt spid="4"/>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5085" y="1163023"/>
            <a:ext cx="5257800" cy="1325563"/>
          </a:xfrm>
        </p:spPr>
        <p:txBody>
          <a:bodyPr/>
          <a:lstStyle/>
          <a:p>
            <a:r>
              <a:rPr lang="en-US" dirty="0">
                <a:ln>
                  <a:solidFill>
                    <a:schemeClr val="bg1"/>
                  </a:solidFill>
                </a:ln>
                <a:solidFill>
                  <a:srgbClr val="F1AD02"/>
                </a:solidFill>
                <a:latin typeface="+mn-lt"/>
              </a:rPr>
              <a:t>Repetitive Trauma</a:t>
            </a:r>
          </a:p>
        </p:txBody>
      </p:sp>
      <p:sp>
        <p:nvSpPr>
          <p:cNvPr id="5" name="Content Placeholder 4"/>
          <p:cNvSpPr>
            <a:spLocks noGrp="1"/>
          </p:cNvSpPr>
          <p:nvPr>
            <p:ph idx="1"/>
          </p:nvPr>
        </p:nvSpPr>
        <p:spPr>
          <a:xfrm>
            <a:off x="838200" y="3025883"/>
            <a:ext cx="10515600" cy="3624199"/>
          </a:xfrm>
        </p:spPr>
        <p:txBody>
          <a:bodyPr/>
          <a:lstStyle/>
          <a:p>
            <a:r>
              <a:rPr lang="en-US" dirty="0">
                <a:ln>
                  <a:solidFill>
                    <a:srgbClr val="FFCC00"/>
                  </a:solidFill>
                </a:ln>
                <a:solidFill>
                  <a:schemeClr val="bg1"/>
                </a:solidFill>
              </a:rPr>
              <a:t>K.S.A. 44-508(f)</a:t>
            </a:r>
          </a:p>
          <a:p>
            <a:r>
              <a:rPr lang="en-US" dirty="0">
                <a:ln>
                  <a:solidFill>
                    <a:srgbClr val="FFCC00"/>
                  </a:solidFill>
                </a:ln>
                <a:solidFill>
                  <a:schemeClr val="bg1"/>
                </a:solidFill>
              </a:rPr>
              <a:t>Repetitive use, cumulative traumas or micro traumas</a:t>
            </a:r>
          </a:p>
          <a:p>
            <a:r>
              <a:rPr lang="en-US" dirty="0">
                <a:ln>
                  <a:solidFill>
                    <a:srgbClr val="FFCC00"/>
                  </a:solidFill>
                </a:ln>
                <a:solidFill>
                  <a:schemeClr val="bg1"/>
                </a:solidFill>
              </a:rPr>
              <a:t>Demonstrative by diagnostic </a:t>
            </a:r>
          </a:p>
          <a:p>
            <a:pPr marL="400050" lvl="1" indent="0">
              <a:buNone/>
            </a:pPr>
            <a:r>
              <a:rPr lang="en-US" sz="2800" dirty="0">
                <a:ln>
                  <a:solidFill>
                    <a:srgbClr val="FFCC00"/>
                  </a:solidFill>
                </a:ln>
                <a:solidFill>
                  <a:schemeClr val="bg1"/>
                </a:solidFill>
              </a:rPr>
              <a:t>or clinical tests</a:t>
            </a:r>
          </a:p>
          <a:p>
            <a:r>
              <a:rPr lang="en-US" dirty="0">
                <a:ln>
                  <a:solidFill>
                    <a:srgbClr val="FFCC00"/>
                  </a:solidFill>
                </a:ln>
                <a:solidFill>
                  <a:schemeClr val="bg1"/>
                </a:solidFill>
              </a:rPr>
              <a:t>No specific date or time for injury</a:t>
            </a:r>
          </a:p>
          <a:p>
            <a:pPr lvl="1"/>
            <a:r>
              <a:rPr lang="en-US" sz="2800" dirty="0">
                <a:ln>
                  <a:solidFill>
                    <a:srgbClr val="FFCC00"/>
                  </a:solidFill>
                </a:ln>
                <a:solidFill>
                  <a:schemeClr val="bg1"/>
                </a:solidFill>
              </a:rPr>
              <a:t>The date advised by physician that the condition is work related</a:t>
            </a:r>
          </a:p>
          <a:p>
            <a:pPr marL="0" indent="0">
              <a:buNone/>
            </a:pPr>
            <a:endParaRPr lang="en-US" dirty="0">
              <a:ln>
                <a:solidFill>
                  <a:srgbClr val="FFCC00"/>
                </a:solidFill>
              </a:ln>
              <a:solidFill>
                <a:schemeClr val="bg1"/>
              </a:solidFill>
            </a:endParaRPr>
          </a:p>
          <a:p>
            <a:pPr marL="0" indent="0">
              <a:buNone/>
            </a:pPr>
            <a:endParaRPr lang="en-US" dirty="0">
              <a:ln>
                <a:solidFill>
                  <a:srgbClr val="FFCC00"/>
                </a:solidFill>
              </a:ln>
              <a:solidFill>
                <a:schemeClr val="bg1"/>
              </a:solidFill>
            </a:endParaRPr>
          </a:p>
          <a:p>
            <a:pPr marL="0" indent="0">
              <a:buNone/>
            </a:pPr>
            <a:endParaRPr lang="en-US" dirty="0">
              <a:ln>
                <a:solidFill>
                  <a:srgbClr val="FFCC00"/>
                </a:solidFill>
              </a:ln>
              <a:solidFill>
                <a:schemeClr val="bg1"/>
              </a:solidFill>
            </a:endParaRPr>
          </a:p>
          <a:p>
            <a:pPr marL="0" indent="0">
              <a:buNone/>
            </a:pPr>
            <a:endParaRPr lang="en-US" dirty="0"/>
          </a:p>
        </p:txBody>
      </p:sp>
      <p:pic>
        <p:nvPicPr>
          <p:cNvPr id="4" name="stock-footage-hair-salon-girl-haircuts">
            <a:hlinkClick r:id="" action="ppaction://media"/>
            <a:extLst>
              <a:ext uri="{FF2B5EF4-FFF2-40B4-BE49-F238E27FC236}">
                <a16:creationId xmlns:a16="http://schemas.microsoft.com/office/drawing/2014/main" id="{E5A369F1-EEB5-0570-1D2F-316F9CFCC65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74170" y="880533"/>
            <a:ext cx="4053069" cy="2284952"/>
          </a:xfrm>
          <a:prstGeom prst="rect">
            <a:avLst/>
          </a:prstGeom>
        </p:spPr>
      </p:pic>
    </p:spTree>
    <p:extLst>
      <p:ext uri="{BB962C8B-B14F-4D97-AF65-F5344CB8AC3E}">
        <p14:creationId xmlns:p14="http://schemas.microsoft.com/office/powerpoint/2010/main" val="333905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n>
                  <a:solidFill>
                    <a:schemeClr val="bg1"/>
                  </a:solidFill>
                </a:ln>
                <a:solidFill>
                  <a:srgbClr val="F1AD02"/>
                </a:solidFill>
                <a:latin typeface="+mn-lt"/>
              </a:rPr>
              <a:t>Occupational Disease</a:t>
            </a:r>
          </a:p>
        </p:txBody>
      </p:sp>
      <p:sp>
        <p:nvSpPr>
          <p:cNvPr id="3" name="Content Placeholder 2"/>
          <p:cNvSpPr>
            <a:spLocks noGrp="1"/>
          </p:cNvSpPr>
          <p:nvPr>
            <p:ph idx="1"/>
          </p:nvPr>
        </p:nvSpPr>
        <p:spPr>
          <a:xfrm>
            <a:off x="1280160" y="1822705"/>
            <a:ext cx="9820656" cy="4322063"/>
          </a:xfrm>
        </p:spPr>
        <p:txBody>
          <a:bodyPr>
            <a:normAutofit lnSpcReduction="10000"/>
          </a:bodyPr>
          <a:lstStyle/>
          <a:p>
            <a:r>
              <a:rPr lang="en-US" sz="3200" dirty="0">
                <a:ln>
                  <a:solidFill>
                    <a:srgbClr val="FFCC00"/>
                  </a:solidFill>
                </a:ln>
                <a:solidFill>
                  <a:schemeClr val="bg1"/>
                </a:solidFill>
              </a:rPr>
              <a:t>K.S.A. 44-5a01</a:t>
            </a:r>
          </a:p>
          <a:p>
            <a:r>
              <a:rPr lang="en-US" sz="3200" dirty="0">
                <a:ln>
                  <a:solidFill>
                    <a:srgbClr val="FFCC00"/>
                  </a:solidFill>
                </a:ln>
                <a:solidFill>
                  <a:schemeClr val="bg1"/>
                </a:solidFill>
              </a:rPr>
              <a:t>Disease arising out of and in the course of the employment and within one year of the last injurious exposure</a:t>
            </a:r>
          </a:p>
          <a:p>
            <a:r>
              <a:rPr lang="en-US" sz="3200" dirty="0">
                <a:ln>
                  <a:solidFill>
                    <a:srgbClr val="FFCC00"/>
                  </a:solidFill>
                </a:ln>
                <a:solidFill>
                  <a:schemeClr val="bg1"/>
                </a:solidFill>
              </a:rPr>
              <a:t>The occupation would have a particular or peculiar hazard distinctive to that employment</a:t>
            </a:r>
          </a:p>
          <a:p>
            <a:r>
              <a:rPr lang="en-US" sz="3200" dirty="0">
                <a:ln>
                  <a:solidFill>
                    <a:srgbClr val="FFCC00"/>
                  </a:solidFill>
                </a:ln>
                <a:solidFill>
                  <a:schemeClr val="bg1"/>
                </a:solidFill>
              </a:rPr>
              <a:t>The hazard of the disease associated with the employment is in excess of that of the general population</a:t>
            </a:r>
          </a:p>
          <a:p>
            <a:pPr marL="0" indent="0">
              <a:buNone/>
            </a:pPr>
            <a:endParaRPr lang="en-US" dirty="0"/>
          </a:p>
        </p:txBody>
      </p:sp>
    </p:spTree>
    <p:extLst>
      <p:ext uri="{BB962C8B-B14F-4D97-AF65-F5344CB8AC3E}">
        <p14:creationId xmlns:p14="http://schemas.microsoft.com/office/powerpoint/2010/main" val="1887886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n>
                  <a:solidFill>
                    <a:schemeClr val="bg1"/>
                  </a:solidFill>
                </a:ln>
                <a:solidFill>
                  <a:srgbClr val="F1AD02"/>
                </a:solidFill>
                <a:latin typeface="+mn-lt"/>
              </a:rPr>
              <a:t>Prevailing Factor – </a:t>
            </a:r>
            <a:r>
              <a:rPr lang="en-US" sz="3600" dirty="0">
                <a:ln>
                  <a:solidFill>
                    <a:schemeClr val="bg1"/>
                  </a:solidFill>
                </a:ln>
                <a:solidFill>
                  <a:srgbClr val="F1AD02"/>
                </a:solidFill>
                <a:latin typeface="+mn-lt"/>
              </a:rPr>
              <a:t>K.S.A. 44-508(f)</a:t>
            </a:r>
          </a:p>
        </p:txBody>
      </p:sp>
      <p:sp>
        <p:nvSpPr>
          <p:cNvPr id="3" name="Content Placeholder 2"/>
          <p:cNvSpPr>
            <a:spLocks noGrp="1"/>
          </p:cNvSpPr>
          <p:nvPr>
            <p:ph idx="1"/>
          </p:nvPr>
        </p:nvSpPr>
        <p:spPr>
          <a:xfrm>
            <a:off x="838200" y="2293873"/>
            <a:ext cx="10515600" cy="3587623"/>
          </a:xfrm>
        </p:spPr>
        <p:txBody>
          <a:bodyPr/>
          <a:lstStyle/>
          <a:p>
            <a:r>
              <a:rPr lang="en-US" sz="4000" dirty="0">
                <a:ln>
                  <a:solidFill>
                    <a:srgbClr val="FFCC00"/>
                  </a:solidFill>
                </a:ln>
                <a:solidFill>
                  <a:schemeClr val="bg1"/>
                </a:solidFill>
              </a:rPr>
              <a:t>Arises out of and in the course of employment</a:t>
            </a:r>
          </a:p>
          <a:p>
            <a:r>
              <a:rPr lang="en-US" sz="4000" dirty="0">
                <a:ln>
                  <a:solidFill>
                    <a:srgbClr val="FFCC00"/>
                  </a:solidFill>
                </a:ln>
                <a:solidFill>
                  <a:schemeClr val="bg1"/>
                </a:solidFill>
              </a:rPr>
              <a:t>The primary factor in relation to any other factor </a:t>
            </a:r>
          </a:p>
          <a:p>
            <a:r>
              <a:rPr lang="en-US" sz="4000" dirty="0">
                <a:ln>
                  <a:solidFill>
                    <a:srgbClr val="FFCC00"/>
                  </a:solidFill>
                </a:ln>
                <a:solidFill>
                  <a:schemeClr val="bg1"/>
                </a:solidFill>
              </a:rPr>
              <a:t>If due to a preexisting condition, then the incident is not compensable</a:t>
            </a:r>
          </a:p>
          <a:p>
            <a:pPr marL="0" indent="0">
              <a:buNone/>
            </a:pPr>
            <a:endParaRPr lang="en-US" dirty="0"/>
          </a:p>
        </p:txBody>
      </p:sp>
    </p:spTree>
    <p:extLst>
      <p:ext uri="{BB962C8B-B14F-4D97-AF65-F5344CB8AC3E}">
        <p14:creationId xmlns:p14="http://schemas.microsoft.com/office/powerpoint/2010/main" val="29588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FCC00"/>
                </a:solidFill>
                <a:latin typeface="+mn-lt"/>
              </a:rPr>
              <a:t>Substance Impairment</a:t>
            </a:r>
          </a:p>
        </p:txBody>
      </p:sp>
      <p:sp>
        <p:nvSpPr>
          <p:cNvPr id="3" name="Content Placeholder 2"/>
          <p:cNvSpPr>
            <a:spLocks noGrp="1"/>
          </p:cNvSpPr>
          <p:nvPr>
            <p:ph idx="1"/>
          </p:nvPr>
        </p:nvSpPr>
        <p:spPr>
          <a:xfrm>
            <a:off x="1981200" y="1690688"/>
            <a:ext cx="8229600" cy="4525963"/>
          </a:xfrm>
        </p:spPr>
        <p:txBody>
          <a:bodyPr>
            <a:normAutofit lnSpcReduction="10000"/>
          </a:bodyPr>
          <a:lstStyle/>
          <a:p>
            <a:pPr marL="0" indent="0" algn="ctr">
              <a:buNone/>
            </a:pPr>
            <a:r>
              <a:rPr lang="en-US" sz="5400" dirty="0">
                <a:ln>
                  <a:solidFill>
                    <a:srgbClr val="FFCC00"/>
                  </a:solidFill>
                </a:ln>
                <a:solidFill>
                  <a:schemeClr val="bg1"/>
                </a:solidFill>
              </a:rPr>
              <a:t>An employer is not liable for workers compensation benefits if an employee is impaired and the impairment contributed to the injury</a:t>
            </a:r>
            <a:r>
              <a:rPr lang="en-US" sz="4000" dirty="0">
                <a:ln>
                  <a:solidFill>
                    <a:srgbClr val="FFCC00"/>
                  </a:solidFill>
                </a:ln>
                <a:solidFill>
                  <a:schemeClr val="bg1"/>
                </a:solidFill>
              </a:rPr>
              <a:t>.</a:t>
            </a:r>
          </a:p>
          <a:p>
            <a:pPr marL="0" indent="0">
              <a:buNone/>
            </a:pPr>
            <a:endParaRPr lang="en-US" dirty="0"/>
          </a:p>
        </p:txBody>
      </p:sp>
      <p:sp>
        <p:nvSpPr>
          <p:cNvPr id="4" name="Minus 3"/>
          <p:cNvSpPr/>
          <p:nvPr/>
        </p:nvSpPr>
        <p:spPr>
          <a:xfrm>
            <a:off x="838200" y="5586984"/>
            <a:ext cx="9829800" cy="762000"/>
          </a:xfrm>
          <a:prstGeom prst="mathMinus">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642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4000"/>
                                  </p:stCondLst>
                                  <p:childTnLst>
                                    <p:set>
                                      <p:cBhvr>
                                        <p:cTn id="6" dur="1" fill="hold">
                                          <p:stCondLst>
                                            <p:cond delay="0"/>
                                          </p:stCondLst>
                                        </p:cTn>
                                        <p:tgtEl>
                                          <p:spTgt spid="4"/>
                                        </p:tgtEl>
                                        <p:attrNameLst>
                                          <p:attrName>style.visibility</p:attrName>
                                        </p:attrNameLst>
                                      </p:cBhvr>
                                      <p:to>
                                        <p:strVal val="visible"/>
                                      </p:to>
                                    </p:set>
                                  </p:childTnLst>
                                </p:cTn>
                              </p:par>
                              <p:par>
                                <p:cTn id="7" presetID="27" presetClass="emph" presetSubtype="0" repeatCount="indefinite" fill="remove" grpId="1" nodeType="withEffect">
                                  <p:stCondLst>
                                    <p:cond delay="0"/>
                                  </p:stCondLst>
                                  <p:endCondLst>
                                    <p:cond evt="onNext" delay="0">
                                      <p:tgtEl>
                                        <p:sldTgt/>
                                      </p:tgtEl>
                                    </p:cond>
                                  </p:endCondLst>
                                  <p:childTnLst>
                                    <p:animClr clrSpc="rgb" dir="cw">
                                      <p:cBhvr override="childStyle">
                                        <p:cTn id="8" dur="500" autoRev="1" fill="remove"/>
                                        <p:tgtEl>
                                          <p:spTgt spid="4"/>
                                        </p:tgtEl>
                                        <p:attrNameLst>
                                          <p:attrName>style.color</p:attrName>
                                        </p:attrNameLst>
                                      </p:cBhvr>
                                      <p:to>
                                        <a:schemeClr val="bg1"/>
                                      </p:to>
                                    </p:animClr>
                                    <p:animClr clrSpc="rgb" dir="cw">
                                      <p:cBhvr>
                                        <p:cTn id="9" dur="500" autoRev="1" fill="remove"/>
                                        <p:tgtEl>
                                          <p:spTgt spid="4"/>
                                        </p:tgtEl>
                                        <p:attrNameLst>
                                          <p:attrName>fillcolor</p:attrName>
                                        </p:attrNameLst>
                                      </p:cBhvr>
                                      <p:to>
                                        <a:schemeClr val="bg1"/>
                                      </p:to>
                                    </p:animClr>
                                    <p:set>
                                      <p:cBhvr>
                                        <p:cTn id="10" dur="500" autoRev="1" fill="remove"/>
                                        <p:tgtEl>
                                          <p:spTgt spid="4"/>
                                        </p:tgtEl>
                                        <p:attrNameLst>
                                          <p:attrName>fill.type</p:attrName>
                                        </p:attrNameLst>
                                      </p:cBhvr>
                                      <p:to>
                                        <p:strVal val="solid"/>
                                      </p:to>
                                    </p:set>
                                    <p:set>
                                      <p:cBhvr>
                                        <p:cTn id="11" dur="500" autoRev="1" fill="remove"/>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FCC00"/>
                </a:solidFill>
                <a:latin typeface="+mn-lt"/>
              </a:rPr>
              <a:t>Substance Impairment</a:t>
            </a:r>
            <a:endParaRPr lang="en-US" dirty="0">
              <a:latin typeface="+mn-lt"/>
            </a:endParaRPr>
          </a:p>
        </p:txBody>
      </p:sp>
      <p:sp useBgFill="1">
        <p:nvSpPr>
          <p:cNvPr id="3" name="Content Placeholder 2"/>
          <p:cNvSpPr>
            <a:spLocks noGrp="1"/>
          </p:cNvSpPr>
          <p:nvPr>
            <p:ph idx="1"/>
          </p:nvPr>
        </p:nvSpPr>
        <p:spPr/>
        <p:txBody>
          <a:bodyPr>
            <a:normAutofit/>
          </a:bodyPr>
          <a:lstStyle/>
          <a:p>
            <a:pPr marL="0" indent="0" algn="ctr">
              <a:buNone/>
            </a:pPr>
            <a:r>
              <a:rPr lang="en-US" sz="4000" dirty="0">
                <a:ln>
                  <a:solidFill>
                    <a:srgbClr val="FFCC00"/>
                  </a:solidFill>
                </a:ln>
                <a:solidFill>
                  <a:schemeClr val="bg1"/>
                </a:solidFill>
              </a:rPr>
              <a:t>An employee’s refusal to submit to a chemical test at the request of the employer shall result in the forfeiture of benefits under the Workers Compensation Act if the employer has sufficient cause to suspect the use of alcohol/drugs by the claimant or if the employer’s policy clearly authorizes post injury testing.</a:t>
            </a:r>
          </a:p>
        </p:txBody>
      </p:sp>
    </p:spTree>
    <p:extLst>
      <p:ext uri="{BB962C8B-B14F-4D97-AF65-F5344CB8AC3E}">
        <p14:creationId xmlns:p14="http://schemas.microsoft.com/office/powerpoint/2010/main" val="3129631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chemeClr val="bg1"/>
                  </a:solidFill>
                </a:ln>
                <a:solidFill>
                  <a:srgbClr val="F1AD02"/>
                </a:solidFill>
                <a:latin typeface="+mn-lt"/>
              </a:rPr>
              <a:t>Notice of Injury</a:t>
            </a:r>
          </a:p>
        </p:txBody>
      </p:sp>
      <p:sp>
        <p:nvSpPr>
          <p:cNvPr id="3" name="Content Placeholder 2"/>
          <p:cNvSpPr>
            <a:spLocks noGrp="1"/>
          </p:cNvSpPr>
          <p:nvPr>
            <p:ph idx="1"/>
          </p:nvPr>
        </p:nvSpPr>
        <p:spPr>
          <a:xfrm>
            <a:off x="1981200" y="1537590"/>
            <a:ext cx="9009888" cy="4771770"/>
          </a:xfrm>
        </p:spPr>
        <p:txBody>
          <a:bodyPr>
            <a:noAutofit/>
          </a:bodyPr>
          <a:lstStyle/>
          <a:p>
            <a:r>
              <a:rPr lang="en-US" sz="3600" dirty="0">
                <a:ln>
                  <a:solidFill>
                    <a:srgbClr val="F1AD02"/>
                  </a:solidFill>
                </a:ln>
                <a:solidFill>
                  <a:schemeClr val="bg1"/>
                </a:solidFill>
              </a:rPr>
              <a:t>Injuries must be reported to the employer </a:t>
            </a:r>
          </a:p>
          <a:p>
            <a:pPr lvl="1"/>
            <a:r>
              <a:rPr lang="en-US" sz="3600" dirty="0">
                <a:ln>
                  <a:solidFill>
                    <a:srgbClr val="F1AD02"/>
                  </a:solidFill>
                </a:ln>
                <a:solidFill>
                  <a:schemeClr val="bg1"/>
                </a:solidFill>
              </a:rPr>
              <a:t>        calendar days from the date of the accident</a:t>
            </a:r>
          </a:p>
          <a:p>
            <a:pPr lvl="1"/>
            <a:r>
              <a:rPr lang="en-US" sz="3600" dirty="0">
                <a:ln>
                  <a:solidFill>
                    <a:srgbClr val="F1AD02"/>
                  </a:solidFill>
                </a:ln>
                <a:solidFill>
                  <a:schemeClr val="bg1"/>
                </a:solidFill>
              </a:rPr>
              <a:t>        calendar days from the date when the employee seeks medical treatment</a:t>
            </a:r>
          </a:p>
          <a:p>
            <a:pPr lvl="1"/>
            <a:r>
              <a:rPr lang="en-US" sz="3600" dirty="0">
                <a:ln>
                  <a:solidFill>
                    <a:srgbClr val="F1AD02"/>
                  </a:solidFill>
                </a:ln>
                <a:solidFill>
                  <a:schemeClr val="bg1"/>
                </a:solidFill>
              </a:rPr>
              <a:t>        calendar days from the employee’s last day of work</a:t>
            </a:r>
          </a:p>
          <a:p>
            <a:pPr lvl="1"/>
            <a:r>
              <a:rPr lang="en-US" sz="3600" dirty="0">
                <a:ln>
                  <a:solidFill>
                    <a:srgbClr val="F1AD02"/>
                  </a:solidFill>
                </a:ln>
                <a:solidFill>
                  <a:schemeClr val="bg1"/>
                </a:solidFill>
              </a:rPr>
              <a:t>        days from disablement from occupational disease</a:t>
            </a:r>
          </a:p>
        </p:txBody>
      </p:sp>
      <p:sp>
        <p:nvSpPr>
          <p:cNvPr id="4" name="TextBox 3"/>
          <p:cNvSpPr txBox="1"/>
          <p:nvPr/>
        </p:nvSpPr>
        <p:spPr>
          <a:xfrm>
            <a:off x="2689473" y="2059223"/>
            <a:ext cx="990600" cy="707886"/>
          </a:xfrm>
          <a:prstGeom prst="rect">
            <a:avLst/>
          </a:prstGeom>
          <a:noFill/>
        </p:spPr>
        <p:txBody>
          <a:bodyPr wrap="square" rtlCol="0">
            <a:spAutoFit/>
          </a:bodyPr>
          <a:lstStyle/>
          <a:p>
            <a:r>
              <a:rPr lang="en-US" sz="4000" dirty="0">
                <a:solidFill>
                  <a:srgbClr val="F1AD02"/>
                </a:solidFill>
                <a:latin typeface="Arial Black" panose="020B0A04020102020204" pitchFamily="34" charset="0"/>
              </a:rPr>
              <a:t>20 </a:t>
            </a:r>
          </a:p>
        </p:txBody>
      </p:sp>
      <p:sp>
        <p:nvSpPr>
          <p:cNvPr id="5" name="TextBox 4"/>
          <p:cNvSpPr txBox="1"/>
          <p:nvPr/>
        </p:nvSpPr>
        <p:spPr>
          <a:xfrm>
            <a:off x="2689473" y="3089489"/>
            <a:ext cx="990600" cy="707886"/>
          </a:xfrm>
          <a:prstGeom prst="rect">
            <a:avLst/>
          </a:prstGeom>
          <a:noFill/>
        </p:spPr>
        <p:txBody>
          <a:bodyPr wrap="square" rtlCol="0">
            <a:spAutoFit/>
          </a:bodyPr>
          <a:lstStyle/>
          <a:p>
            <a:r>
              <a:rPr lang="en-US" sz="4000" dirty="0">
                <a:solidFill>
                  <a:srgbClr val="F1AD02"/>
                </a:solidFill>
                <a:latin typeface="Arial Black" panose="020B0A04020102020204" pitchFamily="34" charset="0"/>
              </a:rPr>
              <a:t>20 </a:t>
            </a:r>
          </a:p>
        </p:txBody>
      </p:sp>
      <p:sp>
        <p:nvSpPr>
          <p:cNvPr id="6" name="TextBox 5"/>
          <p:cNvSpPr txBox="1"/>
          <p:nvPr/>
        </p:nvSpPr>
        <p:spPr>
          <a:xfrm>
            <a:off x="2689473" y="4119755"/>
            <a:ext cx="990600" cy="707886"/>
          </a:xfrm>
          <a:prstGeom prst="rect">
            <a:avLst/>
          </a:prstGeom>
          <a:noFill/>
        </p:spPr>
        <p:txBody>
          <a:bodyPr wrap="square" rtlCol="0">
            <a:spAutoFit/>
          </a:bodyPr>
          <a:lstStyle/>
          <a:p>
            <a:r>
              <a:rPr lang="en-US" sz="4000" dirty="0">
                <a:solidFill>
                  <a:srgbClr val="F1AD02"/>
                </a:solidFill>
                <a:latin typeface="Arial Black" panose="020B0A04020102020204" pitchFamily="34" charset="0"/>
              </a:rPr>
              <a:t>10 </a:t>
            </a:r>
          </a:p>
        </p:txBody>
      </p:sp>
      <p:sp>
        <p:nvSpPr>
          <p:cNvPr id="8" name="TextBox 7"/>
          <p:cNvSpPr txBox="1"/>
          <p:nvPr/>
        </p:nvSpPr>
        <p:spPr>
          <a:xfrm>
            <a:off x="2689473" y="5150021"/>
            <a:ext cx="990600" cy="707886"/>
          </a:xfrm>
          <a:prstGeom prst="rect">
            <a:avLst/>
          </a:prstGeom>
          <a:noFill/>
        </p:spPr>
        <p:txBody>
          <a:bodyPr wrap="square" rtlCol="0">
            <a:spAutoFit/>
          </a:bodyPr>
          <a:lstStyle/>
          <a:p>
            <a:r>
              <a:rPr lang="en-US" sz="4000" dirty="0">
                <a:solidFill>
                  <a:srgbClr val="F1AD02"/>
                </a:solidFill>
                <a:latin typeface="Arial Black" panose="020B0A04020102020204" pitchFamily="34" charset="0"/>
              </a:rPr>
              <a:t>90</a:t>
            </a:r>
          </a:p>
        </p:txBody>
      </p:sp>
    </p:spTree>
    <p:extLst>
      <p:ext uri="{BB962C8B-B14F-4D97-AF65-F5344CB8AC3E}">
        <p14:creationId xmlns:p14="http://schemas.microsoft.com/office/powerpoint/2010/main" val="6552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5000" fill="hold" nodeType="withEffect">
                                  <p:stCondLst>
                                    <p:cond delay="2000"/>
                                  </p:stCondLst>
                                  <p:childTnLst>
                                    <p:animEffect transition="out" filter="fade">
                                      <p:cBhvr>
                                        <p:cTn id="6" dur="500" tmFilter="0, 0; .2, .5; .8, .5; 1, 0"/>
                                        <p:tgtEl>
                                          <p:spTgt spid="4">
                                            <p:txEl>
                                              <p:pRg st="0" end="0"/>
                                            </p:txEl>
                                          </p:spTgt>
                                        </p:tgtEl>
                                      </p:cBhvr>
                                    </p:animEffect>
                                    <p:animScale>
                                      <p:cBhvr>
                                        <p:cTn id="7" dur="250" autoRev="1" fill="hold"/>
                                        <p:tgtEl>
                                          <p:spTgt spid="4">
                                            <p:txEl>
                                              <p:pRg st="0" end="0"/>
                                            </p:txEl>
                                          </p:spTgt>
                                        </p:tgtEl>
                                      </p:cBhvr>
                                      <p:by x="105000" y="105000"/>
                                    </p:animScale>
                                  </p:childTnLst>
                                </p:cTn>
                              </p:par>
                            </p:childTnLst>
                          </p:cTn>
                        </p:par>
                        <p:par>
                          <p:cTn id="8" fill="hold">
                            <p:stCondLst>
                              <p:cond delay="4500"/>
                            </p:stCondLst>
                            <p:childTnLst>
                              <p:par>
                                <p:cTn id="9" presetID="26" presetClass="emph" presetSubtype="0" repeatCount="5000" fill="hold" grpId="0" nodeType="afterEffect">
                                  <p:stCondLst>
                                    <p:cond delay="2000"/>
                                  </p:stCondLst>
                                  <p:childTnLst>
                                    <p:animEffect transition="out" filter="fade">
                                      <p:cBhvr>
                                        <p:cTn id="10" dur="500" tmFilter="0, 0; .2, .5; .8, .5; 1, 0"/>
                                        <p:tgtEl>
                                          <p:spTgt spid="5"/>
                                        </p:tgtEl>
                                      </p:cBhvr>
                                    </p:animEffect>
                                    <p:animScale>
                                      <p:cBhvr>
                                        <p:cTn id="11" dur="250" autoRev="1" fill="hold"/>
                                        <p:tgtEl>
                                          <p:spTgt spid="5"/>
                                        </p:tgtEl>
                                      </p:cBhvr>
                                      <p:by x="105000" y="105000"/>
                                    </p:animScale>
                                  </p:childTnLst>
                                </p:cTn>
                              </p:par>
                            </p:childTnLst>
                          </p:cTn>
                        </p:par>
                        <p:par>
                          <p:cTn id="12" fill="hold">
                            <p:stCondLst>
                              <p:cond delay="9000"/>
                            </p:stCondLst>
                            <p:childTnLst>
                              <p:par>
                                <p:cTn id="13" presetID="26" presetClass="emph" presetSubtype="0" repeatCount="5000" fill="hold" grpId="0" nodeType="afterEffect">
                                  <p:stCondLst>
                                    <p:cond delay="2000"/>
                                  </p:stCondLst>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childTnLst>
                          </p:cTn>
                        </p:par>
                        <p:par>
                          <p:cTn id="16" fill="hold">
                            <p:stCondLst>
                              <p:cond delay="13500"/>
                            </p:stCondLst>
                            <p:childTnLst>
                              <p:par>
                                <p:cTn id="17" presetID="26" presetClass="emph" presetSubtype="0" repeatCount="5000" fill="hold" grpId="0" nodeType="afterEffect">
                                  <p:stCondLst>
                                    <p:cond delay="2000"/>
                                  </p:stCondLst>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0" y="307848"/>
            <a:ext cx="5181600" cy="1143000"/>
          </a:xfrm>
        </p:spPr>
        <p:txBody>
          <a:bodyPr/>
          <a:lstStyle/>
          <a:p>
            <a:r>
              <a:rPr lang="en-US" dirty="0">
                <a:ln>
                  <a:solidFill>
                    <a:srgbClr val="FCFDFE"/>
                  </a:solidFill>
                </a:ln>
                <a:solidFill>
                  <a:srgbClr val="F1AD02"/>
                </a:solidFill>
                <a:latin typeface="+mn-lt"/>
              </a:rPr>
              <a:t>Employer Must</a:t>
            </a:r>
            <a:endParaRPr lang="en-US" dirty="0">
              <a:latin typeface="+mn-lt"/>
            </a:endParaRPr>
          </a:p>
        </p:txBody>
      </p:sp>
      <p:graphicFrame>
        <p:nvGraphicFramePr>
          <p:cNvPr id="4" name="Content Placeholder 3"/>
          <p:cNvGraphicFramePr>
            <a:graphicFrameLocks noGrp="1" noChangeAspect="1"/>
          </p:cNvGraphicFramePr>
          <p:nvPr>
            <p:ph sz="half" idx="1"/>
            <p:extLst>
              <p:ext uri="{D42A27DB-BD31-4B8C-83A1-F6EECF244321}">
                <p14:modId xmlns:p14="http://schemas.microsoft.com/office/powerpoint/2010/main" val="4026061408"/>
              </p:ext>
            </p:extLst>
          </p:nvPr>
        </p:nvGraphicFramePr>
        <p:xfrm>
          <a:off x="574675" y="166116"/>
          <a:ext cx="4911726" cy="6355837"/>
        </p:xfrm>
        <a:graphic>
          <a:graphicData uri="http://schemas.openxmlformats.org/presentationml/2006/ole">
            <mc:AlternateContent xmlns:mc="http://schemas.openxmlformats.org/markup-compatibility/2006">
              <mc:Choice xmlns:v="urn:schemas-microsoft-com:vml" Requires="v">
                <p:oleObj name="Acrobat Document" r:id="rId3" imgW="4663409" imgH="6034916" progId="AcroExch.Document.11">
                  <p:embed/>
                </p:oleObj>
              </mc:Choice>
              <mc:Fallback>
                <p:oleObj name="Acrobat Document" r:id="rId3" imgW="4663409" imgH="6034916" progId="AcroExch.Document.11">
                  <p:embed/>
                  <p:pic>
                    <p:nvPicPr>
                      <p:cNvPr id="4" name="Content Placeholder 3"/>
                      <p:cNvPicPr/>
                      <p:nvPr/>
                    </p:nvPicPr>
                    <p:blipFill>
                      <a:blip r:embed="rId4"/>
                      <a:stretch>
                        <a:fillRect/>
                      </a:stretch>
                    </p:blipFill>
                    <p:spPr>
                      <a:xfrm>
                        <a:off x="574675" y="166116"/>
                        <a:ext cx="4911726" cy="6355837"/>
                      </a:xfrm>
                      <a:prstGeom prst="rect">
                        <a:avLst/>
                      </a:prstGeom>
                    </p:spPr>
                  </p:pic>
                </p:oleObj>
              </mc:Fallback>
            </mc:AlternateContent>
          </a:graphicData>
        </a:graphic>
      </p:graphicFrame>
      <p:sp>
        <p:nvSpPr>
          <p:cNvPr id="5" name="Content Placeholder 4"/>
          <p:cNvSpPr>
            <a:spLocks noGrp="1"/>
          </p:cNvSpPr>
          <p:nvPr>
            <p:ph sz="half" idx="2"/>
          </p:nvPr>
        </p:nvSpPr>
        <p:spPr>
          <a:xfrm>
            <a:off x="6096000" y="1600201"/>
            <a:ext cx="4620768" cy="4014216"/>
          </a:xfrm>
        </p:spPr>
        <p:txBody>
          <a:bodyPr>
            <a:normAutofit/>
          </a:bodyPr>
          <a:lstStyle/>
          <a:p>
            <a:r>
              <a:rPr lang="en-US" sz="3200" dirty="0">
                <a:ln>
                  <a:solidFill>
                    <a:srgbClr val="F1AD02"/>
                  </a:solidFill>
                </a:ln>
                <a:solidFill>
                  <a:schemeClr val="bg1"/>
                </a:solidFill>
              </a:rPr>
              <a:t>Once an employer is notified of an injury, the employer must provide K-WC 27-A (English) or K-WC-270A (Spanish) to the employee, or dependent if death occurred. </a:t>
            </a:r>
          </a:p>
        </p:txBody>
      </p:sp>
    </p:spTree>
    <p:extLst>
      <p:ext uri="{BB962C8B-B14F-4D97-AF65-F5344CB8AC3E}">
        <p14:creationId xmlns:p14="http://schemas.microsoft.com/office/powerpoint/2010/main" val="1928989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n>
                  <a:solidFill>
                    <a:srgbClr val="FCFDFE"/>
                  </a:solidFill>
                </a:ln>
                <a:solidFill>
                  <a:srgbClr val="F1AD02"/>
                </a:solidFill>
              </a:rPr>
              <a:t>Employer Must</a:t>
            </a:r>
            <a:endParaRPr lang="en-US" dirty="0"/>
          </a:p>
        </p:txBody>
      </p:sp>
      <p:sp useBgFill="1">
        <p:nvSpPr>
          <p:cNvPr id="5" name="Content Placeholder 4"/>
          <p:cNvSpPr>
            <a:spLocks noGrp="1"/>
          </p:cNvSpPr>
          <p:nvPr>
            <p:ph idx="1"/>
          </p:nvPr>
        </p:nvSpPr>
        <p:spPr/>
        <p:txBody>
          <a:bodyPr/>
          <a:lstStyle/>
          <a:p>
            <a:r>
              <a:rPr lang="en-US" sz="4400" dirty="0">
                <a:ln>
                  <a:solidFill>
                    <a:srgbClr val="F1AD02"/>
                  </a:solidFill>
                </a:ln>
                <a:solidFill>
                  <a:schemeClr val="bg1"/>
                </a:solidFill>
              </a:rPr>
              <a:t>Send employee for medical evaluation / treatment</a:t>
            </a:r>
          </a:p>
          <a:p>
            <a:r>
              <a:rPr lang="en-US" sz="4400" dirty="0">
                <a:ln>
                  <a:solidFill>
                    <a:srgbClr val="F1AD02"/>
                  </a:solidFill>
                </a:ln>
                <a:solidFill>
                  <a:schemeClr val="bg1"/>
                </a:solidFill>
              </a:rPr>
              <a:t>The employer should respond quickly to have the greatest chance for a successful outcome</a:t>
            </a:r>
          </a:p>
        </p:txBody>
      </p:sp>
    </p:spTree>
    <p:extLst>
      <p:ext uri="{BB962C8B-B14F-4D97-AF65-F5344CB8AC3E}">
        <p14:creationId xmlns:p14="http://schemas.microsoft.com/office/powerpoint/2010/main" val="157201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Content Placeholder 2"/>
          <p:cNvSpPr>
            <a:spLocks noGrp="1"/>
          </p:cNvSpPr>
          <p:nvPr>
            <p:ph idx="1"/>
          </p:nvPr>
        </p:nvSpPr>
        <p:spPr>
          <a:xfrm>
            <a:off x="1129621" y="3689275"/>
            <a:ext cx="10515600" cy="2639872"/>
          </a:xfrm>
        </p:spPr>
        <p:txBody>
          <a:bodyPr>
            <a:normAutofit/>
          </a:bodyPr>
          <a:lstStyle/>
          <a:p>
            <a:pPr marL="0" indent="0" algn="ctr">
              <a:buNone/>
            </a:pPr>
            <a:r>
              <a:rPr lang="en-US" sz="4800" dirty="0">
                <a:ln>
                  <a:solidFill>
                    <a:srgbClr val="F1AD02"/>
                  </a:solidFill>
                </a:ln>
                <a:solidFill>
                  <a:schemeClr val="bg1"/>
                </a:solidFill>
              </a:rPr>
              <a:t>any workers compensation expenses </a:t>
            </a:r>
            <a:r>
              <a:rPr lang="en-US" sz="4800" u="sng" dirty="0">
                <a:ln>
                  <a:solidFill>
                    <a:srgbClr val="F1AD02"/>
                  </a:solidFill>
                </a:ln>
                <a:solidFill>
                  <a:schemeClr val="bg1"/>
                </a:solidFill>
              </a:rPr>
              <a:t>out of pocket </a:t>
            </a:r>
            <a:r>
              <a:rPr lang="en-US" sz="4800" dirty="0">
                <a:ln>
                  <a:solidFill>
                    <a:srgbClr val="F1AD02"/>
                  </a:solidFill>
                </a:ln>
                <a:solidFill>
                  <a:schemeClr val="bg1"/>
                </a:solidFill>
              </a:rPr>
              <a:t>unless they are a self-insured employer</a:t>
            </a:r>
          </a:p>
        </p:txBody>
      </p:sp>
      <p:grpSp>
        <p:nvGrpSpPr>
          <p:cNvPr id="7" name="Group 6"/>
          <p:cNvGrpSpPr/>
          <p:nvPr/>
        </p:nvGrpSpPr>
        <p:grpSpPr>
          <a:xfrm>
            <a:off x="4572000" y="1066800"/>
            <a:ext cx="3630842" cy="2209800"/>
            <a:chOff x="2985179" y="846138"/>
            <a:chExt cx="3630842" cy="2209800"/>
          </a:xfrm>
        </p:grpSpPr>
        <p:sp>
          <p:nvSpPr>
            <p:cNvPr id="4" name="Oval 3"/>
            <p:cNvSpPr/>
            <p:nvPr/>
          </p:nvSpPr>
          <p:spPr>
            <a:xfrm>
              <a:off x="3581400" y="846138"/>
              <a:ext cx="2438400" cy="2209800"/>
            </a:xfrm>
            <a:prstGeom prst="ellipse">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p:cNvSpPr txBox="1"/>
            <p:nvPr/>
          </p:nvSpPr>
          <p:spPr>
            <a:xfrm>
              <a:off x="3924300" y="1327418"/>
              <a:ext cx="1752600" cy="1323439"/>
            </a:xfrm>
            <a:prstGeom prst="rect">
              <a:avLst/>
            </a:prstGeom>
            <a:noFill/>
          </p:spPr>
          <p:txBody>
            <a:bodyPr wrap="square" rtlCol="0">
              <a:spAutoFit/>
            </a:bodyPr>
            <a:lstStyle/>
            <a:p>
              <a:pPr algn="ctr"/>
              <a:r>
                <a:rPr lang="en-US" sz="4000" dirty="0"/>
                <a:t>DO NOT</a:t>
              </a:r>
            </a:p>
          </p:txBody>
        </p:sp>
        <p:sp>
          <p:nvSpPr>
            <p:cNvPr id="6" name="Minus 5"/>
            <p:cNvSpPr/>
            <p:nvPr/>
          </p:nvSpPr>
          <p:spPr>
            <a:xfrm rot="20341708">
              <a:off x="2985179" y="1566241"/>
              <a:ext cx="3630842" cy="762000"/>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5F9464AE-DD56-3A64-3E45-E54C872A7942}"/>
              </a:ext>
            </a:extLst>
          </p:cNvPr>
          <p:cNvSpPr txBox="1"/>
          <p:nvPr/>
        </p:nvSpPr>
        <p:spPr>
          <a:xfrm>
            <a:off x="2146687" y="1790724"/>
            <a:ext cx="2864577" cy="830997"/>
          </a:xfrm>
          <a:prstGeom prst="rect">
            <a:avLst/>
          </a:prstGeom>
          <a:solidFill>
            <a:srgbClr val="189ED9"/>
          </a:solidFill>
        </p:spPr>
        <p:txBody>
          <a:bodyPr wrap="square" rtlCol="0">
            <a:spAutoFit/>
          </a:bodyPr>
          <a:lstStyle/>
          <a:p>
            <a:r>
              <a:rPr lang="en-US" sz="4800" dirty="0">
                <a:ln>
                  <a:solidFill>
                    <a:srgbClr val="F1AD02"/>
                  </a:solidFill>
                </a:ln>
                <a:solidFill>
                  <a:schemeClr val="bg1"/>
                </a:solidFill>
              </a:rPr>
              <a:t>Employers</a:t>
            </a:r>
            <a:endParaRPr lang="en-US" sz="4800" dirty="0"/>
          </a:p>
        </p:txBody>
      </p:sp>
      <p:sp>
        <p:nvSpPr>
          <p:cNvPr id="9" name="TextBox 8">
            <a:extLst>
              <a:ext uri="{FF2B5EF4-FFF2-40B4-BE49-F238E27FC236}">
                <a16:creationId xmlns:a16="http://schemas.microsoft.com/office/drawing/2014/main" id="{0346A9DA-8A3C-811D-9387-7188AFE2948D}"/>
              </a:ext>
            </a:extLst>
          </p:cNvPr>
          <p:cNvSpPr txBox="1"/>
          <p:nvPr/>
        </p:nvSpPr>
        <p:spPr>
          <a:xfrm>
            <a:off x="7763578" y="1752404"/>
            <a:ext cx="2864577" cy="830997"/>
          </a:xfrm>
          <a:prstGeom prst="rect">
            <a:avLst/>
          </a:prstGeom>
          <a:solidFill>
            <a:srgbClr val="189ED9"/>
          </a:solidFill>
        </p:spPr>
        <p:txBody>
          <a:bodyPr wrap="square" rtlCol="0">
            <a:spAutoFit/>
          </a:bodyPr>
          <a:lstStyle/>
          <a:p>
            <a:pPr marL="0" indent="0">
              <a:buNone/>
            </a:pPr>
            <a:r>
              <a:rPr lang="en-US" sz="4800" dirty="0">
                <a:ln>
                  <a:solidFill>
                    <a:srgbClr val="F1AD02"/>
                  </a:solidFill>
                </a:ln>
                <a:solidFill>
                  <a:schemeClr val="bg1"/>
                </a:solidFill>
              </a:rPr>
              <a:t>pay for</a:t>
            </a:r>
          </a:p>
        </p:txBody>
      </p:sp>
    </p:spTree>
    <p:extLst>
      <p:ext uri="{BB962C8B-B14F-4D97-AF65-F5344CB8AC3E}">
        <p14:creationId xmlns:p14="http://schemas.microsoft.com/office/powerpoint/2010/main" val="77141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5000" fill="hold" nodeType="afterEffect">
                                  <p:stCondLst>
                                    <p:cond delay="0"/>
                                  </p:stCondLst>
                                  <p:childTnLst>
                                    <p:animEffect transition="out" filter="fade">
                                      <p:cBhvr>
                                        <p:cTn id="6" dur="1000" tmFilter="0, 0; .2, .5; .8, .5; 1, 0"/>
                                        <p:tgtEl>
                                          <p:spTgt spid="7"/>
                                        </p:tgtEl>
                                      </p:cBhvr>
                                    </p:animEffect>
                                    <p:animScale>
                                      <p:cBhvr>
                                        <p:cTn id="7" dur="50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Claim</a:t>
            </a:r>
          </a:p>
        </p:txBody>
      </p:sp>
      <p:sp>
        <p:nvSpPr>
          <p:cNvPr id="3" name="Content Placeholder 2"/>
          <p:cNvSpPr>
            <a:spLocks noGrp="1"/>
          </p:cNvSpPr>
          <p:nvPr>
            <p:ph idx="1"/>
          </p:nvPr>
        </p:nvSpPr>
        <p:spPr>
          <a:xfrm>
            <a:off x="1866900" y="1808608"/>
            <a:ext cx="8458200" cy="4050791"/>
          </a:xfrm>
        </p:spPr>
        <p:txBody>
          <a:bodyPr/>
          <a:lstStyle/>
          <a:p>
            <a:r>
              <a:rPr lang="en-US" sz="3600" dirty="0">
                <a:ln>
                  <a:solidFill>
                    <a:srgbClr val="F1AD02"/>
                  </a:solidFill>
                </a:ln>
                <a:solidFill>
                  <a:schemeClr val="bg1"/>
                </a:solidFill>
              </a:rPr>
              <a:t>Employer/insurance carrier has the right to designate the treating physician</a:t>
            </a:r>
          </a:p>
          <a:p>
            <a:r>
              <a:rPr lang="en-US" sz="3600" dirty="0">
                <a:ln>
                  <a:solidFill>
                    <a:srgbClr val="F1AD02"/>
                  </a:solidFill>
                </a:ln>
                <a:solidFill>
                  <a:schemeClr val="bg1"/>
                </a:solidFill>
              </a:rPr>
              <a:t>Injured worker may seek services of an unauthorized physician up to $500 in fees</a:t>
            </a:r>
          </a:p>
          <a:p>
            <a:pPr lvl="1"/>
            <a:r>
              <a:rPr lang="en-US" dirty="0">
                <a:ln>
                  <a:solidFill>
                    <a:srgbClr val="F1AD02"/>
                  </a:solidFill>
                </a:ln>
                <a:solidFill>
                  <a:schemeClr val="bg1"/>
                </a:solidFill>
              </a:rPr>
              <a:t>Notify Insurance Adjuster </a:t>
            </a:r>
          </a:p>
          <a:p>
            <a:pPr lvl="1"/>
            <a:r>
              <a:rPr lang="en-US" dirty="0">
                <a:ln>
                  <a:solidFill>
                    <a:srgbClr val="F1AD02"/>
                  </a:solidFill>
                </a:ln>
                <a:solidFill>
                  <a:schemeClr val="bg1"/>
                </a:solidFill>
              </a:rPr>
              <a:t>Cannot be used for functional impairment rating</a:t>
            </a:r>
          </a:p>
        </p:txBody>
      </p:sp>
    </p:spTree>
    <p:extLst>
      <p:ext uri="{BB962C8B-B14F-4D97-AF65-F5344CB8AC3E}">
        <p14:creationId xmlns:p14="http://schemas.microsoft.com/office/powerpoint/2010/main" val="3415307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Benefits Include</a:t>
            </a:r>
          </a:p>
        </p:txBody>
      </p:sp>
      <p:sp>
        <p:nvSpPr>
          <p:cNvPr id="3" name="Content Placeholder 2"/>
          <p:cNvSpPr>
            <a:spLocks noGrp="1"/>
          </p:cNvSpPr>
          <p:nvPr>
            <p:ph idx="1"/>
          </p:nvPr>
        </p:nvSpPr>
        <p:spPr/>
        <p:txBody>
          <a:bodyPr/>
          <a:lstStyle/>
          <a:p>
            <a:pPr marL="0" indent="0">
              <a:buNone/>
            </a:pPr>
            <a:r>
              <a:rPr lang="en-US" sz="3200" dirty="0">
                <a:ln>
                  <a:solidFill>
                    <a:srgbClr val="F1AD02"/>
                  </a:solidFill>
                </a:ln>
                <a:solidFill>
                  <a:schemeClr val="bg1"/>
                </a:solidFill>
              </a:rPr>
              <a:t>Employer provides</a:t>
            </a:r>
          </a:p>
          <a:p>
            <a:pPr lvl="1"/>
            <a:r>
              <a:rPr lang="en-US" sz="3200" dirty="0">
                <a:ln>
                  <a:solidFill>
                    <a:srgbClr val="F1AD02"/>
                  </a:solidFill>
                </a:ln>
                <a:solidFill>
                  <a:schemeClr val="bg1"/>
                </a:solidFill>
              </a:rPr>
              <a:t>Medical treatment, including medicines</a:t>
            </a:r>
          </a:p>
          <a:p>
            <a:pPr lvl="1"/>
            <a:r>
              <a:rPr lang="en-US" sz="3200" dirty="0">
                <a:ln>
                  <a:solidFill>
                    <a:srgbClr val="F1AD02"/>
                  </a:solidFill>
                </a:ln>
                <a:solidFill>
                  <a:schemeClr val="bg1"/>
                </a:solidFill>
              </a:rPr>
              <a:t>Temporary partial wage replacement</a:t>
            </a:r>
          </a:p>
          <a:p>
            <a:pPr lvl="1"/>
            <a:r>
              <a:rPr lang="en-US" sz="3200" dirty="0">
                <a:ln>
                  <a:solidFill>
                    <a:srgbClr val="F1AD02"/>
                  </a:solidFill>
                </a:ln>
                <a:solidFill>
                  <a:schemeClr val="bg1"/>
                </a:solidFill>
              </a:rPr>
              <a:t>Medical mileage for more than 5 miles round trip, or transportation services</a:t>
            </a:r>
          </a:p>
          <a:p>
            <a:pPr marL="0" indent="0">
              <a:buNone/>
            </a:pPr>
            <a:r>
              <a:rPr lang="en-US" sz="3200" dirty="0">
                <a:ln>
                  <a:solidFill>
                    <a:srgbClr val="F1AD02"/>
                  </a:solidFill>
                </a:ln>
                <a:solidFill>
                  <a:schemeClr val="bg1"/>
                </a:solidFill>
              </a:rPr>
              <a:t>In addition, if injury leaves a permanent impairment, the employer will provide</a:t>
            </a:r>
          </a:p>
          <a:p>
            <a:pPr lvl="1"/>
            <a:r>
              <a:rPr lang="en-US" sz="3200" dirty="0">
                <a:ln>
                  <a:solidFill>
                    <a:srgbClr val="F1AD02"/>
                  </a:solidFill>
                </a:ln>
                <a:solidFill>
                  <a:schemeClr val="bg1"/>
                </a:solidFill>
              </a:rPr>
              <a:t>Permanent impairment award</a:t>
            </a:r>
          </a:p>
        </p:txBody>
      </p:sp>
    </p:spTree>
    <p:extLst>
      <p:ext uri="{BB962C8B-B14F-4D97-AF65-F5344CB8AC3E}">
        <p14:creationId xmlns:p14="http://schemas.microsoft.com/office/powerpoint/2010/main" val="3158317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Medical Records</a:t>
            </a:r>
          </a:p>
        </p:txBody>
      </p:sp>
      <p:sp>
        <p:nvSpPr>
          <p:cNvPr id="3" name="Content Placeholder 2"/>
          <p:cNvSpPr>
            <a:spLocks noGrp="1"/>
          </p:cNvSpPr>
          <p:nvPr>
            <p:ph idx="1"/>
          </p:nvPr>
        </p:nvSpPr>
        <p:spPr/>
        <p:txBody>
          <a:bodyPr>
            <a:normAutofit/>
          </a:bodyPr>
          <a:lstStyle/>
          <a:p>
            <a:pPr algn="ctr"/>
            <a:r>
              <a:rPr lang="en-US" sz="3200" dirty="0">
                <a:ln>
                  <a:solidFill>
                    <a:srgbClr val="F1AD02"/>
                  </a:solidFill>
                </a:ln>
                <a:solidFill>
                  <a:schemeClr val="bg1"/>
                </a:solidFill>
              </a:rPr>
              <a:t>The patient’s privilege of preventing the furnishing of medical records by a health care provider is waived when seeking worker compensation benefits</a:t>
            </a:r>
          </a:p>
          <a:p>
            <a:pPr algn="ctr"/>
            <a:r>
              <a:rPr lang="en-US" sz="3200" dirty="0">
                <a:ln>
                  <a:solidFill>
                    <a:srgbClr val="F1AD02"/>
                  </a:solidFill>
                </a:ln>
                <a:solidFill>
                  <a:schemeClr val="bg1"/>
                </a:solidFill>
              </a:rPr>
              <a:t>Unreasonable refusal by an injured worker to cooperate in providing the employer/carrier medical information may result in compensation being denied or terminated</a:t>
            </a:r>
          </a:p>
        </p:txBody>
      </p:sp>
    </p:spTree>
    <p:extLst>
      <p:ext uri="{BB962C8B-B14F-4D97-AF65-F5344CB8AC3E}">
        <p14:creationId xmlns:p14="http://schemas.microsoft.com/office/powerpoint/2010/main" val="3315061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chemeClr val="bg1"/>
                  </a:solidFill>
                </a:ln>
                <a:solidFill>
                  <a:srgbClr val="F1AD02"/>
                </a:solidFill>
                <a:latin typeface="+mn-lt"/>
              </a:rPr>
              <a:t>Maximum Benefits as of </a:t>
            </a:r>
            <a:br>
              <a:rPr lang="en-US" dirty="0">
                <a:ln>
                  <a:solidFill>
                    <a:schemeClr val="bg1"/>
                  </a:solidFill>
                </a:ln>
                <a:solidFill>
                  <a:srgbClr val="F1AD02"/>
                </a:solidFill>
                <a:latin typeface="+mn-lt"/>
              </a:rPr>
            </a:br>
            <a:r>
              <a:rPr lang="en-US" dirty="0">
                <a:ln>
                  <a:solidFill>
                    <a:schemeClr val="bg1"/>
                  </a:solidFill>
                </a:ln>
                <a:solidFill>
                  <a:srgbClr val="F1AD02"/>
                </a:solidFill>
                <a:latin typeface="+mn-lt"/>
              </a:rPr>
              <a:t>July 1, 2023</a:t>
            </a:r>
          </a:p>
        </p:txBody>
      </p:sp>
      <p:sp>
        <p:nvSpPr>
          <p:cNvPr id="3" name="Content Placeholder 2"/>
          <p:cNvSpPr>
            <a:spLocks noGrp="1"/>
          </p:cNvSpPr>
          <p:nvPr>
            <p:ph idx="1"/>
          </p:nvPr>
        </p:nvSpPr>
        <p:spPr>
          <a:xfrm>
            <a:off x="838200" y="2141537"/>
            <a:ext cx="10515600" cy="4351338"/>
          </a:xfrm>
        </p:spPr>
        <p:txBody>
          <a:bodyPr/>
          <a:lstStyle/>
          <a:p>
            <a:r>
              <a:rPr lang="en-US" sz="3200" dirty="0">
                <a:ln>
                  <a:solidFill>
                    <a:srgbClr val="F1AD02"/>
                  </a:solidFill>
                </a:ln>
                <a:solidFill>
                  <a:schemeClr val="bg1"/>
                </a:solidFill>
              </a:rPr>
              <a:t>Medical treatment (includes Rx) - no limit</a:t>
            </a:r>
          </a:p>
          <a:p>
            <a:r>
              <a:rPr lang="en-US" sz="3200" dirty="0">
                <a:ln>
                  <a:solidFill>
                    <a:srgbClr val="F1AD02"/>
                  </a:solidFill>
                </a:ln>
                <a:solidFill>
                  <a:schemeClr val="bg1"/>
                </a:solidFill>
              </a:rPr>
              <a:t>Medical mileage &gt; 5 miles round trip at  $0.655 per mile</a:t>
            </a:r>
          </a:p>
          <a:p>
            <a:r>
              <a:rPr lang="en-US" sz="3200" dirty="0">
                <a:ln>
                  <a:solidFill>
                    <a:srgbClr val="F1AD02"/>
                  </a:solidFill>
                </a:ln>
                <a:solidFill>
                  <a:schemeClr val="bg1"/>
                </a:solidFill>
              </a:rPr>
              <a:t>Maximum weekly benefits - $804</a:t>
            </a:r>
          </a:p>
          <a:p>
            <a:r>
              <a:rPr lang="en-US" sz="3200" dirty="0">
                <a:ln>
                  <a:solidFill>
                    <a:srgbClr val="F1AD02"/>
                  </a:solidFill>
                </a:ln>
                <a:solidFill>
                  <a:schemeClr val="bg1"/>
                </a:solidFill>
              </a:rPr>
              <a:t>Temporary total disability (TTD) - $130,000</a:t>
            </a:r>
          </a:p>
          <a:p>
            <a:r>
              <a:rPr lang="en-US" sz="3200" dirty="0">
                <a:ln>
                  <a:solidFill>
                    <a:srgbClr val="F1AD02"/>
                  </a:solidFill>
                </a:ln>
                <a:solidFill>
                  <a:schemeClr val="bg1"/>
                </a:solidFill>
              </a:rPr>
              <a:t>Permanent partial disability (PPD) - $130,000</a:t>
            </a:r>
          </a:p>
          <a:p>
            <a:r>
              <a:rPr lang="en-US" sz="3200" dirty="0">
                <a:ln>
                  <a:solidFill>
                    <a:srgbClr val="F1AD02"/>
                  </a:solidFill>
                </a:ln>
                <a:solidFill>
                  <a:schemeClr val="bg1"/>
                </a:solidFill>
              </a:rPr>
              <a:t>Permanent total disability (PTD) - $155,000</a:t>
            </a:r>
          </a:p>
          <a:p>
            <a:endParaRPr lang="en-US" dirty="0">
              <a:ln>
                <a:solidFill>
                  <a:srgbClr val="F1AD02"/>
                </a:solidFill>
              </a:ln>
              <a:solidFill>
                <a:schemeClr val="bg1"/>
              </a:solidFill>
            </a:endParaRPr>
          </a:p>
        </p:txBody>
      </p:sp>
    </p:spTree>
    <p:extLst>
      <p:ext uri="{BB962C8B-B14F-4D97-AF65-F5344CB8AC3E}">
        <p14:creationId xmlns:p14="http://schemas.microsoft.com/office/powerpoint/2010/main" val="2947248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chemeClr val="bg1"/>
                  </a:solidFill>
                </a:ln>
                <a:solidFill>
                  <a:srgbClr val="F1AD02"/>
                </a:solidFill>
                <a:latin typeface="+mn-lt"/>
              </a:rPr>
              <a:t>Maximum Fatality Benefits</a:t>
            </a:r>
            <a:br>
              <a:rPr lang="en-US" dirty="0">
                <a:ln>
                  <a:solidFill>
                    <a:schemeClr val="bg1"/>
                  </a:solidFill>
                </a:ln>
                <a:solidFill>
                  <a:srgbClr val="F1AD02"/>
                </a:solidFill>
                <a:latin typeface="+mn-lt"/>
              </a:rPr>
            </a:br>
            <a:r>
              <a:rPr lang="en-US" dirty="0">
                <a:ln>
                  <a:solidFill>
                    <a:schemeClr val="bg1"/>
                  </a:solidFill>
                </a:ln>
                <a:solidFill>
                  <a:srgbClr val="F1AD02"/>
                </a:solidFill>
                <a:latin typeface="+mn-lt"/>
              </a:rPr>
              <a:t>as of July 1, 2018</a:t>
            </a:r>
            <a:endParaRPr lang="en-US" dirty="0">
              <a:latin typeface="+mn-lt"/>
            </a:endParaRPr>
          </a:p>
        </p:txBody>
      </p:sp>
      <p:sp>
        <p:nvSpPr>
          <p:cNvPr id="3" name="Content Placeholder 2"/>
          <p:cNvSpPr>
            <a:spLocks noGrp="1"/>
          </p:cNvSpPr>
          <p:nvPr>
            <p:ph idx="1"/>
          </p:nvPr>
        </p:nvSpPr>
        <p:spPr/>
        <p:txBody>
          <a:bodyPr>
            <a:normAutofit/>
          </a:bodyPr>
          <a:lstStyle/>
          <a:p>
            <a:r>
              <a:rPr lang="en-US" sz="3200" dirty="0">
                <a:ln>
                  <a:solidFill>
                    <a:srgbClr val="F1AD02"/>
                  </a:solidFill>
                </a:ln>
                <a:solidFill>
                  <a:schemeClr val="bg1"/>
                </a:solidFill>
              </a:rPr>
              <a:t>Death with spouse/wholly dependent children: $300,000 – paid 50/50</a:t>
            </a:r>
          </a:p>
          <a:p>
            <a:r>
              <a:rPr lang="en-US" sz="3200" dirty="0">
                <a:ln>
                  <a:solidFill>
                    <a:srgbClr val="F1AD02"/>
                  </a:solidFill>
                </a:ln>
                <a:solidFill>
                  <a:schemeClr val="bg1"/>
                </a:solidFill>
              </a:rPr>
              <a:t>$60,000 immediately, balance paid weekly</a:t>
            </a:r>
          </a:p>
          <a:p>
            <a:r>
              <a:rPr lang="en-US" sz="3200" dirty="0">
                <a:ln>
                  <a:solidFill>
                    <a:srgbClr val="F1AD02"/>
                  </a:solidFill>
                </a:ln>
                <a:solidFill>
                  <a:schemeClr val="bg1"/>
                </a:solidFill>
              </a:rPr>
              <a:t>Death with no spouse/children but other wholly dependent: $100,000</a:t>
            </a:r>
          </a:p>
          <a:p>
            <a:r>
              <a:rPr lang="en-US" sz="3200" dirty="0">
                <a:ln>
                  <a:solidFill>
                    <a:srgbClr val="F1AD02"/>
                  </a:solidFill>
                </a:ln>
                <a:solidFill>
                  <a:schemeClr val="bg1"/>
                </a:solidFill>
              </a:rPr>
              <a:t>Death with partial dependents: Percentage of 3 x annual earnings up to $100,000, not &lt; $25,000</a:t>
            </a:r>
          </a:p>
        </p:txBody>
      </p:sp>
    </p:spTree>
    <p:extLst>
      <p:ext uri="{BB962C8B-B14F-4D97-AF65-F5344CB8AC3E}">
        <p14:creationId xmlns:p14="http://schemas.microsoft.com/office/powerpoint/2010/main" val="3376795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chemeClr val="bg1"/>
                  </a:solidFill>
                </a:ln>
                <a:solidFill>
                  <a:srgbClr val="F1AD02"/>
                </a:solidFill>
                <a:latin typeface="+mn-lt"/>
              </a:rPr>
              <a:t>Maximum Fatality Benefits</a:t>
            </a:r>
            <a:br>
              <a:rPr lang="en-US" dirty="0">
                <a:ln>
                  <a:solidFill>
                    <a:schemeClr val="bg1"/>
                  </a:solidFill>
                </a:ln>
                <a:solidFill>
                  <a:srgbClr val="F1AD02"/>
                </a:solidFill>
                <a:latin typeface="+mn-lt"/>
              </a:rPr>
            </a:br>
            <a:r>
              <a:rPr lang="en-US" dirty="0">
                <a:ln>
                  <a:solidFill>
                    <a:schemeClr val="bg1"/>
                  </a:solidFill>
                </a:ln>
                <a:solidFill>
                  <a:srgbClr val="F1AD02"/>
                </a:solidFill>
                <a:latin typeface="+mn-lt"/>
              </a:rPr>
              <a:t>as of July 1, 2018</a:t>
            </a:r>
            <a:endParaRPr lang="en-US" dirty="0">
              <a:latin typeface="+mn-lt"/>
            </a:endParaRPr>
          </a:p>
        </p:txBody>
      </p:sp>
      <p:sp>
        <p:nvSpPr>
          <p:cNvPr id="3" name="Content Placeholder 2"/>
          <p:cNvSpPr>
            <a:spLocks noGrp="1"/>
          </p:cNvSpPr>
          <p:nvPr>
            <p:ph idx="1"/>
          </p:nvPr>
        </p:nvSpPr>
        <p:spPr/>
        <p:txBody>
          <a:bodyPr>
            <a:normAutofit/>
          </a:bodyPr>
          <a:lstStyle/>
          <a:p>
            <a:r>
              <a:rPr lang="en-US" sz="3200" dirty="0">
                <a:ln>
                  <a:solidFill>
                    <a:srgbClr val="F1AD02"/>
                  </a:solidFill>
                </a:ln>
                <a:solidFill>
                  <a:schemeClr val="bg1"/>
                </a:solidFill>
              </a:rPr>
              <a:t>Death with no dependents: $100,000 minus employer life insurance &gt; $50,000</a:t>
            </a:r>
          </a:p>
          <a:p>
            <a:r>
              <a:rPr lang="en-US" sz="3200" dirty="0">
                <a:ln>
                  <a:solidFill>
                    <a:srgbClr val="F1AD02"/>
                  </a:solidFill>
                </a:ln>
                <a:solidFill>
                  <a:schemeClr val="bg1"/>
                </a:solidFill>
              </a:rPr>
              <a:t>Burial: $10,000</a:t>
            </a:r>
          </a:p>
          <a:p>
            <a:r>
              <a:rPr lang="en-US" sz="3200" dirty="0">
                <a:ln>
                  <a:solidFill>
                    <a:srgbClr val="F1AD02"/>
                  </a:solidFill>
                </a:ln>
                <a:solidFill>
                  <a:schemeClr val="bg1"/>
                </a:solidFill>
              </a:rPr>
              <a:t>Conservator: $2,500</a:t>
            </a:r>
            <a:endParaRPr lang="en-US" sz="3200" dirty="0"/>
          </a:p>
          <a:p>
            <a:pPr marL="0" indent="0">
              <a:buNone/>
            </a:pPr>
            <a:endParaRPr lang="en-US" sz="3200" dirty="0"/>
          </a:p>
          <a:p>
            <a:pPr marL="0" indent="0" algn="ctr">
              <a:buNone/>
            </a:pPr>
            <a:r>
              <a:rPr lang="en-US" sz="3200" dirty="0">
                <a:ln>
                  <a:solidFill>
                    <a:srgbClr val="F1AD02"/>
                  </a:solidFill>
                </a:ln>
                <a:solidFill>
                  <a:schemeClr val="bg1"/>
                </a:solidFill>
              </a:rPr>
              <a:t>Table of Maximum Benefits Available at </a:t>
            </a:r>
            <a:r>
              <a:rPr lang="en-US" sz="3200" u="sng" dirty="0">
                <a:ln>
                  <a:solidFill>
                    <a:srgbClr val="F1AD02"/>
                  </a:solidFill>
                </a:ln>
                <a:solidFill>
                  <a:schemeClr val="bg1"/>
                </a:solidFill>
              </a:rPr>
              <a:t>www.dol.ks.gov</a:t>
            </a:r>
            <a:r>
              <a:rPr lang="en-US" sz="3200" dirty="0">
                <a:ln>
                  <a:solidFill>
                    <a:srgbClr val="F1AD02"/>
                  </a:solidFill>
                </a:ln>
                <a:solidFill>
                  <a:schemeClr val="bg1"/>
                </a:solidFill>
              </a:rPr>
              <a:t> </a:t>
            </a:r>
          </a:p>
        </p:txBody>
      </p:sp>
    </p:spTree>
    <p:extLst>
      <p:ext uri="{BB962C8B-B14F-4D97-AF65-F5344CB8AC3E}">
        <p14:creationId xmlns:p14="http://schemas.microsoft.com/office/powerpoint/2010/main" val="153080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Categories of Disability Benefits</a:t>
            </a:r>
          </a:p>
        </p:txBody>
      </p:sp>
      <p:sp>
        <p:nvSpPr>
          <p:cNvPr id="3" name="Content Placeholder 2"/>
          <p:cNvSpPr>
            <a:spLocks noGrp="1"/>
          </p:cNvSpPr>
          <p:nvPr>
            <p:ph idx="1"/>
          </p:nvPr>
        </p:nvSpPr>
        <p:spPr/>
        <p:txBody>
          <a:bodyPr/>
          <a:lstStyle/>
          <a:p>
            <a:r>
              <a:rPr lang="en-US" sz="4000" dirty="0">
                <a:ln>
                  <a:solidFill>
                    <a:srgbClr val="F1AD02"/>
                  </a:solidFill>
                </a:ln>
                <a:solidFill>
                  <a:schemeClr val="bg1"/>
                </a:solidFill>
              </a:rPr>
              <a:t>Temporary Total Disability (TTD)</a:t>
            </a:r>
          </a:p>
          <a:p>
            <a:r>
              <a:rPr lang="en-US" sz="4000" dirty="0">
                <a:ln>
                  <a:solidFill>
                    <a:srgbClr val="F1AD02"/>
                  </a:solidFill>
                </a:ln>
                <a:solidFill>
                  <a:schemeClr val="bg1"/>
                </a:solidFill>
              </a:rPr>
              <a:t>Temporary Partial Disability (TPD)</a:t>
            </a:r>
          </a:p>
          <a:p>
            <a:r>
              <a:rPr lang="en-US" sz="4000" dirty="0">
                <a:ln>
                  <a:solidFill>
                    <a:srgbClr val="F1AD02"/>
                  </a:solidFill>
                </a:ln>
                <a:solidFill>
                  <a:schemeClr val="bg1"/>
                </a:solidFill>
              </a:rPr>
              <a:t>Permanent Partial Disability (PPD)</a:t>
            </a:r>
          </a:p>
          <a:p>
            <a:pPr lvl="1"/>
            <a:r>
              <a:rPr lang="en-US" sz="3600" dirty="0">
                <a:ln>
                  <a:solidFill>
                    <a:srgbClr val="F1AD02"/>
                  </a:solidFill>
                </a:ln>
                <a:solidFill>
                  <a:schemeClr val="bg1"/>
                </a:solidFill>
              </a:rPr>
              <a:t>Scheduled</a:t>
            </a:r>
          </a:p>
          <a:p>
            <a:pPr lvl="1"/>
            <a:r>
              <a:rPr lang="en-US" sz="3600" dirty="0">
                <a:ln>
                  <a:solidFill>
                    <a:srgbClr val="F1AD02"/>
                  </a:solidFill>
                </a:ln>
                <a:solidFill>
                  <a:schemeClr val="bg1"/>
                </a:solidFill>
              </a:rPr>
              <a:t>Non-Scheduled/Whole Body</a:t>
            </a:r>
          </a:p>
          <a:p>
            <a:r>
              <a:rPr lang="en-US" sz="4000" dirty="0">
                <a:ln>
                  <a:solidFill>
                    <a:srgbClr val="F1AD02"/>
                  </a:solidFill>
                </a:ln>
                <a:solidFill>
                  <a:schemeClr val="bg1"/>
                </a:solidFill>
              </a:rPr>
              <a:t>Permanent Total Disability (PTD)</a:t>
            </a:r>
          </a:p>
        </p:txBody>
      </p:sp>
    </p:spTree>
    <p:extLst>
      <p:ext uri="{BB962C8B-B14F-4D97-AF65-F5344CB8AC3E}">
        <p14:creationId xmlns:p14="http://schemas.microsoft.com/office/powerpoint/2010/main" val="4068630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10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10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4000"/>
                            </p:stCondLst>
                            <p:childTnLst>
                              <p:par>
                                <p:cTn id="20" presetID="1" presetClass="entr" presetSubtype="0" fill="hold" nodeType="afterEffect">
                                  <p:stCondLst>
                                    <p:cond delay="10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8229600" cy="1143000"/>
          </a:xfrm>
        </p:spPr>
        <p:txBody>
          <a:bodyPr>
            <a:noAutofit/>
          </a:bodyPr>
          <a:lstStyle/>
          <a:p>
            <a:pPr algn="ctr"/>
            <a:r>
              <a:rPr lang="en-US" dirty="0">
                <a:ln>
                  <a:solidFill>
                    <a:schemeClr val="bg1"/>
                  </a:solidFill>
                </a:ln>
                <a:solidFill>
                  <a:srgbClr val="F1AD02"/>
                </a:solidFill>
                <a:latin typeface="+mn-lt"/>
              </a:rPr>
              <a:t>Temporary Total Disability (TTD) </a:t>
            </a:r>
            <a:br>
              <a:rPr lang="en-US" dirty="0">
                <a:ln>
                  <a:solidFill>
                    <a:srgbClr val="F1AD02"/>
                  </a:solidFill>
                </a:ln>
                <a:solidFill>
                  <a:schemeClr val="bg1"/>
                </a:solidFill>
                <a:latin typeface="+mn-lt"/>
              </a:rPr>
            </a:br>
            <a:endParaRPr lang="en-US" dirty="0">
              <a:latin typeface="+mn-lt"/>
            </a:endParaRPr>
          </a:p>
        </p:txBody>
      </p:sp>
      <p:sp>
        <p:nvSpPr>
          <p:cNvPr id="3" name="Content Placeholder 2"/>
          <p:cNvSpPr>
            <a:spLocks noGrp="1"/>
          </p:cNvSpPr>
          <p:nvPr>
            <p:ph idx="1"/>
          </p:nvPr>
        </p:nvSpPr>
        <p:spPr>
          <a:xfrm>
            <a:off x="1752600" y="1371601"/>
            <a:ext cx="8382000" cy="4525963"/>
          </a:xfrm>
        </p:spPr>
        <p:txBody>
          <a:bodyPr/>
          <a:lstStyle/>
          <a:p>
            <a:r>
              <a:rPr lang="en-US" sz="3600" dirty="0">
                <a:ln>
                  <a:solidFill>
                    <a:srgbClr val="F1AD02"/>
                  </a:solidFill>
                </a:ln>
                <a:solidFill>
                  <a:schemeClr val="bg1"/>
                </a:solidFill>
              </a:rPr>
              <a:t>Due if injured employee is unable to engage in substantial &amp; gainful employment</a:t>
            </a:r>
          </a:p>
          <a:p>
            <a:r>
              <a:rPr lang="en-US" sz="3600" dirty="0">
                <a:ln>
                  <a:solidFill>
                    <a:srgbClr val="F1AD02"/>
                  </a:solidFill>
                </a:ln>
                <a:solidFill>
                  <a:schemeClr val="bg1"/>
                </a:solidFill>
              </a:rPr>
              <a:t>Waiting period is 7 calendar days </a:t>
            </a:r>
          </a:p>
          <a:p>
            <a:pPr lvl="1"/>
            <a:r>
              <a:rPr lang="en-US" dirty="0">
                <a:ln>
                  <a:solidFill>
                    <a:srgbClr val="F1AD02"/>
                  </a:solidFill>
                </a:ln>
                <a:solidFill>
                  <a:schemeClr val="bg1"/>
                </a:solidFill>
              </a:rPr>
              <a:t>If disabled for 3 consecutive weeks the employee is paid for the waiting period</a:t>
            </a:r>
          </a:p>
          <a:p>
            <a:r>
              <a:rPr lang="en-US" sz="3600" dirty="0">
                <a:ln>
                  <a:solidFill>
                    <a:srgbClr val="F1AD02"/>
                  </a:solidFill>
                </a:ln>
                <a:solidFill>
                  <a:schemeClr val="bg1"/>
                </a:solidFill>
              </a:rPr>
              <a:t>66.67% of employee’s average gross weekly wage, not less than $25 &amp; not more than maximum of $130,000</a:t>
            </a:r>
          </a:p>
        </p:txBody>
      </p:sp>
    </p:spTree>
    <p:extLst>
      <p:ext uri="{BB962C8B-B14F-4D97-AF65-F5344CB8AC3E}">
        <p14:creationId xmlns:p14="http://schemas.microsoft.com/office/powerpoint/2010/main" val="600582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8686800" cy="1143000"/>
          </a:xfrm>
        </p:spPr>
        <p:txBody>
          <a:bodyPr>
            <a:noAutofit/>
          </a:bodyPr>
          <a:lstStyle/>
          <a:p>
            <a:pPr algn="ctr"/>
            <a:r>
              <a:rPr lang="en-US" dirty="0">
                <a:ln>
                  <a:solidFill>
                    <a:schemeClr val="bg1"/>
                  </a:solidFill>
                </a:ln>
                <a:solidFill>
                  <a:srgbClr val="F1AD02"/>
                </a:solidFill>
                <a:latin typeface="+mn-lt"/>
              </a:rPr>
              <a:t>Temporary Partial Disability (TPD)</a:t>
            </a:r>
            <a:br>
              <a:rPr lang="en-US" dirty="0">
                <a:ln>
                  <a:solidFill>
                    <a:srgbClr val="F1AD02"/>
                  </a:solidFill>
                </a:ln>
                <a:solidFill>
                  <a:schemeClr val="bg1"/>
                </a:solidFill>
                <a:latin typeface="+mn-lt"/>
              </a:rPr>
            </a:br>
            <a:endParaRPr lang="en-US" dirty="0">
              <a:latin typeface="+mn-lt"/>
            </a:endParaRPr>
          </a:p>
        </p:txBody>
      </p:sp>
      <p:sp>
        <p:nvSpPr>
          <p:cNvPr id="3" name="Content Placeholder 2"/>
          <p:cNvSpPr>
            <a:spLocks noGrp="1"/>
          </p:cNvSpPr>
          <p:nvPr>
            <p:ph idx="1"/>
          </p:nvPr>
        </p:nvSpPr>
        <p:spPr>
          <a:xfrm>
            <a:off x="1981200" y="1874838"/>
            <a:ext cx="8229600" cy="4525963"/>
          </a:xfrm>
        </p:spPr>
        <p:txBody>
          <a:bodyPr/>
          <a:lstStyle/>
          <a:p>
            <a:r>
              <a:rPr lang="en-US" sz="4000" dirty="0">
                <a:ln>
                  <a:solidFill>
                    <a:srgbClr val="F1AD02"/>
                  </a:solidFill>
                </a:ln>
                <a:solidFill>
                  <a:schemeClr val="bg1"/>
                </a:solidFill>
              </a:rPr>
              <a:t>Worker returns to work at a wage less than that at the time of the injury</a:t>
            </a:r>
          </a:p>
          <a:p>
            <a:r>
              <a:rPr lang="en-US" sz="4000" dirty="0">
                <a:ln>
                  <a:solidFill>
                    <a:srgbClr val="F1AD02"/>
                  </a:solidFill>
                </a:ln>
                <a:solidFill>
                  <a:schemeClr val="bg1"/>
                </a:solidFill>
              </a:rPr>
              <a:t>7-day waiting period applies</a:t>
            </a:r>
          </a:p>
          <a:p>
            <a:r>
              <a:rPr lang="en-US" sz="4000" dirty="0">
                <a:ln>
                  <a:solidFill>
                    <a:srgbClr val="F1AD02"/>
                  </a:solidFill>
                </a:ln>
                <a:solidFill>
                  <a:schemeClr val="bg1"/>
                </a:solidFill>
              </a:rPr>
              <a:t>Must be temporary</a:t>
            </a:r>
          </a:p>
          <a:p>
            <a:r>
              <a:rPr lang="en-US" sz="4000" dirty="0">
                <a:ln>
                  <a:solidFill>
                    <a:srgbClr val="F1AD02"/>
                  </a:solidFill>
                </a:ln>
                <a:solidFill>
                  <a:schemeClr val="bg1"/>
                </a:solidFill>
              </a:rPr>
              <a:t>Maximums apply</a:t>
            </a:r>
          </a:p>
        </p:txBody>
      </p:sp>
    </p:spTree>
    <p:extLst>
      <p:ext uri="{BB962C8B-B14F-4D97-AF65-F5344CB8AC3E}">
        <p14:creationId xmlns:p14="http://schemas.microsoft.com/office/powerpoint/2010/main" val="31333500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Notice</a:t>
            </a:r>
            <a:endParaRPr lang="en-US" dirty="0">
              <a:latin typeface="+mn-lt"/>
            </a:endParaRPr>
          </a:p>
        </p:txBody>
      </p:sp>
      <p:sp>
        <p:nvSpPr>
          <p:cNvPr id="7" name="Content Placeholder 6"/>
          <p:cNvSpPr>
            <a:spLocks noGrp="1"/>
          </p:cNvSpPr>
          <p:nvPr>
            <p:ph idx="1"/>
          </p:nvPr>
        </p:nvSpPr>
        <p:spPr>
          <a:xfrm>
            <a:off x="1943100" y="1600201"/>
            <a:ext cx="8305800" cy="4724399"/>
          </a:xfrm>
          <a:solidFill>
            <a:schemeClr val="bg1"/>
          </a:solidFill>
        </p:spPr>
        <p:txBody>
          <a:bodyPr>
            <a:normAutofit/>
          </a:bodyPr>
          <a:lstStyle/>
          <a:p>
            <a:pPr marL="0" indent="0" algn="ctr">
              <a:buNone/>
            </a:pPr>
            <a:r>
              <a:rPr lang="en-US" sz="3600" dirty="0"/>
              <a:t>Warning: Acceptance of employment with a different employer that requires the performance of activities you have stated you cannot perform because of the injury for which you are receiving temporary disability benefits could constitute fraud and could result in loss of future benefits and restitution of prior workers compensation awards and benefits paid.</a:t>
            </a:r>
          </a:p>
          <a:p>
            <a:endParaRPr lang="en-US" sz="3600" dirty="0"/>
          </a:p>
        </p:txBody>
      </p:sp>
    </p:spTree>
    <p:extLst>
      <p:ext uri="{BB962C8B-B14F-4D97-AF65-F5344CB8AC3E}">
        <p14:creationId xmlns:p14="http://schemas.microsoft.com/office/powerpoint/2010/main" val="1575727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8534400" cy="1143000"/>
          </a:xfrm>
        </p:spPr>
        <p:txBody>
          <a:bodyPr>
            <a:noAutofit/>
          </a:bodyPr>
          <a:lstStyle/>
          <a:p>
            <a:pPr algn="ctr"/>
            <a:r>
              <a:rPr lang="en-US" dirty="0">
                <a:ln>
                  <a:solidFill>
                    <a:srgbClr val="FCFDFE"/>
                  </a:solidFill>
                </a:ln>
                <a:solidFill>
                  <a:srgbClr val="F1AD02"/>
                </a:solidFill>
                <a:latin typeface="+mn-lt"/>
              </a:rPr>
              <a:t>Permanent Partial Disability (PPD)</a:t>
            </a:r>
            <a:br>
              <a:rPr lang="en-US" dirty="0">
                <a:ln>
                  <a:solidFill>
                    <a:srgbClr val="F1AD02"/>
                  </a:solidFill>
                </a:ln>
                <a:solidFill>
                  <a:schemeClr val="bg1"/>
                </a:solidFill>
                <a:latin typeface="+mn-lt"/>
              </a:rPr>
            </a:br>
            <a:endParaRPr lang="en-US" dirty="0">
              <a:latin typeface="+mn-lt"/>
            </a:endParaRPr>
          </a:p>
        </p:txBody>
      </p:sp>
      <p:sp>
        <p:nvSpPr>
          <p:cNvPr id="3" name="Content Placeholder 2"/>
          <p:cNvSpPr>
            <a:spLocks noGrp="1"/>
          </p:cNvSpPr>
          <p:nvPr>
            <p:ph idx="1"/>
          </p:nvPr>
        </p:nvSpPr>
        <p:spPr>
          <a:xfrm>
            <a:off x="1752600" y="1600200"/>
            <a:ext cx="8229600" cy="4525963"/>
          </a:xfrm>
        </p:spPr>
        <p:txBody>
          <a:bodyPr/>
          <a:lstStyle/>
          <a:p>
            <a:pPr marL="0" indent="0" algn="ctr">
              <a:buNone/>
            </a:pPr>
            <a:r>
              <a:rPr lang="en-US" sz="5400" dirty="0">
                <a:ln>
                  <a:solidFill>
                    <a:srgbClr val="F1AD02"/>
                  </a:solidFill>
                </a:ln>
                <a:solidFill>
                  <a:schemeClr val="bg1"/>
                </a:solidFill>
              </a:rPr>
              <a:t>Complete or partial loss of or loss of use of a </a:t>
            </a:r>
          </a:p>
          <a:p>
            <a:pPr marL="0" indent="0" algn="ctr">
              <a:buNone/>
            </a:pPr>
            <a:r>
              <a:rPr lang="en-US" sz="5400" dirty="0">
                <a:ln>
                  <a:solidFill>
                    <a:srgbClr val="F1AD02"/>
                  </a:solidFill>
                </a:ln>
                <a:solidFill>
                  <a:schemeClr val="bg1"/>
                </a:solidFill>
              </a:rPr>
              <a:t>body part(s)</a:t>
            </a:r>
          </a:p>
          <a:p>
            <a:pPr lvl="1"/>
            <a:r>
              <a:rPr lang="en-US" sz="4400" dirty="0">
                <a:ln>
                  <a:solidFill>
                    <a:srgbClr val="F1AD02"/>
                  </a:solidFill>
                </a:ln>
                <a:solidFill>
                  <a:schemeClr val="bg1"/>
                </a:solidFill>
              </a:rPr>
              <a:t>Scheduled</a:t>
            </a:r>
          </a:p>
          <a:p>
            <a:pPr lvl="1"/>
            <a:r>
              <a:rPr lang="en-US" sz="4400" dirty="0">
                <a:ln>
                  <a:solidFill>
                    <a:srgbClr val="F1AD02"/>
                  </a:solidFill>
                </a:ln>
                <a:solidFill>
                  <a:schemeClr val="bg1"/>
                </a:solidFill>
              </a:rPr>
              <a:t>Non-Scheduled/Whole Body</a:t>
            </a:r>
          </a:p>
        </p:txBody>
      </p:sp>
    </p:spTree>
    <p:extLst>
      <p:ext uri="{BB962C8B-B14F-4D97-AF65-F5344CB8AC3E}">
        <p14:creationId xmlns:p14="http://schemas.microsoft.com/office/powerpoint/2010/main" val="42415303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Permanent Partial Disability (PPD)</a:t>
            </a:r>
            <a:endParaRPr lang="en-US" dirty="0">
              <a:latin typeface="+mn-lt"/>
            </a:endParaRPr>
          </a:p>
        </p:txBody>
      </p:sp>
      <p:sp>
        <p:nvSpPr>
          <p:cNvPr id="3" name="Content Placeholder 2"/>
          <p:cNvSpPr>
            <a:spLocks noGrp="1"/>
          </p:cNvSpPr>
          <p:nvPr>
            <p:ph idx="1"/>
          </p:nvPr>
        </p:nvSpPr>
        <p:spPr/>
        <p:txBody>
          <a:bodyPr/>
          <a:lstStyle/>
          <a:p>
            <a:r>
              <a:rPr lang="en-US" sz="4000" dirty="0">
                <a:ln>
                  <a:solidFill>
                    <a:srgbClr val="F1AD02"/>
                  </a:solidFill>
                </a:ln>
                <a:solidFill>
                  <a:schemeClr val="bg1"/>
                </a:solidFill>
              </a:rPr>
              <a:t>Scheduled Disability </a:t>
            </a:r>
            <a:endParaRPr lang="en-US" dirty="0">
              <a:ln>
                <a:solidFill>
                  <a:srgbClr val="F1AD02"/>
                </a:solidFill>
              </a:ln>
              <a:solidFill>
                <a:schemeClr val="bg1"/>
              </a:solidFill>
            </a:endParaRPr>
          </a:p>
          <a:p>
            <a:pPr lvl="1"/>
            <a:r>
              <a:rPr lang="en-US" sz="3200" dirty="0">
                <a:ln>
                  <a:solidFill>
                    <a:srgbClr val="F1AD02"/>
                  </a:solidFill>
                </a:ln>
                <a:solidFill>
                  <a:schemeClr val="bg1"/>
                </a:solidFill>
              </a:rPr>
              <a:t>e.g. leg 200 weeks, thumb 60 weeks</a:t>
            </a:r>
          </a:p>
          <a:p>
            <a:r>
              <a:rPr lang="en-US" sz="3600" dirty="0">
                <a:ln>
                  <a:solidFill>
                    <a:srgbClr val="F1AD02"/>
                  </a:solidFill>
                </a:ln>
                <a:solidFill>
                  <a:schemeClr val="bg1"/>
                </a:solidFill>
              </a:rPr>
              <a:t>Number of weeks paid is calculated by multiplying the maximum available weeks, less any weeks of temporary benefits, times the percentage of functional impairment.</a:t>
            </a:r>
          </a:p>
          <a:p>
            <a:endParaRPr lang="en-US" dirty="0"/>
          </a:p>
        </p:txBody>
      </p:sp>
    </p:spTree>
    <p:extLst>
      <p:ext uri="{BB962C8B-B14F-4D97-AF65-F5344CB8AC3E}">
        <p14:creationId xmlns:p14="http://schemas.microsoft.com/office/powerpoint/2010/main" val="2105901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8229600" cy="1143000"/>
          </a:xfrm>
        </p:spPr>
        <p:txBody>
          <a:bodyPr>
            <a:noAutofit/>
          </a:bodyPr>
          <a:lstStyle/>
          <a:p>
            <a:pPr algn="ctr"/>
            <a:r>
              <a:rPr lang="en-US" dirty="0">
                <a:ln>
                  <a:solidFill>
                    <a:srgbClr val="FCFDFE"/>
                  </a:solidFill>
                </a:ln>
                <a:solidFill>
                  <a:srgbClr val="F1AD02"/>
                </a:solidFill>
                <a:latin typeface="+mn-lt"/>
              </a:rPr>
              <a:t>Functional Impairment</a:t>
            </a:r>
            <a:br>
              <a:rPr lang="en-US" dirty="0">
                <a:ln>
                  <a:solidFill>
                    <a:srgbClr val="FCFDFE"/>
                  </a:solidFill>
                </a:ln>
                <a:solidFill>
                  <a:srgbClr val="F1AD02"/>
                </a:solidFill>
                <a:latin typeface="+mn-lt"/>
              </a:rPr>
            </a:br>
            <a:endParaRPr lang="en-US" dirty="0">
              <a:latin typeface="+mn-lt"/>
            </a:endParaRPr>
          </a:p>
        </p:txBody>
      </p:sp>
      <p:sp>
        <p:nvSpPr>
          <p:cNvPr id="3" name="Content Placeholder 2"/>
          <p:cNvSpPr>
            <a:spLocks noGrp="1"/>
          </p:cNvSpPr>
          <p:nvPr>
            <p:ph idx="1"/>
          </p:nvPr>
        </p:nvSpPr>
        <p:spPr>
          <a:xfrm>
            <a:off x="1981200" y="1524000"/>
            <a:ext cx="8229600" cy="4525963"/>
          </a:xfrm>
        </p:spPr>
        <p:txBody>
          <a:bodyPr/>
          <a:lstStyle/>
          <a:p>
            <a:pPr lvl="1">
              <a:buFont typeface="Arial" panose="020B0604020202020204" pitchFamily="34" charset="0"/>
              <a:buChar char="•"/>
            </a:pPr>
            <a:r>
              <a:rPr lang="en-US" sz="4000" dirty="0">
                <a:ln>
                  <a:solidFill>
                    <a:srgbClr val="F1AD02"/>
                  </a:solidFill>
                </a:ln>
                <a:solidFill>
                  <a:schemeClr val="bg1"/>
                </a:solidFill>
              </a:rPr>
              <a:t>Injuries after January 1, 2015, ratings are based on the 6</a:t>
            </a:r>
            <a:r>
              <a:rPr lang="en-US" sz="4000" baseline="30000" dirty="0">
                <a:ln>
                  <a:solidFill>
                    <a:srgbClr val="F1AD02"/>
                  </a:solidFill>
                </a:ln>
                <a:solidFill>
                  <a:schemeClr val="bg1"/>
                </a:solidFill>
              </a:rPr>
              <a:t>th</a:t>
            </a:r>
            <a:r>
              <a:rPr lang="en-US" sz="4000" dirty="0">
                <a:ln>
                  <a:solidFill>
                    <a:srgbClr val="F1AD02"/>
                  </a:solidFill>
                </a:ln>
                <a:solidFill>
                  <a:schemeClr val="bg1"/>
                </a:solidFill>
              </a:rPr>
              <a:t> Edition of the AMA Guides</a:t>
            </a:r>
          </a:p>
          <a:p>
            <a:pPr lvl="1">
              <a:buFont typeface="Arial" panose="020B0604020202020204" pitchFamily="34" charset="0"/>
              <a:buChar char="•"/>
            </a:pPr>
            <a:r>
              <a:rPr lang="en-US" sz="4000" dirty="0">
                <a:ln>
                  <a:solidFill>
                    <a:srgbClr val="F1AD02"/>
                  </a:solidFill>
                </a:ln>
                <a:solidFill>
                  <a:schemeClr val="bg1"/>
                </a:solidFill>
              </a:rPr>
              <a:t>Injuries before January 1, 2015, ratings are based on the 4</a:t>
            </a:r>
            <a:r>
              <a:rPr lang="en-US" sz="4000" baseline="30000" dirty="0">
                <a:ln>
                  <a:solidFill>
                    <a:srgbClr val="F1AD02"/>
                  </a:solidFill>
                </a:ln>
                <a:solidFill>
                  <a:schemeClr val="bg1"/>
                </a:solidFill>
              </a:rPr>
              <a:t>th</a:t>
            </a:r>
            <a:r>
              <a:rPr lang="en-US" sz="4000" dirty="0">
                <a:ln>
                  <a:solidFill>
                    <a:srgbClr val="F1AD02"/>
                  </a:solidFill>
                </a:ln>
                <a:solidFill>
                  <a:schemeClr val="bg1"/>
                </a:solidFill>
              </a:rPr>
              <a:t> Edition of the AMA Guides</a:t>
            </a:r>
          </a:p>
        </p:txBody>
      </p:sp>
    </p:spTree>
    <p:extLst>
      <p:ext uri="{BB962C8B-B14F-4D97-AF65-F5344CB8AC3E}">
        <p14:creationId xmlns:p14="http://schemas.microsoft.com/office/powerpoint/2010/main" val="1094516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46761"/>
            <a:ext cx="8229600" cy="1143000"/>
          </a:xfrm>
        </p:spPr>
        <p:txBody>
          <a:bodyPr>
            <a:noAutofit/>
          </a:bodyPr>
          <a:lstStyle/>
          <a:p>
            <a:pPr algn="ctr"/>
            <a:r>
              <a:rPr lang="en-US" dirty="0">
                <a:ln>
                  <a:solidFill>
                    <a:srgbClr val="FCFDFE"/>
                  </a:solidFill>
                </a:ln>
                <a:solidFill>
                  <a:srgbClr val="F1AD02"/>
                </a:solidFill>
                <a:latin typeface="+mn-lt"/>
              </a:rPr>
              <a:t>Permanent Partial Disability (PPD)</a:t>
            </a:r>
            <a:br>
              <a:rPr lang="en-US" dirty="0">
                <a:ln>
                  <a:solidFill>
                    <a:srgbClr val="F1AD02"/>
                  </a:solidFill>
                </a:ln>
                <a:solidFill>
                  <a:schemeClr val="bg1"/>
                </a:solidFill>
                <a:latin typeface="+mn-lt"/>
              </a:rPr>
            </a:br>
            <a:br>
              <a:rPr lang="en-US" dirty="0">
                <a:latin typeface="+mn-lt"/>
              </a:rPr>
            </a:br>
            <a:endParaRPr lang="en-US" dirty="0">
              <a:latin typeface="+mn-lt"/>
            </a:endParaRPr>
          </a:p>
        </p:txBody>
      </p:sp>
      <p:sp useBgFill="1">
        <p:nvSpPr>
          <p:cNvPr id="3" name="Content Placeholder 2"/>
          <p:cNvSpPr>
            <a:spLocks noGrp="1"/>
          </p:cNvSpPr>
          <p:nvPr>
            <p:ph idx="1"/>
          </p:nvPr>
        </p:nvSpPr>
        <p:spPr>
          <a:xfrm>
            <a:off x="1981200" y="1446277"/>
            <a:ext cx="8229600" cy="4525963"/>
          </a:xfrm>
        </p:spPr>
        <p:txBody>
          <a:bodyPr/>
          <a:lstStyle/>
          <a:p>
            <a:r>
              <a:rPr lang="en-US" sz="3600" dirty="0">
                <a:ln>
                  <a:solidFill>
                    <a:srgbClr val="F1AD02"/>
                  </a:solidFill>
                </a:ln>
                <a:solidFill>
                  <a:schemeClr val="bg1"/>
                </a:solidFill>
              </a:rPr>
              <a:t>Non-Scheduled (General) Disability</a:t>
            </a:r>
          </a:p>
          <a:p>
            <a:pPr lvl="1"/>
            <a:r>
              <a:rPr lang="en-US" sz="3200" dirty="0">
                <a:ln>
                  <a:solidFill>
                    <a:srgbClr val="F1AD02"/>
                  </a:solidFill>
                </a:ln>
                <a:solidFill>
                  <a:schemeClr val="bg1"/>
                </a:solidFill>
              </a:rPr>
              <a:t>Greater of the percentage of functional impairment OR the employee’s reduced ability to perform and average weekly wage</a:t>
            </a:r>
          </a:p>
          <a:p>
            <a:pPr lvl="1"/>
            <a:r>
              <a:rPr lang="en-US" sz="3200" dirty="0">
                <a:ln>
                  <a:solidFill>
                    <a:srgbClr val="F1AD02"/>
                  </a:solidFill>
                </a:ln>
                <a:solidFill>
                  <a:schemeClr val="bg1"/>
                </a:solidFill>
              </a:rPr>
              <a:t>Employees earning 90% of the pre-injury wage are limited to functional impairment</a:t>
            </a:r>
          </a:p>
          <a:p>
            <a:pPr lvl="1"/>
            <a:r>
              <a:rPr lang="en-US" sz="3200" dirty="0">
                <a:ln>
                  <a:solidFill>
                    <a:srgbClr val="F1AD02"/>
                  </a:solidFill>
                </a:ln>
                <a:solidFill>
                  <a:schemeClr val="bg1"/>
                </a:solidFill>
              </a:rPr>
              <a:t>Maximum number of weeks is 415</a:t>
            </a:r>
          </a:p>
          <a:p>
            <a:pPr lvl="2"/>
            <a:r>
              <a:rPr lang="en-US" sz="2400" dirty="0">
                <a:ln>
                  <a:solidFill>
                    <a:srgbClr val="F1AD02"/>
                  </a:solidFill>
                </a:ln>
                <a:solidFill>
                  <a:schemeClr val="bg1"/>
                </a:solidFill>
              </a:rPr>
              <a:t>Excess of 15 weeks of TTD is deducted from max</a:t>
            </a:r>
          </a:p>
          <a:p>
            <a:pPr lvl="1"/>
            <a:endParaRPr lang="en-US" dirty="0"/>
          </a:p>
          <a:p>
            <a:endParaRPr lang="en-US" dirty="0"/>
          </a:p>
        </p:txBody>
      </p:sp>
    </p:spTree>
    <p:extLst>
      <p:ext uri="{BB962C8B-B14F-4D97-AF65-F5344CB8AC3E}">
        <p14:creationId xmlns:p14="http://schemas.microsoft.com/office/powerpoint/2010/main" val="4115696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Permanent Total Disability (PTD)</a:t>
            </a:r>
            <a:endParaRPr lang="en-US" dirty="0">
              <a:latin typeface="+mn-lt"/>
            </a:endParaRPr>
          </a:p>
        </p:txBody>
      </p:sp>
      <p:sp>
        <p:nvSpPr>
          <p:cNvPr id="3" name="Content Placeholder 2"/>
          <p:cNvSpPr>
            <a:spLocks noGrp="1"/>
          </p:cNvSpPr>
          <p:nvPr>
            <p:ph idx="1"/>
          </p:nvPr>
        </p:nvSpPr>
        <p:spPr>
          <a:xfrm>
            <a:off x="838200" y="2118233"/>
            <a:ext cx="10515600" cy="3569335"/>
          </a:xfrm>
        </p:spPr>
        <p:txBody>
          <a:bodyPr/>
          <a:lstStyle/>
          <a:p>
            <a:r>
              <a:rPr lang="en-US" sz="3600" dirty="0">
                <a:ln>
                  <a:solidFill>
                    <a:srgbClr val="F1AD02"/>
                  </a:solidFill>
                </a:ln>
                <a:solidFill>
                  <a:schemeClr val="bg1"/>
                </a:solidFill>
              </a:rPr>
              <a:t>Exists when the injured worker has been rendered completely and permanently incapable of engaging in any type of substantial or gainful employment</a:t>
            </a:r>
          </a:p>
          <a:p>
            <a:pPr lvl="1"/>
            <a:r>
              <a:rPr lang="en-US" sz="3200" dirty="0">
                <a:ln>
                  <a:solidFill>
                    <a:srgbClr val="F1AD02"/>
                  </a:solidFill>
                </a:ln>
                <a:solidFill>
                  <a:schemeClr val="bg1"/>
                </a:solidFill>
              </a:rPr>
              <a:t>e.g., loss of both eyes, paralyzed</a:t>
            </a:r>
          </a:p>
        </p:txBody>
      </p:sp>
    </p:spTree>
    <p:extLst>
      <p:ext uri="{BB962C8B-B14F-4D97-AF65-F5344CB8AC3E}">
        <p14:creationId xmlns:p14="http://schemas.microsoft.com/office/powerpoint/2010/main" val="6852777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Permanent Total Disability (PTD)</a:t>
            </a:r>
            <a:endParaRPr lang="en-US" dirty="0">
              <a:latin typeface="+mn-lt"/>
            </a:endParaRPr>
          </a:p>
        </p:txBody>
      </p:sp>
      <p:sp>
        <p:nvSpPr>
          <p:cNvPr id="3" name="Content Placeholder 2"/>
          <p:cNvSpPr>
            <a:spLocks noGrp="1"/>
          </p:cNvSpPr>
          <p:nvPr>
            <p:ph idx="1"/>
          </p:nvPr>
        </p:nvSpPr>
        <p:spPr/>
        <p:txBody>
          <a:bodyPr/>
          <a:lstStyle/>
          <a:p>
            <a:r>
              <a:rPr lang="en-US" sz="3600" dirty="0">
                <a:ln>
                  <a:solidFill>
                    <a:srgbClr val="F1AD02"/>
                  </a:solidFill>
                </a:ln>
                <a:solidFill>
                  <a:schemeClr val="bg1"/>
                </a:solidFill>
              </a:rPr>
              <a:t>Benefits are 66.67% of the employee’s average gross weekly wage paid for the duration of the disability</a:t>
            </a:r>
          </a:p>
          <a:p>
            <a:pPr lvl="1"/>
            <a:r>
              <a:rPr lang="en-US" sz="3200" dirty="0">
                <a:ln>
                  <a:solidFill>
                    <a:srgbClr val="F1AD02"/>
                  </a:solidFill>
                </a:ln>
                <a:solidFill>
                  <a:schemeClr val="bg1"/>
                </a:solidFill>
              </a:rPr>
              <a:t>Not less than $25 </a:t>
            </a:r>
          </a:p>
          <a:p>
            <a:pPr lvl="1"/>
            <a:r>
              <a:rPr lang="en-US" sz="3200" dirty="0">
                <a:ln>
                  <a:solidFill>
                    <a:srgbClr val="F1AD02"/>
                  </a:solidFill>
                </a:ln>
                <a:solidFill>
                  <a:schemeClr val="bg1"/>
                </a:solidFill>
              </a:rPr>
              <a:t>Total compensation up to maximum of $155,000</a:t>
            </a:r>
          </a:p>
          <a:p>
            <a:pPr lvl="1"/>
            <a:r>
              <a:rPr lang="en-US" sz="3200" dirty="0">
                <a:ln>
                  <a:solidFill>
                    <a:srgbClr val="F1AD02"/>
                  </a:solidFill>
                </a:ln>
                <a:solidFill>
                  <a:schemeClr val="bg1"/>
                </a:solidFill>
              </a:rPr>
              <a:t>NO more than 1 PTD in a lifetime</a:t>
            </a:r>
          </a:p>
        </p:txBody>
      </p:sp>
    </p:spTree>
    <p:extLst>
      <p:ext uri="{BB962C8B-B14F-4D97-AF65-F5344CB8AC3E}">
        <p14:creationId xmlns:p14="http://schemas.microsoft.com/office/powerpoint/2010/main" val="2476868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Ombudsman Section</a:t>
            </a:r>
          </a:p>
        </p:txBody>
      </p:sp>
      <p:sp>
        <p:nvSpPr>
          <p:cNvPr id="3" name="Content Placeholder 2"/>
          <p:cNvSpPr>
            <a:spLocks noGrp="1"/>
          </p:cNvSpPr>
          <p:nvPr>
            <p:ph idx="1"/>
          </p:nvPr>
        </p:nvSpPr>
        <p:spPr>
          <a:xfrm>
            <a:off x="1981200" y="1600201"/>
            <a:ext cx="7924800" cy="4525963"/>
          </a:xfrm>
        </p:spPr>
        <p:txBody>
          <a:bodyPr/>
          <a:lstStyle/>
          <a:p>
            <a:pPr marL="0" indent="0" algn="ctr">
              <a:spcBef>
                <a:spcPts val="600"/>
              </a:spcBef>
              <a:buNone/>
            </a:pPr>
            <a:r>
              <a:rPr lang="en-US" sz="3600" dirty="0">
                <a:ln>
                  <a:solidFill>
                    <a:srgbClr val="F1AD02"/>
                  </a:solidFill>
                </a:ln>
                <a:solidFill>
                  <a:srgbClr val="FCFDFE"/>
                </a:solidFill>
              </a:rPr>
              <a:t>Assist injured workers, employers, insurance carriers, agents,</a:t>
            </a:r>
          </a:p>
          <a:p>
            <a:pPr marL="0" indent="0" algn="ctr">
              <a:spcBef>
                <a:spcPts val="600"/>
              </a:spcBef>
              <a:buNone/>
            </a:pPr>
            <a:r>
              <a:rPr lang="en-US" sz="3600" dirty="0">
                <a:ln>
                  <a:solidFill>
                    <a:srgbClr val="F1AD02"/>
                  </a:solidFill>
                </a:ln>
                <a:solidFill>
                  <a:srgbClr val="FCFDFE"/>
                </a:solidFill>
              </a:rPr>
              <a:t>attorneys, medical providers, etc.</a:t>
            </a:r>
          </a:p>
          <a:p>
            <a:pPr marL="0" indent="0" algn="ctr">
              <a:spcBef>
                <a:spcPts val="600"/>
              </a:spcBef>
              <a:buNone/>
            </a:pPr>
            <a:r>
              <a:rPr lang="en-US" sz="3600" dirty="0">
                <a:ln>
                  <a:solidFill>
                    <a:srgbClr val="F1AD02"/>
                  </a:solidFill>
                </a:ln>
                <a:solidFill>
                  <a:srgbClr val="FCFDFE"/>
                </a:solidFill>
              </a:rPr>
              <a:t>throughout the workers</a:t>
            </a:r>
          </a:p>
          <a:p>
            <a:pPr marL="0" indent="0" algn="ctr">
              <a:spcBef>
                <a:spcPts val="600"/>
              </a:spcBef>
              <a:buNone/>
            </a:pPr>
            <a:r>
              <a:rPr lang="en-US" sz="3600" dirty="0">
                <a:ln>
                  <a:solidFill>
                    <a:srgbClr val="F1AD02"/>
                  </a:solidFill>
                </a:ln>
                <a:solidFill>
                  <a:srgbClr val="FCFDFE"/>
                </a:solidFill>
              </a:rPr>
              <a:t>compensation process.</a:t>
            </a:r>
          </a:p>
          <a:p>
            <a:pPr marL="0" indent="0">
              <a:buNone/>
            </a:pPr>
            <a:endParaRPr lang="en-US" sz="800" dirty="0">
              <a:ln>
                <a:solidFill>
                  <a:srgbClr val="F1AD02"/>
                </a:solidFill>
              </a:ln>
              <a:solidFill>
                <a:srgbClr val="FCFDFE"/>
              </a:solidFill>
            </a:endParaRPr>
          </a:p>
          <a:p>
            <a:pPr marL="0" indent="0" algn="ctr">
              <a:buNone/>
            </a:pPr>
            <a:r>
              <a:rPr lang="en-US" sz="3600" dirty="0">
                <a:ln>
                  <a:solidFill>
                    <a:srgbClr val="F1AD02"/>
                  </a:solidFill>
                </a:ln>
                <a:solidFill>
                  <a:srgbClr val="FCFDFE"/>
                </a:solidFill>
              </a:rPr>
              <a:t>785-296-4000 option 2</a:t>
            </a:r>
          </a:p>
          <a:p>
            <a:pPr marL="0" indent="0" algn="ctr">
              <a:buNone/>
            </a:pPr>
            <a:r>
              <a:rPr lang="en-US" sz="3600" dirty="0">
                <a:ln>
                  <a:solidFill>
                    <a:srgbClr val="F1AD02"/>
                  </a:solidFill>
                </a:ln>
                <a:solidFill>
                  <a:srgbClr val="FCFDFE"/>
                </a:solidFill>
              </a:rPr>
              <a:t>KDOL.wc@ks.gov</a:t>
            </a:r>
          </a:p>
        </p:txBody>
      </p:sp>
    </p:spTree>
    <p:extLst>
      <p:ext uri="{BB962C8B-B14F-4D97-AF65-F5344CB8AC3E}">
        <p14:creationId xmlns:p14="http://schemas.microsoft.com/office/powerpoint/2010/main" val="1928832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n>
                  <a:solidFill>
                    <a:srgbClr val="FCFDFE"/>
                  </a:solidFill>
                </a:ln>
                <a:solidFill>
                  <a:srgbClr val="F1AD02"/>
                </a:solidFill>
                <a:latin typeface="+mn-lt"/>
              </a:rPr>
              <a:t>Industrial Safety and Health </a:t>
            </a:r>
            <a:endParaRPr lang="en-US" dirty="0">
              <a:latin typeface="+mn-lt"/>
            </a:endParaRPr>
          </a:p>
        </p:txBody>
      </p:sp>
      <p:sp>
        <p:nvSpPr>
          <p:cNvPr id="3" name="Content Placeholder 2"/>
          <p:cNvSpPr>
            <a:spLocks noGrp="1"/>
          </p:cNvSpPr>
          <p:nvPr>
            <p:ph idx="1"/>
          </p:nvPr>
        </p:nvSpPr>
        <p:spPr/>
        <p:txBody>
          <a:bodyPr/>
          <a:lstStyle/>
          <a:p>
            <a:pPr marL="0" indent="0" algn="ctr">
              <a:buNone/>
            </a:pPr>
            <a:r>
              <a:rPr lang="en-US" sz="3600" dirty="0">
                <a:ln>
                  <a:solidFill>
                    <a:srgbClr val="FFCC00"/>
                  </a:solidFill>
                </a:ln>
                <a:solidFill>
                  <a:schemeClr val="bg1"/>
                </a:solidFill>
              </a:rPr>
              <a:t>Workplace safety and health </a:t>
            </a:r>
          </a:p>
          <a:p>
            <a:pPr marL="0" indent="0" algn="ctr">
              <a:buNone/>
            </a:pPr>
            <a:r>
              <a:rPr lang="en-US" sz="3600" dirty="0">
                <a:ln>
                  <a:solidFill>
                    <a:srgbClr val="FFCC00"/>
                  </a:solidFill>
                </a:ln>
                <a:solidFill>
                  <a:schemeClr val="bg1"/>
                </a:solidFill>
              </a:rPr>
              <a:t>assistance is available at </a:t>
            </a:r>
          </a:p>
          <a:p>
            <a:pPr marL="0" indent="0" algn="ctr">
              <a:buNone/>
            </a:pPr>
            <a:r>
              <a:rPr lang="en-US" dirty="0">
                <a:ln>
                  <a:solidFill>
                    <a:srgbClr val="FFCC00"/>
                  </a:solidFill>
                </a:ln>
                <a:solidFill>
                  <a:schemeClr val="bg1"/>
                </a:solidFill>
              </a:rPr>
              <a:t>785-296-4386</a:t>
            </a:r>
          </a:p>
          <a:p>
            <a:pPr marL="0" indent="0" algn="ctr">
              <a:buNone/>
            </a:pPr>
            <a:r>
              <a:rPr lang="en-US" u="sng" dirty="0">
                <a:ln>
                  <a:solidFill>
                    <a:srgbClr val="FFCC00"/>
                  </a:solidFill>
                </a:ln>
                <a:solidFill>
                  <a:schemeClr val="bg1"/>
                </a:solidFill>
              </a:rPr>
              <a:t>KDOL.indsafetyhealth@ks.gov</a:t>
            </a:r>
          </a:p>
          <a:p>
            <a:pPr marL="0" indent="0" algn="ctr">
              <a:buNone/>
            </a:pPr>
            <a:r>
              <a:rPr lang="en-US" u="sng" dirty="0">
                <a:ln>
                  <a:solidFill>
                    <a:srgbClr val="FFCC00"/>
                  </a:solidFill>
                </a:ln>
                <a:solidFill>
                  <a:schemeClr val="bg1"/>
                </a:solidFill>
              </a:rPr>
              <a:t>https://www.dol.ks.gov/ish</a:t>
            </a:r>
          </a:p>
        </p:txBody>
      </p:sp>
    </p:spTree>
    <p:extLst>
      <p:ext uri="{BB962C8B-B14F-4D97-AF65-F5344CB8AC3E}">
        <p14:creationId xmlns:p14="http://schemas.microsoft.com/office/powerpoint/2010/main" val="37913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4929120" y="994147"/>
            <a:ext cx="2566387" cy="4161897"/>
            <a:chOff x="3567937" y="1254903"/>
            <a:chExt cx="2566387" cy="4161897"/>
          </a:xfrm>
        </p:grpSpPr>
        <p:sp>
          <p:nvSpPr>
            <p:cNvPr id="29" name="TextBox 28"/>
            <p:cNvSpPr txBox="1"/>
            <p:nvPr/>
          </p:nvSpPr>
          <p:spPr>
            <a:xfrm rot="20553499">
              <a:off x="3935897" y="1448362"/>
              <a:ext cx="380419"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U</a:t>
              </a:r>
            </a:p>
          </p:txBody>
        </p:sp>
        <p:sp>
          <p:nvSpPr>
            <p:cNvPr id="30" name="TextBox 29"/>
            <p:cNvSpPr txBox="1"/>
            <p:nvPr/>
          </p:nvSpPr>
          <p:spPr>
            <a:xfrm>
              <a:off x="4602007" y="1254903"/>
              <a:ext cx="294995"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E</a:t>
              </a:r>
            </a:p>
          </p:txBody>
        </p:sp>
        <p:sp>
          <p:nvSpPr>
            <p:cNvPr id="31" name="TextBox 30"/>
            <p:cNvSpPr txBox="1"/>
            <p:nvPr/>
          </p:nvSpPr>
          <p:spPr>
            <a:xfrm rot="1238444">
              <a:off x="5089364" y="1344256"/>
              <a:ext cx="301203"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S</a:t>
              </a:r>
            </a:p>
          </p:txBody>
        </p:sp>
        <p:sp>
          <p:nvSpPr>
            <p:cNvPr id="32" name="TextBox 31"/>
            <p:cNvSpPr txBox="1"/>
            <p:nvPr/>
          </p:nvSpPr>
          <p:spPr>
            <a:xfrm rot="7191561">
              <a:off x="5012613" y="2457685"/>
              <a:ext cx="328086" cy="1200331"/>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O</a:t>
              </a:r>
            </a:p>
          </p:txBody>
        </p:sp>
        <p:sp>
          <p:nvSpPr>
            <p:cNvPr id="33" name="TextBox 32"/>
            <p:cNvSpPr txBox="1"/>
            <p:nvPr/>
          </p:nvSpPr>
          <p:spPr>
            <a:xfrm rot="4109588">
              <a:off x="5383620" y="1646789"/>
              <a:ext cx="301081"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T</a:t>
              </a:r>
            </a:p>
          </p:txBody>
        </p:sp>
        <p:sp>
          <p:nvSpPr>
            <p:cNvPr id="34" name="TextBox 33"/>
            <p:cNvSpPr txBox="1"/>
            <p:nvPr/>
          </p:nvSpPr>
          <p:spPr>
            <a:xfrm rot="6127627">
              <a:off x="5374385" y="2219314"/>
              <a:ext cx="309526"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I</a:t>
              </a:r>
            </a:p>
          </p:txBody>
        </p:sp>
        <p:sp>
          <p:nvSpPr>
            <p:cNvPr id="35" name="TextBox 34"/>
            <p:cNvSpPr txBox="1"/>
            <p:nvPr/>
          </p:nvSpPr>
          <p:spPr>
            <a:xfrm rot="7529383">
              <a:off x="4745909" y="2970279"/>
              <a:ext cx="271176"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N</a:t>
              </a:r>
            </a:p>
          </p:txBody>
        </p:sp>
        <p:sp>
          <p:nvSpPr>
            <p:cNvPr id="36" name="Oval 35"/>
            <p:cNvSpPr/>
            <p:nvPr/>
          </p:nvSpPr>
          <p:spPr>
            <a:xfrm>
              <a:off x="4223837" y="4928110"/>
              <a:ext cx="958819" cy="488690"/>
            </a:xfrm>
            <a:prstGeom prst="ellipse">
              <a:avLst/>
            </a:prstGeom>
            <a:solidFill>
              <a:schemeClr val="tx1"/>
            </a:solidFill>
            <a:ln>
              <a:solidFill>
                <a:schemeClr val="tx1"/>
              </a:solidFill>
            </a:ln>
            <a:effectLst>
              <a:glow rad="139700">
                <a:schemeClr val="tx1">
                  <a:alpha val="40000"/>
                </a:schemeClr>
              </a:glow>
              <a:softEdge rad="63500"/>
            </a:effectLst>
            <a:scene3d>
              <a:camera prst="isometricOffAxis2Lef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ln>
                  <a:solidFill>
                    <a:schemeClr val="tx1"/>
                  </a:solidFill>
                </a:ln>
                <a:solidFill>
                  <a:schemeClr val="tx1"/>
                </a:solidFill>
                <a:effectLst>
                  <a:glow rad="228600">
                    <a:schemeClr val="tx1">
                      <a:alpha val="40000"/>
                    </a:schemeClr>
                  </a:glow>
                </a:effectLst>
              </a:endParaRPr>
            </a:p>
          </p:txBody>
        </p:sp>
        <p:sp>
          <p:nvSpPr>
            <p:cNvPr id="37" name="TextBox 36"/>
            <p:cNvSpPr txBox="1"/>
            <p:nvPr/>
          </p:nvSpPr>
          <p:spPr>
            <a:xfrm rot="6379571">
              <a:off x="4559077" y="3681716"/>
              <a:ext cx="308570"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S</a:t>
              </a:r>
            </a:p>
          </p:txBody>
        </p:sp>
        <p:sp>
          <p:nvSpPr>
            <p:cNvPr id="38" name="TextBox 37"/>
            <p:cNvSpPr txBox="1"/>
            <p:nvPr/>
          </p:nvSpPr>
          <p:spPr>
            <a:xfrm rot="19014625">
              <a:off x="3567937" y="2006040"/>
              <a:ext cx="429951"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effectLst>
                    <a:glow rad="228600">
                      <a:schemeClr val="tx1">
                        <a:alpha val="40000"/>
                      </a:schemeClr>
                    </a:glow>
                  </a:effectLst>
                  <a:latin typeface="Showcard Gothic" panose="04020904020102020604" pitchFamily="82" charset="0"/>
                </a:rPr>
                <a:t>Q</a:t>
              </a:r>
            </a:p>
          </p:txBody>
        </p:sp>
      </p:grpSp>
      <p:grpSp>
        <p:nvGrpSpPr>
          <p:cNvPr id="5" name="Group 4"/>
          <p:cNvGrpSpPr/>
          <p:nvPr/>
        </p:nvGrpSpPr>
        <p:grpSpPr>
          <a:xfrm>
            <a:off x="4765934" y="994147"/>
            <a:ext cx="2566387" cy="4161897"/>
            <a:chOff x="3567937" y="1254903"/>
            <a:chExt cx="2566387" cy="4161897"/>
          </a:xfrm>
        </p:grpSpPr>
        <p:sp>
          <p:nvSpPr>
            <p:cNvPr id="6" name="TextBox 5"/>
            <p:cNvSpPr txBox="1"/>
            <p:nvPr/>
          </p:nvSpPr>
          <p:spPr>
            <a:xfrm rot="20553499">
              <a:off x="3935897" y="1448362"/>
              <a:ext cx="380419"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U</a:t>
              </a:r>
            </a:p>
          </p:txBody>
        </p:sp>
        <p:sp>
          <p:nvSpPr>
            <p:cNvPr id="7" name="TextBox 6"/>
            <p:cNvSpPr txBox="1"/>
            <p:nvPr/>
          </p:nvSpPr>
          <p:spPr>
            <a:xfrm>
              <a:off x="4602007" y="1254903"/>
              <a:ext cx="294995"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E</a:t>
              </a:r>
            </a:p>
          </p:txBody>
        </p:sp>
        <p:sp>
          <p:nvSpPr>
            <p:cNvPr id="8" name="TextBox 7"/>
            <p:cNvSpPr txBox="1"/>
            <p:nvPr/>
          </p:nvSpPr>
          <p:spPr>
            <a:xfrm rot="1238444">
              <a:off x="5089364" y="1344256"/>
              <a:ext cx="301203"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S</a:t>
              </a:r>
            </a:p>
          </p:txBody>
        </p:sp>
        <p:sp>
          <p:nvSpPr>
            <p:cNvPr id="9" name="TextBox 8"/>
            <p:cNvSpPr txBox="1"/>
            <p:nvPr/>
          </p:nvSpPr>
          <p:spPr>
            <a:xfrm rot="7191561">
              <a:off x="5012613" y="2457685"/>
              <a:ext cx="328086" cy="1200331"/>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O</a:t>
              </a:r>
            </a:p>
          </p:txBody>
        </p:sp>
        <p:sp>
          <p:nvSpPr>
            <p:cNvPr id="10" name="TextBox 9"/>
            <p:cNvSpPr txBox="1"/>
            <p:nvPr/>
          </p:nvSpPr>
          <p:spPr>
            <a:xfrm rot="4109588">
              <a:off x="5383620" y="1646789"/>
              <a:ext cx="301081"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T</a:t>
              </a:r>
            </a:p>
          </p:txBody>
        </p:sp>
        <p:sp>
          <p:nvSpPr>
            <p:cNvPr id="11" name="TextBox 10"/>
            <p:cNvSpPr txBox="1"/>
            <p:nvPr/>
          </p:nvSpPr>
          <p:spPr>
            <a:xfrm rot="6127627">
              <a:off x="5374385" y="2219314"/>
              <a:ext cx="309526"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I</a:t>
              </a:r>
            </a:p>
          </p:txBody>
        </p:sp>
        <p:sp>
          <p:nvSpPr>
            <p:cNvPr id="12" name="TextBox 11"/>
            <p:cNvSpPr txBox="1"/>
            <p:nvPr/>
          </p:nvSpPr>
          <p:spPr>
            <a:xfrm rot="7529383">
              <a:off x="4745909" y="2970279"/>
              <a:ext cx="271176"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N</a:t>
              </a:r>
            </a:p>
          </p:txBody>
        </p:sp>
        <p:sp>
          <p:nvSpPr>
            <p:cNvPr id="13" name="Oval 12"/>
            <p:cNvSpPr/>
            <p:nvPr/>
          </p:nvSpPr>
          <p:spPr>
            <a:xfrm>
              <a:off x="4223837" y="4928110"/>
              <a:ext cx="958819" cy="488690"/>
            </a:xfrm>
            <a:prstGeom prst="ellipse">
              <a:avLst/>
            </a:prstGeom>
            <a:solidFill>
              <a:srgbClr val="F1AD02"/>
            </a:solidFill>
            <a:ln>
              <a:solidFill>
                <a:schemeClr val="tx1"/>
              </a:solidFill>
            </a:ln>
            <a:effectLst>
              <a:glow rad="139700">
                <a:srgbClr val="F1AD02">
                  <a:alpha val="40000"/>
                </a:srgbClr>
              </a:glow>
              <a:softEdge rad="63500"/>
            </a:effectLst>
            <a:scene3d>
              <a:camera prst="isometricOffAxis2Lef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ln>
                  <a:solidFill>
                    <a:schemeClr val="tx1"/>
                  </a:solidFill>
                </a:ln>
                <a:solidFill>
                  <a:srgbClr val="F1AD02"/>
                </a:solidFill>
                <a:effectLst>
                  <a:glow rad="101600">
                    <a:srgbClr val="F1AD02">
                      <a:alpha val="60000"/>
                    </a:srgbClr>
                  </a:glow>
                </a:effectLst>
              </a:endParaRPr>
            </a:p>
          </p:txBody>
        </p:sp>
        <p:sp>
          <p:nvSpPr>
            <p:cNvPr id="14" name="TextBox 13"/>
            <p:cNvSpPr txBox="1"/>
            <p:nvPr/>
          </p:nvSpPr>
          <p:spPr>
            <a:xfrm rot="6379571">
              <a:off x="4559077" y="3681716"/>
              <a:ext cx="308570"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S</a:t>
              </a:r>
            </a:p>
          </p:txBody>
        </p:sp>
        <p:sp>
          <p:nvSpPr>
            <p:cNvPr id="15" name="TextBox 14"/>
            <p:cNvSpPr txBox="1"/>
            <p:nvPr/>
          </p:nvSpPr>
          <p:spPr>
            <a:xfrm rot="19014625">
              <a:off x="3567937" y="2006040"/>
              <a:ext cx="429951"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rgbClr val="F1AD02"/>
                  </a:solidFill>
                  <a:effectLst>
                    <a:glow rad="101600">
                      <a:srgbClr val="F1AD02">
                        <a:alpha val="60000"/>
                      </a:srgbClr>
                    </a:glow>
                  </a:effectLst>
                  <a:latin typeface="Showcard Gothic" panose="04020904020102020604" pitchFamily="82" charset="0"/>
                </a:rPr>
                <a:t>Q</a:t>
              </a:r>
            </a:p>
          </p:txBody>
        </p:sp>
      </p:grpSp>
      <p:grpSp>
        <p:nvGrpSpPr>
          <p:cNvPr id="40" name="Group 39"/>
          <p:cNvGrpSpPr/>
          <p:nvPr/>
        </p:nvGrpSpPr>
        <p:grpSpPr>
          <a:xfrm>
            <a:off x="4735568" y="1017926"/>
            <a:ext cx="2566387" cy="4130610"/>
            <a:chOff x="3211567" y="1017926"/>
            <a:chExt cx="2566387" cy="4130610"/>
          </a:xfrm>
        </p:grpSpPr>
        <p:sp>
          <p:nvSpPr>
            <p:cNvPr id="18" name="TextBox 17"/>
            <p:cNvSpPr txBox="1"/>
            <p:nvPr/>
          </p:nvSpPr>
          <p:spPr>
            <a:xfrm rot="20553499">
              <a:off x="3579527" y="1211385"/>
              <a:ext cx="380419"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U</a:t>
              </a:r>
            </a:p>
          </p:txBody>
        </p:sp>
        <p:sp>
          <p:nvSpPr>
            <p:cNvPr id="19" name="TextBox 18"/>
            <p:cNvSpPr txBox="1"/>
            <p:nvPr/>
          </p:nvSpPr>
          <p:spPr>
            <a:xfrm>
              <a:off x="4245637" y="1017926"/>
              <a:ext cx="294995"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E</a:t>
              </a:r>
            </a:p>
          </p:txBody>
        </p:sp>
        <p:sp>
          <p:nvSpPr>
            <p:cNvPr id="20" name="TextBox 19"/>
            <p:cNvSpPr txBox="1"/>
            <p:nvPr/>
          </p:nvSpPr>
          <p:spPr>
            <a:xfrm rot="1238444">
              <a:off x="4732994" y="1107279"/>
              <a:ext cx="301203"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S</a:t>
              </a:r>
            </a:p>
          </p:txBody>
        </p:sp>
        <p:sp>
          <p:nvSpPr>
            <p:cNvPr id="21" name="TextBox 20"/>
            <p:cNvSpPr txBox="1"/>
            <p:nvPr/>
          </p:nvSpPr>
          <p:spPr>
            <a:xfrm rot="7191561">
              <a:off x="4656243" y="2220708"/>
              <a:ext cx="328086" cy="1200331"/>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O</a:t>
              </a:r>
            </a:p>
          </p:txBody>
        </p:sp>
        <p:sp>
          <p:nvSpPr>
            <p:cNvPr id="22" name="TextBox 21"/>
            <p:cNvSpPr txBox="1"/>
            <p:nvPr/>
          </p:nvSpPr>
          <p:spPr>
            <a:xfrm rot="4109588">
              <a:off x="5027250" y="1409812"/>
              <a:ext cx="301081"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T</a:t>
              </a:r>
            </a:p>
          </p:txBody>
        </p:sp>
        <p:sp>
          <p:nvSpPr>
            <p:cNvPr id="23" name="TextBox 22"/>
            <p:cNvSpPr txBox="1"/>
            <p:nvPr/>
          </p:nvSpPr>
          <p:spPr>
            <a:xfrm rot="6127627">
              <a:off x="5018015" y="1982337"/>
              <a:ext cx="309526"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I</a:t>
              </a:r>
            </a:p>
          </p:txBody>
        </p:sp>
        <p:sp>
          <p:nvSpPr>
            <p:cNvPr id="24" name="TextBox 23"/>
            <p:cNvSpPr txBox="1"/>
            <p:nvPr/>
          </p:nvSpPr>
          <p:spPr>
            <a:xfrm rot="7529383">
              <a:off x="4389539" y="2733302"/>
              <a:ext cx="271176"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N</a:t>
              </a:r>
            </a:p>
          </p:txBody>
        </p:sp>
        <p:sp>
          <p:nvSpPr>
            <p:cNvPr id="25" name="Oval 24"/>
            <p:cNvSpPr/>
            <p:nvPr/>
          </p:nvSpPr>
          <p:spPr>
            <a:xfrm>
              <a:off x="3738709" y="4659846"/>
              <a:ext cx="958819" cy="488690"/>
            </a:xfrm>
            <a:prstGeom prst="ellipse">
              <a:avLst/>
            </a:prstGeom>
            <a:solidFill>
              <a:schemeClr val="bg1"/>
            </a:solidFill>
            <a:ln>
              <a:solidFill>
                <a:schemeClr val="tx1"/>
              </a:solidFill>
            </a:ln>
            <a:effectLst>
              <a:glow rad="139700">
                <a:srgbClr val="F1AD02">
                  <a:alpha val="40000"/>
                </a:srgbClr>
              </a:glow>
              <a:softEdge rad="63500"/>
            </a:effectLst>
            <a:scene3d>
              <a:camera prst="isometricOffAxis2Lef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ln>
                  <a:solidFill>
                    <a:schemeClr val="tx1"/>
                  </a:solidFill>
                </a:ln>
                <a:noFill/>
                <a:effectLst>
                  <a:glow rad="101600">
                    <a:srgbClr val="F1AD02">
                      <a:alpha val="60000"/>
                    </a:srgbClr>
                  </a:glow>
                </a:effectLst>
              </a:endParaRPr>
            </a:p>
          </p:txBody>
        </p:sp>
        <p:sp>
          <p:nvSpPr>
            <p:cNvPr id="26" name="TextBox 25"/>
            <p:cNvSpPr txBox="1"/>
            <p:nvPr/>
          </p:nvSpPr>
          <p:spPr>
            <a:xfrm rot="6379571">
              <a:off x="4202707" y="3444739"/>
              <a:ext cx="308570" cy="1200327"/>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S</a:t>
              </a:r>
            </a:p>
          </p:txBody>
        </p:sp>
        <p:sp>
          <p:nvSpPr>
            <p:cNvPr id="27" name="TextBox 26"/>
            <p:cNvSpPr txBox="1"/>
            <p:nvPr/>
          </p:nvSpPr>
          <p:spPr>
            <a:xfrm rot="19014625">
              <a:off x="3211567" y="1769063"/>
              <a:ext cx="429951" cy="1200329"/>
            </a:xfrm>
            <a:prstGeom prst="rect">
              <a:avLst/>
            </a:prstGeom>
            <a:noFill/>
            <a:effectLst>
              <a:glow rad="139700">
                <a:schemeClr val="accent2">
                  <a:satMod val="175000"/>
                  <a:alpha val="40000"/>
                </a:schemeClr>
              </a:glow>
              <a:softEdge rad="63500"/>
            </a:effectLst>
            <a:scene3d>
              <a:camera prst="isometricOffAxis1Right"/>
              <a:lightRig rig="threePt" dir="t"/>
            </a:scene3d>
            <a:sp3d>
              <a:bevelT/>
            </a:sp3d>
          </p:spPr>
          <p:txBody>
            <a:bodyPr wrap="square" rtlCol="0">
              <a:spAutoFit/>
              <a:sp3d extrusionH="57150">
                <a:bevelT w="38100" h="38100"/>
              </a:sp3d>
            </a:bodyPr>
            <a:lstStyle/>
            <a:p>
              <a:r>
                <a:rPr lang="en-US" sz="7200" dirty="0">
                  <a:ln>
                    <a:solidFill>
                      <a:schemeClr val="tx1"/>
                    </a:solidFill>
                  </a:ln>
                  <a:solidFill>
                    <a:schemeClr val="bg1"/>
                  </a:solidFill>
                  <a:effectLst>
                    <a:glow rad="101600">
                      <a:srgbClr val="F1AD02">
                        <a:alpha val="60000"/>
                      </a:srgbClr>
                    </a:glow>
                  </a:effectLst>
                  <a:latin typeface="Showcard Gothic" panose="04020904020102020604" pitchFamily="82" charset="0"/>
                </a:rPr>
                <a:t>Q</a:t>
              </a:r>
            </a:p>
          </p:txBody>
        </p:sp>
      </p:grpSp>
    </p:spTree>
    <p:extLst>
      <p:ext uri="{BB962C8B-B14F-4D97-AF65-F5344CB8AC3E}">
        <p14:creationId xmlns:p14="http://schemas.microsoft.com/office/powerpoint/2010/main" val="197861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Scale>
                                      <p:cBhvr>
                                        <p:cTn id="13"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8"/>
                                        </p:tgtEl>
                                        <p:attrNameLst>
                                          <p:attrName>ppt_x</p:attrName>
                                          <p:attrName>ppt_y</p:attrName>
                                        </p:attrNameLst>
                                      </p:cBhvr>
                                    </p:animMotion>
                                    <p:animEffect transition="in" filter="fade">
                                      <p:cBhvr>
                                        <p:cTn id="1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494015" y="-105624"/>
            <a:ext cx="8507550" cy="5548383"/>
            <a:chOff x="970015" y="-105624"/>
            <a:chExt cx="8507550" cy="5548383"/>
          </a:xfrm>
        </p:grpSpPr>
        <p:sp>
          <p:nvSpPr>
            <p:cNvPr id="17" name="Rectangle 16"/>
            <p:cNvSpPr/>
            <p:nvPr/>
          </p:nvSpPr>
          <p:spPr>
            <a:xfrm>
              <a:off x="970015" y="1946208"/>
              <a:ext cx="6638262" cy="2347603"/>
            </a:xfrm>
            <a:prstGeom prst="rect">
              <a:avLst/>
            </a:prstGeom>
          </p:spPr>
          <p:txBody>
            <a:bodyPr wrap="none">
              <a:prstTxWarp prst="textTriangle">
                <a:avLst/>
              </a:prstTxWarp>
              <a:spAutoFit/>
              <a:scene3d>
                <a:camera prst="orthographicFront"/>
                <a:lightRig rig="threePt" dir="t"/>
              </a:scene3d>
              <a:sp3d extrusionH="57150">
                <a:bevelT w="38100" h="38100"/>
              </a:sp3d>
            </a:bodyPr>
            <a:lstStyle/>
            <a:p>
              <a:r>
                <a:rPr lang="en-US" sz="6000" dirty="0">
                  <a:ln>
                    <a:solidFill>
                      <a:srgbClr val="F1AD02"/>
                    </a:solidFill>
                  </a:ln>
                  <a:solidFill>
                    <a:schemeClr val="bg1"/>
                  </a:solidFill>
                  <a:effectLst>
                    <a:glow rad="101600">
                      <a:srgbClr val="C00000">
                        <a:alpha val="60000"/>
                      </a:srgbClr>
                    </a:glow>
                  </a:effectLst>
                  <a:latin typeface="Arial Rounded MT Bold" panose="020F0704030504030204" pitchFamily="34" charset="0"/>
                </a:rPr>
                <a:t>Thank You</a:t>
              </a:r>
              <a:r>
                <a:rPr lang="en-US" dirty="0">
                  <a:ln>
                    <a:solidFill>
                      <a:srgbClr val="F1AD02"/>
                    </a:solidFill>
                  </a:ln>
                  <a:solidFill>
                    <a:schemeClr val="bg1"/>
                  </a:solidFill>
                  <a:effectLst>
                    <a:glow rad="101600">
                      <a:srgbClr val="C00000">
                        <a:alpha val="60000"/>
                      </a:srgbClr>
                    </a:glow>
                  </a:effectLst>
                  <a:latin typeface="Arial Rounded MT Bold" panose="020F0704030504030204" pitchFamily="34" charset="0"/>
                </a:rPr>
                <a:t> </a:t>
              </a:r>
              <a:endParaRPr lang="en-US" dirty="0">
                <a:ln>
                  <a:solidFill>
                    <a:srgbClr val="F1AD02"/>
                  </a:solidFill>
                </a:ln>
              </a:endParaRPr>
            </a:p>
          </p:txBody>
        </p:sp>
        <p:sp>
          <p:nvSpPr>
            <p:cNvPr id="18" name="TextBox 17"/>
            <p:cNvSpPr txBox="1"/>
            <p:nvPr/>
          </p:nvSpPr>
          <p:spPr>
            <a:xfrm>
              <a:off x="1042606" y="4345033"/>
              <a:ext cx="2709024" cy="646331"/>
            </a:xfrm>
            <a:prstGeom prst="rect">
              <a:avLst/>
            </a:prstGeom>
            <a:noFill/>
          </p:spPr>
          <p:txBody>
            <a:bodyPr wrap="square" rtlCol="0">
              <a:spAutoFit/>
              <a:scene3d>
                <a:camera prst="isometricOffAxis1Right"/>
                <a:lightRig rig="threePt" dir="t"/>
              </a:scene3d>
              <a:sp3d extrusionH="57150">
                <a:bevelT w="38100" h="38100"/>
              </a:sp3d>
            </a:bodyPr>
            <a:lstStyle/>
            <a:p>
              <a:r>
                <a:rPr lang="en-US" sz="3600" dirty="0">
                  <a:ln>
                    <a:solidFill>
                      <a:srgbClr val="F1AD02"/>
                    </a:solidFill>
                  </a:ln>
                  <a:solidFill>
                    <a:schemeClr val="bg1"/>
                  </a:solidFill>
                  <a:effectLst>
                    <a:glow rad="228600">
                      <a:schemeClr val="bg2">
                        <a:lumMod val="90000"/>
                        <a:alpha val="40000"/>
                      </a:schemeClr>
                    </a:glow>
                  </a:effectLst>
                  <a:latin typeface="Gill Sans Ultra Bold" panose="020B0A02020104020203" pitchFamily="34" charset="0"/>
                </a:rPr>
                <a:t>Thanks</a:t>
              </a:r>
            </a:p>
          </p:txBody>
        </p:sp>
        <p:sp>
          <p:nvSpPr>
            <p:cNvPr id="19" name="TextBox 18"/>
            <p:cNvSpPr txBox="1"/>
            <p:nvPr/>
          </p:nvSpPr>
          <p:spPr>
            <a:xfrm>
              <a:off x="3090465" y="4105205"/>
              <a:ext cx="2739627" cy="769441"/>
            </a:xfrm>
            <a:prstGeom prst="rect">
              <a:avLst/>
            </a:prstGeom>
            <a:noFill/>
          </p:spPr>
          <p:txBody>
            <a:bodyPr wrap="square" rtlCol="0">
              <a:spAutoFit/>
              <a:scene3d>
                <a:camera prst="isometricOffAxis1Top"/>
                <a:lightRig rig="threePt" dir="t"/>
              </a:scene3d>
              <a:sp3d extrusionH="57150">
                <a:bevelT w="38100" h="38100"/>
              </a:sp3d>
            </a:bodyPr>
            <a:lstStyle/>
            <a:p>
              <a:r>
                <a:rPr lang="en-US" sz="4400" dirty="0">
                  <a:ln>
                    <a:solidFill>
                      <a:srgbClr val="F1AD02"/>
                    </a:solidFill>
                  </a:ln>
                  <a:solidFill>
                    <a:schemeClr val="bg1"/>
                  </a:solidFill>
                  <a:effectLst>
                    <a:glow rad="228600">
                      <a:schemeClr val="bg2">
                        <a:lumMod val="90000"/>
                        <a:alpha val="40000"/>
                      </a:schemeClr>
                    </a:glow>
                  </a:effectLst>
                  <a:latin typeface="Ravie" panose="04040805050809020602" pitchFamily="82" charset="0"/>
                </a:rPr>
                <a:t>Merci</a:t>
              </a:r>
            </a:p>
          </p:txBody>
        </p:sp>
        <p:sp>
          <p:nvSpPr>
            <p:cNvPr id="20" name="TextBox 19"/>
            <p:cNvSpPr txBox="1"/>
            <p:nvPr/>
          </p:nvSpPr>
          <p:spPr>
            <a:xfrm>
              <a:off x="1982356" y="2160564"/>
              <a:ext cx="2045891" cy="769441"/>
            </a:xfrm>
            <a:prstGeom prst="rect">
              <a:avLst/>
            </a:prstGeom>
            <a:noFill/>
          </p:spPr>
          <p:txBody>
            <a:bodyPr wrap="square" rtlCol="0">
              <a:spAutoFit/>
              <a:scene3d>
                <a:camera prst="isometricOffAxis1Right"/>
                <a:lightRig rig="threePt" dir="t"/>
              </a:scene3d>
              <a:sp3d extrusionH="57150">
                <a:bevelT w="38100" h="38100"/>
              </a:sp3d>
            </a:bodyPr>
            <a:lstStyle/>
            <a:p>
              <a:r>
                <a:rPr lang="en-US" sz="4400" dirty="0" err="1">
                  <a:ln>
                    <a:solidFill>
                      <a:srgbClr val="F1AD02"/>
                    </a:solidFill>
                  </a:ln>
                  <a:solidFill>
                    <a:schemeClr val="bg1"/>
                  </a:solidFill>
                  <a:effectLst>
                    <a:glow rad="228600">
                      <a:schemeClr val="bg2">
                        <a:lumMod val="90000"/>
                        <a:alpha val="40000"/>
                      </a:schemeClr>
                    </a:glow>
                  </a:effectLst>
                  <a:latin typeface="Kristen ITC" panose="03050502040202030202" pitchFamily="66" charset="0"/>
                </a:rPr>
                <a:t>Danke</a:t>
              </a:r>
              <a:endParaRPr lang="en-US" sz="4400" dirty="0">
                <a:ln>
                  <a:solidFill>
                    <a:srgbClr val="F1AD02"/>
                  </a:solidFill>
                </a:ln>
                <a:solidFill>
                  <a:schemeClr val="bg1"/>
                </a:solidFill>
                <a:effectLst>
                  <a:glow rad="228600">
                    <a:schemeClr val="bg2">
                      <a:lumMod val="90000"/>
                      <a:alpha val="40000"/>
                    </a:schemeClr>
                  </a:glow>
                </a:effectLst>
                <a:latin typeface="Kristen ITC" panose="03050502040202030202" pitchFamily="66" charset="0"/>
              </a:endParaRPr>
            </a:p>
          </p:txBody>
        </p:sp>
        <p:sp>
          <p:nvSpPr>
            <p:cNvPr id="21" name="TextBox 20"/>
            <p:cNvSpPr txBox="1"/>
            <p:nvPr/>
          </p:nvSpPr>
          <p:spPr>
            <a:xfrm flipH="1">
              <a:off x="5515929" y="4278540"/>
              <a:ext cx="2558705" cy="769441"/>
            </a:xfrm>
            <a:prstGeom prst="rect">
              <a:avLst/>
            </a:prstGeom>
            <a:noFill/>
          </p:spPr>
          <p:txBody>
            <a:bodyPr wrap="square" rtlCol="0">
              <a:spAutoFit/>
              <a:scene3d>
                <a:camera prst="isometricOffAxis2Left"/>
                <a:lightRig rig="threePt" dir="t"/>
              </a:scene3d>
              <a:sp3d extrusionH="57150">
                <a:bevelT w="38100" h="38100"/>
              </a:sp3d>
            </a:bodyPr>
            <a:lstStyle/>
            <a:p>
              <a:r>
                <a:rPr lang="en-US" sz="4400" dirty="0">
                  <a:ln>
                    <a:solidFill>
                      <a:srgbClr val="F1AD02"/>
                    </a:solidFill>
                  </a:ln>
                  <a:solidFill>
                    <a:schemeClr val="bg1"/>
                  </a:solidFill>
                  <a:effectLst>
                    <a:glow rad="228600">
                      <a:schemeClr val="bg2">
                        <a:lumMod val="90000"/>
                        <a:alpha val="40000"/>
                      </a:schemeClr>
                    </a:glow>
                  </a:effectLst>
                  <a:latin typeface="Showcard Gothic" panose="04020904020102020604" pitchFamily="82" charset="0"/>
                </a:rPr>
                <a:t>Grazie</a:t>
              </a:r>
            </a:p>
          </p:txBody>
        </p:sp>
        <p:sp>
          <p:nvSpPr>
            <p:cNvPr id="22" name="TextBox 21"/>
            <p:cNvSpPr txBox="1"/>
            <p:nvPr/>
          </p:nvSpPr>
          <p:spPr>
            <a:xfrm>
              <a:off x="1843688" y="1342032"/>
              <a:ext cx="3365210" cy="769441"/>
            </a:xfrm>
            <a:prstGeom prst="rect">
              <a:avLst/>
            </a:prstGeom>
            <a:noFill/>
          </p:spPr>
          <p:txBody>
            <a:bodyPr wrap="square" rtlCol="0">
              <a:spAutoFit/>
              <a:scene3d>
                <a:camera prst="isometricLeftDown"/>
                <a:lightRig rig="threePt" dir="t"/>
              </a:scene3d>
              <a:sp3d extrusionH="57150">
                <a:bevelT w="38100" h="38100"/>
              </a:sp3d>
            </a:bodyPr>
            <a:lstStyle/>
            <a:p>
              <a:r>
                <a:rPr lang="en-US" sz="4400" dirty="0">
                  <a:ln>
                    <a:solidFill>
                      <a:srgbClr val="F1AD02"/>
                    </a:solidFill>
                  </a:ln>
                  <a:solidFill>
                    <a:schemeClr val="bg1"/>
                  </a:solidFill>
                  <a:effectLst>
                    <a:glow rad="228600">
                      <a:schemeClr val="bg2">
                        <a:lumMod val="90000"/>
                        <a:alpha val="40000"/>
                      </a:schemeClr>
                    </a:glow>
                  </a:effectLst>
                  <a:latin typeface="Arial Rounded MT Bold" panose="020F0704030504030204" pitchFamily="34" charset="0"/>
                </a:rPr>
                <a:t>Obrigado</a:t>
              </a:r>
            </a:p>
          </p:txBody>
        </p:sp>
        <p:sp>
          <p:nvSpPr>
            <p:cNvPr id="23" name="TextBox 22"/>
            <p:cNvSpPr txBox="1"/>
            <p:nvPr/>
          </p:nvSpPr>
          <p:spPr>
            <a:xfrm>
              <a:off x="3264506" y="1272466"/>
              <a:ext cx="3365210" cy="769441"/>
            </a:xfrm>
            <a:prstGeom prst="rect">
              <a:avLst/>
            </a:prstGeom>
            <a:noFill/>
          </p:spPr>
          <p:txBody>
            <a:bodyPr wrap="square" rtlCol="0">
              <a:spAutoFit/>
              <a:scene3d>
                <a:camera prst="isometricOffAxis2Left"/>
                <a:lightRig rig="threePt" dir="t"/>
              </a:scene3d>
              <a:sp3d extrusionH="57150">
                <a:bevelT w="38100" h="38100"/>
              </a:sp3d>
            </a:bodyPr>
            <a:lstStyle/>
            <a:p>
              <a:r>
                <a:rPr lang="en-US" sz="4400" dirty="0">
                  <a:ln>
                    <a:solidFill>
                      <a:srgbClr val="F1AD02"/>
                    </a:solidFill>
                  </a:ln>
                  <a:solidFill>
                    <a:schemeClr val="bg1"/>
                  </a:solidFill>
                  <a:effectLst>
                    <a:glow rad="228600">
                      <a:schemeClr val="bg2">
                        <a:lumMod val="90000"/>
                        <a:alpha val="40000"/>
                      </a:schemeClr>
                    </a:glow>
                  </a:effectLst>
                  <a:latin typeface="Stencil" panose="040409050D0802020404" pitchFamily="82" charset="0"/>
                </a:rPr>
                <a:t>Gracias</a:t>
              </a:r>
            </a:p>
          </p:txBody>
        </p:sp>
        <p:sp>
          <p:nvSpPr>
            <p:cNvPr id="24" name="TextBox 23"/>
            <p:cNvSpPr txBox="1"/>
            <p:nvPr/>
          </p:nvSpPr>
          <p:spPr>
            <a:xfrm>
              <a:off x="4893545" y="1615166"/>
              <a:ext cx="4584020" cy="707886"/>
            </a:xfrm>
            <a:prstGeom prst="rect">
              <a:avLst/>
            </a:prstGeom>
            <a:noFill/>
          </p:spPr>
          <p:txBody>
            <a:bodyPr wrap="square" rtlCol="0">
              <a:spAutoFit/>
              <a:scene3d>
                <a:camera prst="isometricOffAxis1Left"/>
                <a:lightRig rig="threePt" dir="t"/>
              </a:scene3d>
              <a:sp3d extrusionH="57150">
                <a:bevelT w="38100" h="38100"/>
              </a:sp3d>
            </a:bodyPr>
            <a:lstStyle/>
            <a:p>
              <a:r>
                <a:rPr lang="en-US" sz="4000" dirty="0" err="1">
                  <a:ln>
                    <a:solidFill>
                      <a:srgbClr val="F1AD02"/>
                    </a:solidFill>
                  </a:ln>
                  <a:solidFill>
                    <a:schemeClr val="bg1"/>
                  </a:solidFill>
                  <a:effectLst>
                    <a:glow rad="228600">
                      <a:schemeClr val="bg2">
                        <a:lumMod val="90000"/>
                        <a:alpha val="40000"/>
                      </a:schemeClr>
                    </a:glow>
                  </a:effectLst>
                  <a:latin typeface="Wide Latin" panose="020A0A07050505020404" pitchFamily="18" charset="0"/>
                </a:rPr>
                <a:t>Salamat</a:t>
              </a:r>
              <a:endParaRPr lang="en-US" sz="4000" dirty="0">
                <a:ln>
                  <a:solidFill>
                    <a:srgbClr val="F1AD02"/>
                  </a:solidFill>
                </a:ln>
                <a:solidFill>
                  <a:schemeClr val="bg1"/>
                </a:solidFill>
                <a:effectLst>
                  <a:glow rad="228600">
                    <a:schemeClr val="bg2">
                      <a:lumMod val="90000"/>
                      <a:alpha val="40000"/>
                    </a:schemeClr>
                  </a:glow>
                </a:effectLst>
                <a:latin typeface="Wide Latin" panose="020A0A07050505020404" pitchFamily="18" charset="0"/>
              </a:endParaRPr>
            </a:p>
          </p:txBody>
        </p:sp>
        <p:sp>
          <p:nvSpPr>
            <p:cNvPr id="25" name="TextBox 24"/>
            <p:cNvSpPr txBox="1"/>
            <p:nvPr/>
          </p:nvSpPr>
          <p:spPr>
            <a:xfrm>
              <a:off x="4538349" y="4656655"/>
              <a:ext cx="2895717" cy="646331"/>
            </a:xfrm>
            <a:prstGeom prst="rect">
              <a:avLst/>
            </a:prstGeom>
            <a:noFill/>
          </p:spPr>
          <p:txBody>
            <a:bodyPr wrap="square" rtlCol="0">
              <a:spAutoFit/>
              <a:scene3d>
                <a:camera prst="isometricOffAxis2Left"/>
                <a:lightRig rig="threePt" dir="t"/>
              </a:scene3d>
              <a:sp3d extrusionH="57150">
                <a:bevelT w="38100" h="38100"/>
              </a:sp3d>
            </a:bodyPr>
            <a:lstStyle/>
            <a:p>
              <a:r>
                <a:rPr lang="en-US" sz="3600" dirty="0" err="1">
                  <a:ln>
                    <a:solidFill>
                      <a:srgbClr val="F1AD02"/>
                    </a:solidFill>
                  </a:ln>
                  <a:solidFill>
                    <a:schemeClr val="bg1"/>
                  </a:solidFill>
                  <a:latin typeface="Snap ITC" panose="04040A07060A02020202" pitchFamily="82" charset="0"/>
                </a:rPr>
                <a:t>Köszönöm</a:t>
              </a:r>
              <a:endParaRPr lang="en-US" sz="3600" dirty="0">
                <a:ln>
                  <a:solidFill>
                    <a:srgbClr val="F1AD02"/>
                  </a:solidFill>
                </a:ln>
                <a:solidFill>
                  <a:schemeClr val="bg1"/>
                </a:solidFill>
                <a:latin typeface="Snap ITC" panose="04040A07060A02020202" pitchFamily="82" charset="0"/>
              </a:endParaRPr>
            </a:p>
          </p:txBody>
        </p:sp>
        <p:sp>
          <p:nvSpPr>
            <p:cNvPr id="26" name="TextBox 25"/>
            <p:cNvSpPr txBox="1"/>
            <p:nvPr/>
          </p:nvSpPr>
          <p:spPr>
            <a:xfrm>
              <a:off x="5723816" y="2262035"/>
              <a:ext cx="1755163" cy="707886"/>
            </a:xfrm>
            <a:prstGeom prst="rect">
              <a:avLst/>
            </a:prstGeom>
            <a:noFill/>
          </p:spPr>
          <p:txBody>
            <a:bodyPr wrap="square" rtlCol="0">
              <a:spAutoFit/>
              <a:scene3d>
                <a:camera prst="isometricOffAxis1Left"/>
                <a:lightRig rig="threePt" dir="t"/>
              </a:scene3d>
              <a:sp3d extrusionH="57150">
                <a:bevelT w="38100" h="38100"/>
              </a:sp3d>
            </a:bodyPr>
            <a:lstStyle/>
            <a:p>
              <a:r>
                <a:rPr lang="en-US" sz="4000" dirty="0" err="1">
                  <a:ln>
                    <a:solidFill>
                      <a:srgbClr val="F1AD02"/>
                    </a:solidFill>
                  </a:ln>
                  <a:solidFill>
                    <a:schemeClr val="bg1"/>
                  </a:solidFill>
                  <a:effectLst>
                    <a:glow rad="228600">
                      <a:schemeClr val="bg2">
                        <a:lumMod val="90000"/>
                        <a:alpha val="40000"/>
                      </a:schemeClr>
                    </a:glow>
                  </a:effectLst>
                  <a:latin typeface="OCR A Extended" panose="02010509020102010303" pitchFamily="50" charset="0"/>
                </a:rPr>
                <a:t>Asko</a:t>
              </a:r>
              <a:endParaRPr lang="en-US" sz="4000" dirty="0">
                <a:ln>
                  <a:solidFill>
                    <a:srgbClr val="F1AD02"/>
                  </a:solidFill>
                </a:ln>
                <a:solidFill>
                  <a:schemeClr val="bg1"/>
                </a:solidFill>
                <a:effectLst>
                  <a:glow rad="228600">
                    <a:schemeClr val="bg2">
                      <a:lumMod val="90000"/>
                      <a:alpha val="40000"/>
                    </a:schemeClr>
                  </a:glow>
                </a:effectLst>
                <a:latin typeface="OCR A Extended" panose="02010509020102010303" pitchFamily="50" charset="0"/>
              </a:endParaRPr>
            </a:p>
          </p:txBody>
        </p:sp>
        <p:sp>
          <p:nvSpPr>
            <p:cNvPr id="27" name="TextBox 26"/>
            <p:cNvSpPr txBox="1"/>
            <p:nvPr/>
          </p:nvSpPr>
          <p:spPr>
            <a:xfrm>
              <a:off x="1829917" y="1594907"/>
              <a:ext cx="1561139" cy="646331"/>
            </a:xfrm>
            <a:prstGeom prst="rect">
              <a:avLst/>
            </a:prstGeom>
            <a:noFill/>
          </p:spPr>
          <p:txBody>
            <a:bodyPr wrap="square" rtlCol="0">
              <a:spAutoFit/>
              <a:scene3d>
                <a:camera prst="isometricOffAxis2Left"/>
                <a:lightRig rig="threePt" dir="t"/>
              </a:scene3d>
              <a:sp3d extrusionH="57150">
                <a:bevelT w="38100" h="38100"/>
              </a:sp3d>
            </a:bodyPr>
            <a:lstStyle/>
            <a:p>
              <a:r>
                <a:rPr lang="en-US" sz="3600" dirty="0" err="1">
                  <a:ln>
                    <a:solidFill>
                      <a:srgbClr val="F1AD02"/>
                    </a:solidFill>
                  </a:ln>
                  <a:solidFill>
                    <a:schemeClr val="bg1"/>
                  </a:solidFill>
                  <a:effectLst>
                    <a:glow rad="228600">
                      <a:schemeClr val="bg2">
                        <a:lumMod val="90000"/>
                        <a:alpha val="40000"/>
                      </a:schemeClr>
                    </a:glow>
                  </a:effectLst>
                  <a:latin typeface="Plantagenet Cherokee" panose="02020602070100000000" pitchFamily="18" charset="0"/>
                </a:rPr>
                <a:t>Takk</a:t>
              </a:r>
              <a:endParaRPr lang="en-US" sz="3600" dirty="0">
                <a:ln>
                  <a:solidFill>
                    <a:srgbClr val="F1AD02"/>
                  </a:solidFill>
                </a:ln>
                <a:solidFill>
                  <a:schemeClr val="bg1"/>
                </a:solidFill>
                <a:effectLst>
                  <a:glow rad="228600">
                    <a:schemeClr val="bg2">
                      <a:lumMod val="90000"/>
                      <a:alpha val="40000"/>
                    </a:schemeClr>
                  </a:glow>
                </a:effectLst>
                <a:latin typeface="Plantagenet Cherokee" panose="02020602070100000000" pitchFamily="18" charset="0"/>
              </a:endParaRPr>
            </a:p>
          </p:txBody>
        </p:sp>
        <p:sp>
          <p:nvSpPr>
            <p:cNvPr id="28" name="TextBox 27"/>
            <p:cNvSpPr txBox="1"/>
            <p:nvPr/>
          </p:nvSpPr>
          <p:spPr>
            <a:xfrm>
              <a:off x="5292990" y="1773082"/>
              <a:ext cx="2406179" cy="769441"/>
            </a:xfrm>
            <a:prstGeom prst="rect">
              <a:avLst/>
            </a:prstGeom>
            <a:noFill/>
          </p:spPr>
          <p:txBody>
            <a:bodyPr wrap="square" rtlCol="0">
              <a:spAutoFit/>
              <a:scene3d>
                <a:camera prst="isometricTopUp"/>
                <a:lightRig rig="threePt" dir="t"/>
              </a:scene3d>
              <a:sp3d extrusionH="57150">
                <a:bevelT w="38100" h="38100"/>
              </a:sp3d>
            </a:bodyPr>
            <a:lstStyle/>
            <a:p>
              <a:r>
                <a:rPr lang="en-US" sz="4400" dirty="0" err="1">
                  <a:ln>
                    <a:solidFill>
                      <a:srgbClr val="F1AD02"/>
                    </a:solidFill>
                  </a:ln>
                  <a:solidFill>
                    <a:schemeClr val="bg1"/>
                  </a:solidFill>
                  <a:effectLst>
                    <a:glow rad="228600">
                      <a:schemeClr val="bg2">
                        <a:lumMod val="90000"/>
                        <a:alpha val="40000"/>
                      </a:schemeClr>
                    </a:glow>
                  </a:effectLst>
                  <a:latin typeface="Brush Script MT" panose="03060802040406070304" pitchFamily="66" charset="0"/>
                  <a:cs typeface="Aharoni" panose="02010803020104030203" pitchFamily="2" charset="-79"/>
                </a:rPr>
                <a:t>Hvala</a:t>
              </a:r>
              <a:endParaRPr lang="en-US" sz="4400" dirty="0">
                <a:ln>
                  <a:solidFill>
                    <a:srgbClr val="F1AD02"/>
                  </a:solidFill>
                </a:ln>
                <a:solidFill>
                  <a:schemeClr val="bg1"/>
                </a:solidFill>
                <a:effectLst>
                  <a:glow rad="228600">
                    <a:schemeClr val="bg2">
                      <a:lumMod val="90000"/>
                      <a:alpha val="40000"/>
                    </a:schemeClr>
                  </a:glow>
                </a:effectLst>
                <a:latin typeface="Brush Script MT" panose="03060802040406070304" pitchFamily="66" charset="0"/>
                <a:cs typeface="Aharoni" panose="02010803020104030203" pitchFamily="2" charset="-79"/>
              </a:endParaRPr>
            </a:p>
          </p:txBody>
        </p:sp>
        <p:sp>
          <p:nvSpPr>
            <p:cNvPr id="29" name="TextBox 28"/>
            <p:cNvSpPr txBox="1"/>
            <p:nvPr/>
          </p:nvSpPr>
          <p:spPr>
            <a:xfrm rot="16200000">
              <a:off x="6353679" y="3188039"/>
              <a:ext cx="3166509" cy="707886"/>
            </a:xfrm>
            <a:prstGeom prst="rect">
              <a:avLst/>
            </a:prstGeom>
            <a:noFill/>
          </p:spPr>
          <p:txBody>
            <a:bodyPr wrap="square" rtlCol="0">
              <a:spAutoFit/>
              <a:scene3d>
                <a:camera prst="isometricOffAxis2Left"/>
                <a:lightRig rig="threePt" dir="t"/>
              </a:scene3d>
              <a:sp3d extrusionH="57150">
                <a:bevelT w="38100" h="38100"/>
              </a:sp3d>
            </a:bodyPr>
            <a:lstStyle/>
            <a:p>
              <a:r>
                <a:rPr lang="en-US" sz="4000" dirty="0" err="1">
                  <a:ln>
                    <a:solidFill>
                      <a:srgbClr val="F1AD02"/>
                    </a:solidFill>
                  </a:ln>
                  <a:solidFill>
                    <a:schemeClr val="bg1"/>
                  </a:solidFill>
                  <a:effectLst>
                    <a:glow rad="228600">
                      <a:schemeClr val="bg2">
                        <a:lumMod val="90000"/>
                        <a:alpha val="40000"/>
                      </a:schemeClr>
                    </a:glow>
                  </a:effectLst>
                  <a:latin typeface="Bauhaus 93" panose="04030905020B02020C02" pitchFamily="82" charset="0"/>
                </a:rPr>
                <a:t>Falemnderit</a:t>
              </a:r>
              <a:endParaRPr lang="en-US" sz="4000" dirty="0">
                <a:ln>
                  <a:solidFill>
                    <a:srgbClr val="F1AD02"/>
                  </a:solidFill>
                </a:ln>
                <a:solidFill>
                  <a:schemeClr val="bg1"/>
                </a:solidFill>
                <a:effectLst>
                  <a:glow rad="228600">
                    <a:schemeClr val="bg2">
                      <a:lumMod val="90000"/>
                      <a:alpha val="40000"/>
                    </a:schemeClr>
                  </a:glow>
                </a:effectLst>
                <a:latin typeface="Bauhaus 93" panose="04030905020B02020C02" pitchFamily="82" charset="0"/>
              </a:endParaRPr>
            </a:p>
          </p:txBody>
        </p:sp>
        <p:sp>
          <p:nvSpPr>
            <p:cNvPr id="30" name="TextBox 29"/>
            <p:cNvSpPr txBox="1"/>
            <p:nvPr/>
          </p:nvSpPr>
          <p:spPr>
            <a:xfrm>
              <a:off x="1567227" y="4734873"/>
              <a:ext cx="3568867" cy="707886"/>
            </a:xfrm>
            <a:prstGeom prst="rect">
              <a:avLst/>
            </a:prstGeom>
            <a:noFill/>
          </p:spPr>
          <p:txBody>
            <a:bodyPr wrap="square" rtlCol="0">
              <a:spAutoFit/>
              <a:scene3d>
                <a:camera prst="perspectiveRelaxedModerately"/>
                <a:lightRig rig="threePt" dir="t"/>
              </a:scene3d>
              <a:sp3d extrusionH="57150">
                <a:bevelT w="38100" h="38100"/>
              </a:sp3d>
            </a:bodyPr>
            <a:lstStyle/>
            <a:p>
              <a:r>
                <a:rPr lang="en-US" sz="4000" dirty="0">
                  <a:ln>
                    <a:solidFill>
                      <a:srgbClr val="F1AD02"/>
                    </a:solidFill>
                  </a:ln>
                  <a:solidFill>
                    <a:schemeClr val="bg1"/>
                  </a:solidFill>
                  <a:effectLst>
                    <a:glow rad="228600">
                      <a:schemeClr val="bg2">
                        <a:lumMod val="90000"/>
                        <a:alpha val="40000"/>
                      </a:schemeClr>
                    </a:glow>
                  </a:effectLst>
                  <a:latin typeface="Wide Latin" panose="020A0A07050505020404" pitchFamily="18" charset="0"/>
                </a:rPr>
                <a:t>Mahalo</a:t>
              </a:r>
            </a:p>
          </p:txBody>
        </p:sp>
        <p:sp>
          <p:nvSpPr>
            <p:cNvPr id="31" name="TextBox 30"/>
            <p:cNvSpPr txBox="1"/>
            <p:nvPr/>
          </p:nvSpPr>
          <p:spPr>
            <a:xfrm>
              <a:off x="4291002" y="2917745"/>
              <a:ext cx="1489394" cy="647808"/>
            </a:xfrm>
            <a:prstGeom prst="rect">
              <a:avLst/>
            </a:prstGeom>
            <a:noFill/>
            <a:scene3d>
              <a:camera prst="isometricOffAxis2Right"/>
              <a:lightRig rig="threePt" dir="t"/>
            </a:scene3d>
          </p:spPr>
          <p:txBody>
            <a:bodyPr vert="horz" wrap="square" rtlCol="0">
              <a:noAutofit/>
              <a:scene3d>
                <a:camera prst="isometricOffAxis2Right"/>
                <a:lightRig rig="threePt" dir="t"/>
              </a:scene3d>
              <a:sp3d extrusionH="57150">
                <a:bevelT w="38100" h="38100"/>
              </a:sp3d>
            </a:bodyPr>
            <a:lstStyle/>
            <a:p>
              <a:r>
                <a:rPr lang="en-US" sz="4400" dirty="0">
                  <a:ln>
                    <a:solidFill>
                      <a:srgbClr val="F1AD02"/>
                    </a:solidFill>
                  </a:ln>
                  <a:solidFill>
                    <a:schemeClr val="bg1"/>
                  </a:solidFill>
                  <a:effectLst>
                    <a:glow rad="228600">
                      <a:schemeClr val="bg2">
                        <a:lumMod val="90000"/>
                        <a:alpha val="40000"/>
                      </a:schemeClr>
                    </a:glow>
                  </a:effectLst>
                  <a:latin typeface="Calibri" panose="020F0502020204030204" pitchFamily="34" charset="0"/>
                </a:rPr>
                <a:t>Toda</a:t>
              </a:r>
            </a:p>
          </p:txBody>
        </p:sp>
        <p:sp>
          <p:nvSpPr>
            <p:cNvPr id="32" name="TextBox 31"/>
            <p:cNvSpPr txBox="1"/>
            <p:nvPr/>
          </p:nvSpPr>
          <p:spPr>
            <a:xfrm rot="5817978">
              <a:off x="47018" y="1324867"/>
              <a:ext cx="3568867" cy="707886"/>
            </a:xfrm>
            <a:prstGeom prst="rect">
              <a:avLst/>
            </a:prstGeom>
            <a:noFill/>
          </p:spPr>
          <p:txBody>
            <a:bodyPr wrap="square" rtlCol="0">
              <a:spAutoFit/>
              <a:scene3d>
                <a:camera prst="perspectiveContrastingLeftFacing"/>
                <a:lightRig rig="threePt" dir="t"/>
              </a:scene3d>
              <a:sp3d extrusionH="57150">
                <a:bevelT w="38100" h="38100"/>
              </a:sp3d>
            </a:bodyPr>
            <a:lstStyle/>
            <a:p>
              <a:r>
                <a:rPr lang="en-US" sz="4000" dirty="0">
                  <a:ln>
                    <a:solidFill>
                      <a:srgbClr val="F1AD02"/>
                    </a:solidFill>
                  </a:ln>
                  <a:solidFill>
                    <a:schemeClr val="bg1"/>
                  </a:solidFill>
                  <a:effectLst>
                    <a:glow rad="228600">
                      <a:schemeClr val="bg2">
                        <a:lumMod val="90000"/>
                        <a:alpha val="40000"/>
                      </a:schemeClr>
                    </a:glow>
                  </a:effectLst>
                  <a:latin typeface="Wide Latin" panose="020A0A07050505020404" pitchFamily="18" charset="0"/>
                </a:rPr>
                <a:t>Arigato</a:t>
              </a:r>
            </a:p>
          </p:txBody>
        </p:sp>
        <p:sp>
          <p:nvSpPr>
            <p:cNvPr id="2" name="TextBox 1"/>
            <p:cNvSpPr txBox="1"/>
            <p:nvPr/>
          </p:nvSpPr>
          <p:spPr>
            <a:xfrm>
              <a:off x="7173429" y="5021967"/>
              <a:ext cx="819121" cy="369332"/>
            </a:xfrm>
            <a:prstGeom prst="rect">
              <a:avLst/>
            </a:prstGeom>
            <a:noFill/>
          </p:spPr>
          <p:txBody>
            <a:bodyPr wrap="square" rtlCol="0">
              <a:spAutoFit/>
            </a:bodyPr>
            <a:lstStyle/>
            <a:p>
              <a:r>
                <a:rPr lang="en-US" dirty="0">
                  <a:ln>
                    <a:solidFill>
                      <a:srgbClr val="F1AD02"/>
                    </a:solidFill>
                  </a:ln>
                  <a:solidFill>
                    <a:schemeClr val="bg1"/>
                  </a:solidFill>
                </a:rPr>
                <a:t>THX</a:t>
              </a:r>
            </a:p>
          </p:txBody>
        </p:sp>
        <p:sp>
          <p:nvSpPr>
            <p:cNvPr id="4" name="TextBox 3"/>
            <p:cNvSpPr txBox="1"/>
            <p:nvPr/>
          </p:nvSpPr>
          <p:spPr>
            <a:xfrm>
              <a:off x="6903468" y="2713040"/>
              <a:ext cx="937987" cy="369332"/>
            </a:xfrm>
            <a:prstGeom prst="rect">
              <a:avLst/>
            </a:prstGeom>
            <a:noFill/>
          </p:spPr>
          <p:txBody>
            <a:bodyPr wrap="square" rtlCol="0">
              <a:spAutoFit/>
            </a:bodyPr>
            <a:lstStyle/>
            <a:p>
              <a:r>
                <a:rPr lang="en-US" dirty="0">
                  <a:ln>
                    <a:solidFill>
                      <a:srgbClr val="F1AD02"/>
                    </a:solidFill>
                  </a:ln>
                  <a:solidFill>
                    <a:schemeClr val="bg1"/>
                  </a:solidFill>
                  <a:latin typeface="Batang" panose="02030600000101010101" pitchFamily="18" charset="-127"/>
                  <a:ea typeface="Batang" panose="02030600000101010101" pitchFamily="18" charset="-127"/>
                </a:rPr>
                <a:t>10Q</a:t>
              </a:r>
            </a:p>
          </p:txBody>
        </p:sp>
      </p:grpSp>
    </p:spTree>
    <p:extLst>
      <p:ext uri="{BB962C8B-B14F-4D97-AF65-F5344CB8AC3E}">
        <p14:creationId xmlns:p14="http://schemas.microsoft.com/office/powerpoint/2010/main" val="88545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a:ln>
                  <a:solidFill>
                    <a:srgbClr val="FCFDFE"/>
                  </a:solidFill>
                </a:ln>
                <a:solidFill>
                  <a:srgbClr val="F1AD02"/>
                </a:solidFill>
                <a:latin typeface="+mn-lt"/>
              </a:rPr>
              <a:t>Contact Information</a:t>
            </a:r>
          </a:p>
        </p:txBody>
      </p:sp>
      <p:sp>
        <p:nvSpPr>
          <p:cNvPr id="9" name="Content Placeholder 8"/>
          <p:cNvSpPr>
            <a:spLocks noGrp="1"/>
          </p:cNvSpPr>
          <p:nvPr>
            <p:ph idx="1"/>
          </p:nvPr>
        </p:nvSpPr>
        <p:spPr/>
        <p:txBody>
          <a:bodyPr/>
          <a:lstStyle/>
          <a:p>
            <a:pPr marL="0" indent="0" algn="ctr">
              <a:buNone/>
            </a:pPr>
            <a:r>
              <a:rPr lang="en-US" dirty="0">
                <a:ln>
                  <a:solidFill>
                    <a:srgbClr val="F1AD02"/>
                  </a:solidFill>
                </a:ln>
                <a:solidFill>
                  <a:schemeClr val="bg1"/>
                </a:solidFill>
              </a:rPr>
              <a:t>Department of Labor </a:t>
            </a:r>
          </a:p>
          <a:p>
            <a:pPr marL="0" indent="0" algn="ctr">
              <a:buNone/>
            </a:pPr>
            <a:r>
              <a:rPr lang="en-US" dirty="0">
                <a:ln>
                  <a:solidFill>
                    <a:srgbClr val="F1AD02"/>
                  </a:solidFill>
                </a:ln>
                <a:solidFill>
                  <a:schemeClr val="bg1"/>
                </a:solidFill>
              </a:rPr>
              <a:t>785-296-4000 or 800-332-0353</a:t>
            </a:r>
          </a:p>
          <a:p>
            <a:pPr marL="0" indent="0" algn="ctr">
              <a:buNone/>
            </a:pPr>
            <a:r>
              <a:rPr lang="en-US" sz="2400" dirty="0">
                <a:ln>
                  <a:solidFill>
                    <a:srgbClr val="F1AD02"/>
                  </a:solidFill>
                </a:ln>
                <a:solidFill>
                  <a:schemeClr val="bg1"/>
                </a:solidFill>
              </a:rPr>
              <a:t>Ombudsman Unit, Option 2</a:t>
            </a:r>
          </a:p>
          <a:p>
            <a:pPr marL="0" indent="0" algn="ctr">
              <a:buNone/>
            </a:pPr>
            <a:r>
              <a:rPr lang="en-US" dirty="0">
                <a:ln>
                  <a:solidFill>
                    <a:srgbClr val="F1AD02"/>
                  </a:solidFill>
                </a:ln>
                <a:solidFill>
                  <a:schemeClr val="bg1"/>
                </a:solidFill>
              </a:rPr>
              <a:t>Ryan Boswell</a:t>
            </a:r>
          </a:p>
          <a:p>
            <a:pPr marL="0" indent="0" algn="ctr">
              <a:buNone/>
            </a:pPr>
            <a:r>
              <a:rPr lang="en-US" dirty="0">
                <a:ln>
                  <a:solidFill>
                    <a:srgbClr val="F1AD02"/>
                  </a:solidFill>
                </a:ln>
                <a:solidFill>
                  <a:schemeClr val="bg1"/>
                </a:solidFill>
              </a:rPr>
              <a:t>Ext. 7361</a:t>
            </a:r>
          </a:p>
          <a:p>
            <a:pPr marL="0" indent="0" algn="ctr">
              <a:buNone/>
            </a:pPr>
            <a:endParaRPr lang="en-US" sz="2400" dirty="0">
              <a:ln>
                <a:solidFill>
                  <a:srgbClr val="F1AD02"/>
                </a:solidFill>
              </a:ln>
              <a:solidFill>
                <a:schemeClr val="bg1"/>
              </a:solidFill>
            </a:endParaRPr>
          </a:p>
          <a:p>
            <a:pPr marL="0" indent="0" algn="ctr">
              <a:buNone/>
            </a:pPr>
            <a:r>
              <a:rPr lang="en-US" dirty="0">
                <a:ln>
                  <a:solidFill>
                    <a:srgbClr val="F1AD02"/>
                  </a:solidFill>
                </a:ln>
                <a:solidFill>
                  <a:schemeClr val="bg1"/>
                </a:solidFill>
              </a:rPr>
              <a:t>www.dol.ks.gov</a:t>
            </a:r>
          </a:p>
          <a:p>
            <a:pPr marL="0" indent="0" algn="ctr">
              <a:buNone/>
            </a:pPr>
            <a:endParaRPr lang="en-US" dirty="0">
              <a:ln>
                <a:solidFill>
                  <a:srgbClr val="F1AD02"/>
                </a:solidFill>
              </a:ln>
              <a:solidFill>
                <a:schemeClr val="bg1"/>
              </a:solidFill>
            </a:endParaRPr>
          </a:p>
          <a:p>
            <a:pPr marL="0" indent="0">
              <a:buNone/>
            </a:pPr>
            <a:endParaRPr lang="en-US" dirty="0"/>
          </a:p>
        </p:txBody>
      </p:sp>
    </p:spTree>
    <p:extLst>
      <p:ext uri="{BB962C8B-B14F-4D97-AF65-F5344CB8AC3E}">
        <p14:creationId xmlns:p14="http://schemas.microsoft.com/office/powerpoint/2010/main" val="21877758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53192AA-7FB5-0156-BC47-4220026B32DB}"/>
              </a:ext>
            </a:extLst>
          </p:cNvPr>
          <p:cNvSpPr>
            <a:spLocks/>
          </p:cNvSpPr>
          <p:nvPr/>
        </p:nvSpPr>
        <p:spPr>
          <a:xfrm>
            <a:off x="-30480" y="-5148"/>
            <a:ext cx="5626609" cy="6868295"/>
          </a:xfrm>
          <a:custGeom>
            <a:avLst/>
            <a:gdLst>
              <a:gd name="connsiteX0" fmla="*/ 0 w 4526280"/>
              <a:gd name="connsiteY0" fmla="*/ 0 h 6858000"/>
              <a:gd name="connsiteX1" fmla="*/ 4526280 w 4526280"/>
              <a:gd name="connsiteY1" fmla="*/ 0 h 6858000"/>
              <a:gd name="connsiteX2" fmla="*/ 4526280 w 4526280"/>
              <a:gd name="connsiteY2" fmla="*/ 6858000 h 6858000"/>
              <a:gd name="connsiteX3" fmla="*/ 0 w 4526280"/>
              <a:gd name="connsiteY3" fmla="*/ 6858000 h 6858000"/>
              <a:gd name="connsiteX4" fmla="*/ 0 w 4526280"/>
              <a:gd name="connsiteY4" fmla="*/ 0 h 6858000"/>
              <a:gd name="connsiteX0" fmla="*/ 0 w 4526280"/>
              <a:gd name="connsiteY0" fmla="*/ 0 h 6858000"/>
              <a:gd name="connsiteX1" fmla="*/ 4526280 w 4526280"/>
              <a:gd name="connsiteY1" fmla="*/ 0 h 6858000"/>
              <a:gd name="connsiteX2" fmla="*/ 3261360 w 4526280"/>
              <a:gd name="connsiteY2" fmla="*/ 6842760 h 6858000"/>
              <a:gd name="connsiteX3" fmla="*/ 0 w 4526280"/>
              <a:gd name="connsiteY3" fmla="*/ 6858000 h 6858000"/>
              <a:gd name="connsiteX4" fmla="*/ 0 w 4526280"/>
              <a:gd name="connsiteY4" fmla="*/ 0 h 6858000"/>
              <a:gd name="connsiteX0" fmla="*/ 0 w 5074920"/>
              <a:gd name="connsiteY0" fmla="*/ 15240 h 6873240"/>
              <a:gd name="connsiteX1" fmla="*/ 5074920 w 5074920"/>
              <a:gd name="connsiteY1" fmla="*/ 0 h 6873240"/>
              <a:gd name="connsiteX2" fmla="*/ 3261360 w 5074920"/>
              <a:gd name="connsiteY2" fmla="*/ 6858000 h 6873240"/>
              <a:gd name="connsiteX3" fmla="*/ 0 w 5074920"/>
              <a:gd name="connsiteY3" fmla="*/ 6873240 h 6873240"/>
              <a:gd name="connsiteX4" fmla="*/ 0 w 5074920"/>
              <a:gd name="connsiteY4" fmla="*/ 15240 h 6873240"/>
              <a:gd name="connsiteX0" fmla="*/ 0 w 5074920"/>
              <a:gd name="connsiteY0" fmla="*/ 15240 h 6873240"/>
              <a:gd name="connsiteX1" fmla="*/ 5074920 w 5074920"/>
              <a:gd name="connsiteY1" fmla="*/ 0 h 6873240"/>
              <a:gd name="connsiteX2" fmla="*/ 3870960 w 5074920"/>
              <a:gd name="connsiteY2" fmla="*/ 6873240 h 6873240"/>
              <a:gd name="connsiteX3" fmla="*/ 0 w 5074920"/>
              <a:gd name="connsiteY3" fmla="*/ 6873240 h 6873240"/>
              <a:gd name="connsiteX4" fmla="*/ 0 w 5074920"/>
              <a:gd name="connsiteY4" fmla="*/ 15240 h 6873240"/>
              <a:gd name="connsiteX0" fmla="*/ 0 w 5074920"/>
              <a:gd name="connsiteY0" fmla="*/ 15240 h 6888480"/>
              <a:gd name="connsiteX1" fmla="*/ 5074920 w 5074920"/>
              <a:gd name="connsiteY1" fmla="*/ 0 h 6888480"/>
              <a:gd name="connsiteX2" fmla="*/ 4143074 w 5074920"/>
              <a:gd name="connsiteY2" fmla="*/ 6888480 h 6888480"/>
              <a:gd name="connsiteX3" fmla="*/ 0 w 5074920"/>
              <a:gd name="connsiteY3" fmla="*/ 6873240 h 6888480"/>
              <a:gd name="connsiteX4" fmla="*/ 0 w 5074920"/>
              <a:gd name="connsiteY4" fmla="*/ 15240 h 6888480"/>
              <a:gd name="connsiteX0" fmla="*/ 27641 w 5102561"/>
              <a:gd name="connsiteY0" fmla="*/ 15240 h 6893651"/>
              <a:gd name="connsiteX1" fmla="*/ 5102561 w 5102561"/>
              <a:gd name="connsiteY1" fmla="*/ 0 h 6893651"/>
              <a:gd name="connsiteX2" fmla="*/ 4170715 w 5102561"/>
              <a:gd name="connsiteY2" fmla="*/ 6888480 h 6893651"/>
              <a:gd name="connsiteX3" fmla="*/ 0 w 5102561"/>
              <a:gd name="connsiteY3" fmla="*/ 6893651 h 6893651"/>
              <a:gd name="connsiteX4" fmla="*/ 27641 w 5102561"/>
              <a:gd name="connsiteY4" fmla="*/ 15240 h 6893651"/>
              <a:gd name="connsiteX0" fmla="*/ 18427 w 5102561"/>
              <a:gd name="connsiteY0" fmla="*/ 0 h 6898821"/>
              <a:gd name="connsiteX1" fmla="*/ 5102561 w 5102561"/>
              <a:gd name="connsiteY1" fmla="*/ 5170 h 6898821"/>
              <a:gd name="connsiteX2" fmla="*/ 4170715 w 5102561"/>
              <a:gd name="connsiteY2" fmla="*/ 6893650 h 6898821"/>
              <a:gd name="connsiteX3" fmla="*/ 0 w 5102561"/>
              <a:gd name="connsiteY3" fmla="*/ 6898821 h 6898821"/>
              <a:gd name="connsiteX4" fmla="*/ 18427 w 5102561"/>
              <a:gd name="connsiteY4" fmla="*/ 0 h 6898821"/>
              <a:gd name="connsiteX0" fmla="*/ 18427 w 5102561"/>
              <a:gd name="connsiteY0" fmla="*/ 0 h 6898821"/>
              <a:gd name="connsiteX1" fmla="*/ 5102561 w 5102561"/>
              <a:gd name="connsiteY1" fmla="*/ 5170 h 6898821"/>
              <a:gd name="connsiteX2" fmla="*/ 4170715 w 5102561"/>
              <a:gd name="connsiteY2" fmla="*/ 6893650 h 6898821"/>
              <a:gd name="connsiteX3" fmla="*/ 0 w 5102561"/>
              <a:gd name="connsiteY3" fmla="*/ 6898821 h 6898821"/>
              <a:gd name="connsiteX4" fmla="*/ 18427 w 5102561"/>
              <a:gd name="connsiteY4" fmla="*/ 0 h 6898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561" h="6898821">
                <a:moveTo>
                  <a:pt x="18427" y="0"/>
                </a:moveTo>
                <a:lnTo>
                  <a:pt x="5102561" y="5170"/>
                </a:lnTo>
                <a:lnTo>
                  <a:pt x="4170715" y="6893650"/>
                </a:lnTo>
                <a:lnTo>
                  <a:pt x="0" y="6898821"/>
                </a:lnTo>
                <a:cubicBezTo>
                  <a:pt x="6142" y="4599214"/>
                  <a:pt x="12285" y="2299607"/>
                  <a:pt x="18427" y="0"/>
                </a:cubicBezTo>
                <a:close/>
              </a:path>
            </a:pathLst>
          </a:custGeom>
          <a:solidFill>
            <a:srgbClr val="002060"/>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82880" tIns="1035273" rIns="151718" bIns="384689" numCol="1" spcCol="1270" rtlCol="0" anchor="t" anchorCtr="0">
            <a:noAutofit/>
          </a:bodyPr>
          <a:lstStyle/>
          <a:p>
            <a:pPr marL="0" indent="0" algn="ctr" defTabSz="711200">
              <a:lnSpc>
                <a:spcPct val="90000"/>
              </a:lnSpc>
              <a:spcBef>
                <a:spcPct val="0"/>
              </a:spcBef>
              <a:spcAft>
                <a:spcPct val="35000"/>
              </a:spcAft>
              <a:buNone/>
            </a:pPr>
            <a:endParaRPr lang="en-US" sz="2800" b="1" kern="1200" dirty="0"/>
          </a:p>
        </p:txBody>
      </p:sp>
      <p:pic>
        <p:nvPicPr>
          <p:cNvPr id="5" name="Example" hidden="1">
            <a:extLst>
              <a:ext uri="{FF2B5EF4-FFF2-40B4-BE49-F238E27FC236}">
                <a16:creationId xmlns:a16="http://schemas.microsoft.com/office/drawing/2014/main" id="{32E6384C-8D6A-53A9-2293-55E19B04206B}"/>
              </a:ext>
            </a:extLst>
          </p:cNvPr>
          <p:cNvPicPr>
            <a:picLocks noGrp="1" noRot="1" noChangeAspect="1" noMove="1" noResize="1" noEditPoints="1" noAdjustHandles="1" noChangeArrowheads="1" noChangeShapeType="1" noCrop="1"/>
          </p:cNvPicPr>
          <p:nvPr/>
        </p:nvPicPr>
        <p:blipFill>
          <a:blip r:embed="rId3"/>
          <a:stretch>
            <a:fillRect/>
          </a:stretch>
        </p:blipFill>
        <p:spPr>
          <a:xfrm>
            <a:off x="0" y="-15240"/>
            <a:ext cx="12200000" cy="6873240"/>
          </a:xfrm>
          <a:prstGeom prst="rect">
            <a:avLst/>
          </a:prstGeom>
        </p:spPr>
      </p:pic>
      <p:sp>
        <p:nvSpPr>
          <p:cNvPr id="6" name="TextBox 5">
            <a:extLst>
              <a:ext uri="{FF2B5EF4-FFF2-40B4-BE49-F238E27FC236}">
                <a16:creationId xmlns:a16="http://schemas.microsoft.com/office/drawing/2014/main" id="{BE130C3F-8E99-6F60-E95E-39426F583BF6}"/>
              </a:ext>
            </a:extLst>
          </p:cNvPr>
          <p:cNvSpPr txBox="1"/>
          <p:nvPr/>
        </p:nvSpPr>
        <p:spPr>
          <a:xfrm>
            <a:off x="982220" y="1972294"/>
            <a:ext cx="5516880" cy="2784737"/>
          </a:xfrm>
          <a:prstGeom prst="rect">
            <a:avLst/>
          </a:prstGeom>
          <a:noFill/>
        </p:spPr>
        <p:txBody>
          <a:bodyPr wrap="square" rtlCol="0">
            <a:spAutoFit/>
          </a:bodyPr>
          <a:lstStyle/>
          <a:p>
            <a:pPr>
              <a:lnSpc>
                <a:spcPct val="200000"/>
              </a:lnSpc>
            </a:pPr>
            <a:r>
              <a:rPr lang="en-US" b="1" dirty="0">
                <a:solidFill>
                  <a:schemeClr val="bg1"/>
                </a:solidFill>
              </a:rPr>
              <a:t>Website: </a:t>
            </a:r>
            <a:r>
              <a:rPr lang="en-US" dirty="0">
                <a:solidFill>
                  <a:schemeClr val="bg1"/>
                </a:solidFill>
              </a:rPr>
              <a:t>dol.ks.gov</a:t>
            </a:r>
          </a:p>
          <a:p>
            <a:pPr>
              <a:lnSpc>
                <a:spcPct val="200000"/>
              </a:lnSpc>
            </a:pPr>
            <a:r>
              <a:rPr lang="en-US" b="1" dirty="0">
                <a:solidFill>
                  <a:schemeClr val="bg1"/>
                </a:solidFill>
              </a:rPr>
              <a:t>Twitter:</a:t>
            </a:r>
            <a:r>
              <a:rPr lang="en-US" dirty="0">
                <a:solidFill>
                  <a:schemeClr val="bg1"/>
                </a:solidFill>
              </a:rPr>
              <a:t> @KansasDOL</a:t>
            </a:r>
          </a:p>
          <a:p>
            <a:pPr>
              <a:lnSpc>
                <a:spcPct val="200000"/>
              </a:lnSpc>
            </a:pPr>
            <a:r>
              <a:rPr lang="en-US" b="1" dirty="0">
                <a:solidFill>
                  <a:schemeClr val="bg1"/>
                </a:solidFill>
              </a:rPr>
              <a:t>Facebook: </a:t>
            </a:r>
            <a:r>
              <a:rPr lang="en-US" dirty="0">
                <a:solidFill>
                  <a:schemeClr val="bg1"/>
                </a:solidFill>
              </a:rPr>
              <a:t>facebook.com/KansasDOL</a:t>
            </a:r>
          </a:p>
          <a:p>
            <a:pPr>
              <a:lnSpc>
                <a:spcPct val="200000"/>
              </a:lnSpc>
            </a:pPr>
            <a:r>
              <a:rPr lang="en-US" b="1" dirty="0">
                <a:solidFill>
                  <a:schemeClr val="bg1"/>
                </a:solidFill>
              </a:rPr>
              <a:t>LinkedIn: </a:t>
            </a:r>
            <a:r>
              <a:rPr lang="en-US" dirty="0">
                <a:solidFill>
                  <a:schemeClr val="bg1"/>
                </a:solidFill>
              </a:rPr>
              <a:t>linkedin.com/company/KDOL</a:t>
            </a:r>
          </a:p>
          <a:p>
            <a:pPr>
              <a:lnSpc>
                <a:spcPct val="200000"/>
              </a:lnSpc>
            </a:pPr>
            <a:r>
              <a:rPr lang="en-US" b="1" dirty="0">
                <a:solidFill>
                  <a:schemeClr val="bg1"/>
                </a:solidFill>
              </a:rPr>
              <a:t>Instagram: </a:t>
            </a:r>
            <a:r>
              <a:rPr lang="en-US" dirty="0">
                <a:solidFill>
                  <a:schemeClr val="bg1"/>
                </a:solidFill>
              </a:rPr>
              <a:t>ks_dol</a:t>
            </a:r>
          </a:p>
        </p:txBody>
      </p:sp>
      <p:grpSp>
        <p:nvGrpSpPr>
          <p:cNvPr id="14" name="Group 13">
            <a:extLst>
              <a:ext uri="{FF2B5EF4-FFF2-40B4-BE49-F238E27FC236}">
                <a16:creationId xmlns:a16="http://schemas.microsoft.com/office/drawing/2014/main" id="{8F9F528D-0A23-8963-068A-35CF2E4EC8CE}"/>
              </a:ext>
            </a:extLst>
          </p:cNvPr>
          <p:cNvGrpSpPr/>
          <p:nvPr/>
        </p:nvGrpSpPr>
        <p:grpSpPr>
          <a:xfrm>
            <a:off x="610985" y="2263453"/>
            <a:ext cx="132516" cy="2356138"/>
            <a:chOff x="896910" y="2263453"/>
            <a:chExt cx="132516" cy="2356138"/>
          </a:xfrm>
          <a:solidFill>
            <a:srgbClr val="F4B11F"/>
          </a:solidFill>
        </p:grpSpPr>
        <p:sp>
          <p:nvSpPr>
            <p:cNvPr id="7" name="Isosceles Triangle 6">
              <a:extLst>
                <a:ext uri="{FF2B5EF4-FFF2-40B4-BE49-F238E27FC236}">
                  <a16:creationId xmlns:a16="http://schemas.microsoft.com/office/drawing/2014/main" id="{8C07DAA2-CFBC-356E-F93A-729EA76BCF11}"/>
                </a:ext>
              </a:extLst>
            </p:cNvPr>
            <p:cNvSpPr/>
            <p:nvPr/>
          </p:nvSpPr>
          <p:spPr>
            <a:xfrm rot="5400000">
              <a:off x="886309" y="2274054"/>
              <a:ext cx="153718" cy="132516"/>
            </a:xfrm>
            <a:prstGeom prst="triangle">
              <a:avLst/>
            </a:prstGeom>
            <a:grpFill/>
            <a:ln>
              <a:noFill/>
            </a:ln>
            <a:effectLst>
              <a:outerShdw blurRad="127000" dist="38100" dir="2700000" algn="tl" rotWithShape="0">
                <a:prstClr val="black">
                  <a:alpha val="2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82880" tIns="1035273" rIns="151718" bIns="384689" numCol="1" spcCol="1270" rtlCol="0" anchor="t" anchorCtr="0">
              <a:noAutofit/>
            </a:bodyPr>
            <a:lstStyle/>
            <a:p>
              <a:pPr marL="0" indent="0" algn="ctr" defTabSz="711200">
                <a:lnSpc>
                  <a:spcPct val="90000"/>
                </a:lnSpc>
                <a:spcBef>
                  <a:spcPct val="0"/>
                </a:spcBef>
                <a:spcAft>
                  <a:spcPct val="35000"/>
                </a:spcAft>
                <a:buNone/>
              </a:pPr>
              <a:endParaRPr lang="en-US" sz="2800" b="1" kern="1200" dirty="0"/>
            </a:p>
          </p:txBody>
        </p:sp>
        <p:sp>
          <p:nvSpPr>
            <p:cNvPr id="9" name="Isosceles Triangle 8">
              <a:extLst>
                <a:ext uri="{FF2B5EF4-FFF2-40B4-BE49-F238E27FC236}">
                  <a16:creationId xmlns:a16="http://schemas.microsoft.com/office/drawing/2014/main" id="{E4DCCA16-B131-5824-25BC-D25E05468919}"/>
                </a:ext>
              </a:extLst>
            </p:cNvPr>
            <p:cNvSpPr/>
            <p:nvPr/>
          </p:nvSpPr>
          <p:spPr>
            <a:xfrm rot="5400000">
              <a:off x="886309" y="2824659"/>
              <a:ext cx="153718" cy="132516"/>
            </a:xfrm>
            <a:prstGeom prst="triangle">
              <a:avLst/>
            </a:prstGeom>
            <a:grpFill/>
            <a:ln>
              <a:noFill/>
            </a:ln>
            <a:effectLst>
              <a:outerShdw blurRad="127000" dist="38100" dir="2700000" algn="tl" rotWithShape="0">
                <a:prstClr val="black">
                  <a:alpha val="2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82880" tIns="1035273" rIns="151718" bIns="384689" numCol="1" spcCol="1270" rtlCol="0" anchor="t" anchorCtr="0">
              <a:noAutofit/>
            </a:bodyPr>
            <a:lstStyle/>
            <a:p>
              <a:pPr marL="0" indent="0" algn="ctr" defTabSz="711200">
                <a:lnSpc>
                  <a:spcPct val="90000"/>
                </a:lnSpc>
                <a:spcBef>
                  <a:spcPct val="0"/>
                </a:spcBef>
                <a:spcAft>
                  <a:spcPct val="35000"/>
                </a:spcAft>
                <a:buNone/>
              </a:pPr>
              <a:endParaRPr lang="en-US" sz="2800" b="1" kern="1200" dirty="0"/>
            </a:p>
          </p:txBody>
        </p:sp>
        <p:sp>
          <p:nvSpPr>
            <p:cNvPr id="10" name="Isosceles Triangle 9">
              <a:extLst>
                <a:ext uri="{FF2B5EF4-FFF2-40B4-BE49-F238E27FC236}">
                  <a16:creationId xmlns:a16="http://schemas.microsoft.com/office/drawing/2014/main" id="{9638187A-E8A1-CBC9-A13E-EABA41EE47AE}"/>
                </a:ext>
              </a:extLst>
            </p:cNvPr>
            <p:cNvSpPr/>
            <p:nvPr/>
          </p:nvSpPr>
          <p:spPr>
            <a:xfrm rot="5400000">
              <a:off x="886309" y="3375264"/>
              <a:ext cx="153718" cy="132516"/>
            </a:xfrm>
            <a:prstGeom prst="triangle">
              <a:avLst/>
            </a:prstGeom>
            <a:grpFill/>
            <a:ln>
              <a:noFill/>
            </a:ln>
            <a:effectLst>
              <a:outerShdw blurRad="127000" dist="38100" dir="2700000" algn="tl" rotWithShape="0">
                <a:prstClr val="black">
                  <a:alpha val="2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82880" tIns="1035273" rIns="151718" bIns="384689" numCol="1" spcCol="1270" rtlCol="0" anchor="t" anchorCtr="0">
              <a:noAutofit/>
            </a:bodyPr>
            <a:lstStyle/>
            <a:p>
              <a:pPr marL="0" indent="0" algn="ctr" defTabSz="711200">
                <a:lnSpc>
                  <a:spcPct val="90000"/>
                </a:lnSpc>
                <a:spcBef>
                  <a:spcPct val="0"/>
                </a:spcBef>
                <a:spcAft>
                  <a:spcPct val="35000"/>
                </a:spcAft>
                <a:buNone/>
              </a:pPr>
              <a:endParaRPr lang="en-US" sz="2800" b="1" kern="1200" dirty="0"/>
            </a:p>
          </p:txBody>
        </p:sp>
        <p:sp>
          <p:nvSpPr>
            <p:cNvPr id="11" name="Isosceles Triangle 10">
              <a:extLst>
                <a:ext uri="{FF2B5EF4-FFF2-40B4-BE49-F238E27FC236}">
                  <a16:creationId xmlns:a16="http://schemas.microsoft.com/office/drawing/2014/main" id="{F1AE49F2-784E-466B-CCA3-B24A2CA193CD}"/>
                </a:ext>
              </a:extLst>
            </p:cNvPr>
            <p:cNvSpPr/>
            <p:nvPr/>
          </p:nvSpPr>
          <p:spPr>
            <a:xfrm rot="5400000">
              <a:off x="886309" y="3925869"/>
              <a:ext cx="153718" cy="132516"/>
            </a:xfrm>
            <a:prstGeom prst="triangle">
              <a:avLst/>
            </a:prstGeom>
            <a:grpFill/>
            <a:ln>
              <a:noFill/>
            </a:ln>
            <a:effectLst>
              <a:outerShdw blurRad="127000" dist="38100" dir="2700000" algn="tl" rotWithShape="0">
                <a:prstClr val="black">
                  <a:alpha val="2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82880" tIns="1035273" rIns="151718" bIns="384689" numCol="1" spcCol="1270" rtlCol="0" anchor="t" anchorCtr="0">
              <a:noAutofit/>
            </a:bodyPr>
            <a:lstStyle/>
            <a:p>
              <a:pPr marL="0" indent="0" algn="ctr" defTabSz="711200">
                <a:lnSpc>
                  <a:spcPct val="90000"/>
                </a:lnSpc>
                <a:spcBef>
                  <a:spcPct val="0"/>
                </a:spcBef>
                <a:spcAft>
                  <a:spcPct val="35000"/>
                </a:spcAft>
                <a:buNone/>
              </a:pPr>
              <a:endParaRPr lang="en-US" sz="2800" b="1" kern="1200" dirty="0"/>
            </a:p>
          </p:txBody>
        </p:sp>
        <p:sp>
          <p:nvSpPr>
            <p:cNvPr id="12" name="Isosceles Triangle 11">
              <a:extLst>
                <a:ext uri="{FF2B5EF4-FFF2-40B4-BE49-F238E27FC236}">
                  <a16:creationId xmlns:a16="http://schemas.microsoft.com/office/drawing/2014/main" id="{3B9DFD1E-E2A3-05A3-7C35-54CEBEFE9165}"/>
                </a:ext>
              </a:extLst>
            </p:cNvPr>
            <p:cNvSpPr/>
            <p:nvPr/>
          </p:nvSpPr>
          <p:spPr>
            <a:xfrm rot="5400000">
              <a:off x="886309" y="4476474"/>
              <a:ext cx="153718" cy="132516"/>
            </a:xfrm>
            <a:prstGeom prst="triangle">
              <a:avLst/>
            </a:prstGeom>
            <a:grpFill/>
            <a:ln>
              <a:noFill/>
            </a:ln>
            <a:effectLst>
              <a:outerShdw blurRad="127000" dist="38100" dir="2700000" algn="tl" rotWithShape="0">
                <a:prstClr val="black">
                  <a:alpha val="2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82880" tIns="1035273" rIns="151718" bIns="384689" numCol="1" spcCol="1270" rtlCol="0" anchor="t" anchorCtr="0">
              <a:noAutofit/>
            </a:bodyPr>
            <a:lstStyle/>
            <a:p>
              <a:pPr marL="0" indent="0" algn="ctr" defTabSz="711200">
                <a:lnSpc>
                  <a:spcPct val="90000"/>
                </a:lnSpc>
                <a:spcBef>
                  <a:spcPct val="0"/>
                </a:spcBef>
                <a:spcAft>
                  <a:spcPct val="35000"/>
                </a:spcAft>
                <a:buNone/>
              </a:pPr>
              <a:endParaRPr lang="en-US" sz="2800" b="1" kern="1200" dirty="0"/>
            </a:p>
          </p:txBody>
        </p:sp>
      </p:grpSp>
      <p:sp>
        <p:nvSpPr>
          <p:cNvPr id="28" name="Right Triangle 27">
            <a:extLst>
              <a:ext uri="{FF2B5EF4-FFF2-40B4-BE49-F238E27FC236}">
                <a16:creationId xmlns:a16="http://schemas.microsoft.com/office/drawing/2014/main" id="{827696D4-5F5B-7F94-350D-8F58F651A535}"/>
              </a:ext>
            </a:extLst>
          </p:cNvPr>
          <p:cNvSpPr/>
          <p:nvPr/>
        </p:nvSpPr>
        <p:spPr>
          <a:xfrm flipH="1">
            <a:off x="11689080" y="4204838"/>
            <a:ext cx="502920" cy="2653162"/>
          </a:xfrm>
          <a:prstGeom prst="rtTriangle">
            <a:avLst/>
          </a:prstGeom>
          <a:solidFill>
            <a:srgbClr val="002060"/>
          </a:solidFill>
          <a:ln>
            <a:noFill/>
          </a:ln>
          <a:effectLst>
            <a:outerShdw blurRad="50800" dist="38100" dir="13500000" algn="b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82880" tIns="1035273" rIns="151718" bIns="384689" numCol="1" spcCol="1270" rtlCol="0" anchor="t" anchorCtr="0">
            <a:noAutofit/>
          </a:bodyPr>
          <a:lstStyle/>
          <a:p>
            <a:pPr marL="0" indent="0" algn="ctr" defTabSz="711200">
              <a:lnSpc>
                <a:spcPct val="90000"/>
              </a:lnSpc>
              <a:spcBef>
                <a:spcPct val="0"/>
              </a:spcBef>
              <a:spcAft>
                <a:spcPct val="35000"/>
              </a:spcAft>
              <a:buNone/>
            </a:pPr>
            <a:endParaRPr lang="en-US" sz="2800" b="1" kern="1200" dirty="0">
              <a:effectLst>
                <a:outerShdw blurRad="50800" dist="38100" dir="13500000" algn="br" rotWithShape="0">
                  <a:prstClr val="black">
                    <a:alpha val="40000"/>
                  </a:prstClr>
                </a:outerShdw>
              </a:effectLst>
            </a:endParaRPr>
          </a:p>
        </p:txBody>
      </p:sp>
      <p:sp>
        <p:nvSpPr>
          <p:cNvPr id="3" name="TextBox 2">
            <a:extLst>
              <a:ext uri="{FF2B5EF4-FFF2-40B4-BE49-F238E27FC236}">
                <a16:creationId xmlns:a16="http://schemas.microsoft.com/office/drawing/2014/main" id="{43F8B098-DDED-7624-0028-DCF92044163A}"/>
              </a:ext>
            </a:extLst>
          </p:cNvPr>
          <p:cNvSpPr txBox="1"/>
          <p:nvPr/>
        </p:nvSpPr>
        <p:spPr>
          <a:xfrm>
            <a:off x="685800" y="1005840"/>
            <a:ext cx="3352800" cy="646331"/>
          </a:xfrm>
          <a:prstGeom prst="rect">
            <a:avLst/>
          </a:prstGeom>
          <a:noFill/>
        </p:spPr>
        <p:txBody>
          <a:bodyPr wrap="square" rtlCol="0">
            <a:spAutoFit/>
          </a:bodyPr>
          <a:lstStyle/>
          <a:p>
            <a:r>
              <a:rPr lang="en-US" sz="3600" dirty="0">
                <a:solidFill>
                  <a:srgbClr val="F4B11F"/>
                </a:solidFill>
              </a:rPr>
              <a:t>Connect With Us</a:t>
            </a:r>
          </a:p>
        </p:txBody>
      </p:sp>
      <p:pic>
        <p:nvPicPr>
          <p:cNvPr id="8" name="Picture 7" descr="A logo with yellow and blue text&#10;&#10;Description automatically generated">
            <a:extLst>
              <a:ext uri="{FF2B5EF4-FFF2-40B4-BE49-F238E27FC236}">
                <a16:creationId xmlns:a16="http://schemas.microsoft.com/office/drawing/2014/main" id="{F92C83DF-B733-3682-A293-F5FB4D3369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7135" y="2494008"/>
            <a:ext cx="2983991" cy="1741310"/>
          </a:xfrm>
          <a:prstGeom prst="rect">
            <a:avLst/>
          </a:prstGeom>
        </p:spPr>
      </p:pic>
    </p:spTree>
    <p:extLst>
      <p:ext uri="{BB962C8B-B14F-4D97-AF65-F5344CB8AC3E}">
        <p14:creationId xmlns:p14="http://schemas.microsoft.com/office/powerpoint/2010/main" val="32623220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14:presetBounceEnd="80000">
                                      <p:stCondLst>
                                        <p:cond delay="0"/>
                                      </p:stCondLst>
                                      <p:childTnLst>
                                        <p:animScale p14:bounceEnd="80000">
                                          <p:cBhvr>
                                            <p:cTn id="6" dur="1900" fill="hold"/>
                                            <p:tgtEl>
                                              <p:spTgt spid="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1900" fill="hold"/>
                                            <p:tgtEl>
                                              <p:spTgt spid="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22060</TotalTime>
  <Words>4479</Words>
  <Application>Microsoft Office PowerPoint</Application>
  <PresentationFormat>Widescreen</PresentationFormat>
  <Paragraphs>357</Paragraphs>
  <Slides>45</Slides>
  <Notes>44</Notes>
  <HiddenSlides>0</HiddenSlides>
  <MMClips>2</MMClips>
  <ScaleCrop>false</ScaleCrop>
  <HeadingPairs>
    <vt:vector size="8" baseType="variant">
      <vt:variant>
        <vt:lpstr>Fonts Used</vt:lpstr>
      </vt:variant>
      <vt:variant>
        <vt:i4>18</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65" baseType="lpstr">
      <vt:lpstr>Batang</vt:lpstr>
      <vt:lpstr>Aharoni</vt:lpstr>
      <vt:lpstr>Arial</vt:lpstr>
      <vt:lpstr>Arial Black</vt:lpstr>
      <vt:lpstr>Arial Rounded MT Bold</vt:lpstr>
      <vt:lpstr>Bauhaus 93</vt:lpstr>
      <vt:lpstr>Brush Script MT</vt:lpstr>
      <vt:lpstr>Calibri</vt:lpstr>
      <vt:lpstr>Calibri Light</vt:lpstr>
      <vt:lpstr>Gill Sans Ultra Bold</vt:lpstr>
      <vt:lpstr>Kristen ITC</vt:lpstr>
      <vt:lpstr>OCR A Extended</vt:lpstr>
      <vt:lpstr>Plantagenet Cherokee</vt:lpstr>
      <vt:lpstr>Ravie</vt:lpstr>
      <vt:lpstr>Showcard Gothic</vt:lpstr>
      <vt:lpstr>Snap ITC</vt:lpstr>
      <vt:lpstr>Stencil</vt:lpstr>
      <vt:lpstr>Wide Latin</vt:lpstr>
      <vt:lpstr>Office Theme</vt:lpstr>
      <vt:lpstr>Acrobat Document</vt:lpstr>
      <vt:lpstr>Workers Compensation 101</vt:lpstr>
      <vt:lpstr>PowerPoint Presentation</vt:lpstr>
      <vt:lpstr>PowerPoint Presentation</vt:lpstr>
      <vt:lpstr>PowerPoint Presentation</vt:lpstr>
      <vt:lpstr>PowerPoint Presentation</vt:lpstr>
      <vt:lpstr>“It’s a Pirate’s Life For Me!</vt:lpstr>
      <vt:lpstr>PowerPoint Presentation</vt:lpstr>
      <vt:lpstr>Grand Bargain</vt:lpstr>
      <vt:lpstr>No Fault</vt:lpstr>
      <vt:lpstr>3 METHODS OF COVERAGE KSA 44-532(b)</vt:lpstr>
      <vt:lpstr>PowerPoint Presentation</vt:lpstr>
      <vt:lpstr>Elections</vt:lpstr>
      <vt:lpstr> </vt:lpstr>
      <vt:lpstr>Accident</vt:lpstr>
      <vt:lpstr>Repetitive Trauma</vt:lpstr>
      <vt:lpstr>Occupational Disease</vt:lpstr>
      <vt:lpstr>Prevailing Factor – K.S.A. 44-508(f)</vt:lpstr>
      <vt:lpstr>Substance Impairment</vt:lpstr>
      <vt:lpstr>Substance Impairment</vt:lpstr>
      <vt:lpstr>Notice of Injury</vt:lpstr>
      <vt:lpstr>Employer Must</vt:lpstr>
      <vt:lpstr>Employer Must</vt:lpstr>
      <vt:lpstr>PowerPoint Presentation</vt:lpstr>
      <vt:lpstr>Claim</vt:lpstr>
      <vt:lpstr>Benefits Include</vt:lpstr>
      <vt:lpstr>Medical Records</vt:lpstr>
      <vt:lpstr>Maximum Benefits as of  July 1, 2023</vt:lpstr>
      <vt:lpstr>Maximum Fatality Benefits as of July 1, 2018</vt:lpstr>
      <vt:lpstr>Maximum Fatality Benefits as of July 1, 2018</vt:lpstr>
      <vt:lpstr>Categories of Disability Benefits</vt:lpstr>
      <vt:lpstr>Temporary Total Disability (TTD)  </vt:lpstr>
      <vt:lpstr>Temporary Partial Disability (TPD) </vt:lpstr>
      <vt:lpstr>Notice</vt:lpstr>
      <vt:lpstr>Permanent Partial Disability (PPD) </vt:lpstr>
      <vt:lpstr>Permanent Partial Disability (PPD)</vt:lpstr>
      <vt:lpstr>Functional Impairment </vt:lpstr>
      <vt:lpstr>Permanent Partial Disability (PPD)  </vt:lpstr>
      <vt:lpstr>Permanent Total Disability (PTD)</vt:lpstr>
      <vt:lpstr>Permanent Total Disability (PTD)</vt:lpstr>
      <vt:lpstr>Ombudsman Section</vt:lpstr>
      <vt:lpstr>Industrial Safety and Health </vt:lpstr>
      <vt:lpstr>PowerPoint Presentation</vt:lpstr>
      <vt:lpstr>PowerPoint Presentation</vt:lpstr>
      <vt:lpstr>Contact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October Town Hall</dc:title>
  <dc:creator>Jennie Banta [KDOL]</dc:creator>
  <cp:lastModifiedBy>Ryan Boswell [KDOL]</cp:lastModifiedBy>
  <cp:revision>144</cp:revision>
  <dcterms:created xsi:type="dcterms:W3CDTF">2023-10-03T14:19:18Z</dcterms:created>
  <dcterms:modified xsi:type="dcterms:W3CDTF">2024-04-10T20:12:24Z</dcterms:modified>
</cp:coreProperties>
</file>