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64" r:id="rId5"/>
    <p:sldId id="277" r:id="rId6"/>
    <p:sldId id="322" r:id="rId7"/>
    <p:sldId id="315" r:id="rId8"/>
    <p:sldId id="287" r:id="rId9"/>
    <p:sldId id="320" r:id="rId10"/>
    <p:sldId id="281" r:id="rId11"/>
    <p:sldId id="288" r:id="rId12"/>
    <p:sldId id="283" r:id="rId13"/>
    <p:sldId id="32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93"/>
    <a:srgbClr val="FFFFFF"/>
    <a:srgbClr val="F7C24B"/>
    <a:srgbClr val="A03123"/>
    <a:srgbClr val="BD4700"/>
    <a:srgbClr val="802754"/>
    <a:srgbClr val="EE9C16"/>
    <a:srgbClr val="AB9767"/>
    <a:srgbClr val="007934"/>
    <a:srgbClr val="46A9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3"/>
    <p:restoredTop sz="92345" autoAdjust="0"/>
  </p:normalViewPr>
  <p:slideViewPr>
    <p:cSldViewPr snapToGrid="0" snapToObjects="1">
      <p:cViewPr varScale="1">
        <p:scale>
          <a:sx n="86" d="100"/>
          <a:sy n="86" d="100"/>
        </p:scale>
        <p:origin x="124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8F78D9-6585-49C1-89FD-2160B084DE3E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253C97-E9E6-4FAC-85EA-C3530C502F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0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9776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aseline="0" dirty="0"/>
          </a:p>
          <a:p>
            <a:pPr defTabSz="931774">
              <a:defRPr/>
            </a:pPr>
            <a:endParaRPr lang="en-US" baseline="0" dirty="0"/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41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9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1774">
              <a:buFontTx/>
              <a:buNone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972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0621AB9-52D6-4E00-B1A3-95B1241615E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0321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61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0621AB9-52D6-4E00-B1A3-95B1241615E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3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45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0621AB9-52D6-4E00-B1A3-95B1241615E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0352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</a:t>
            </a:r>
            <a:r>
              <a:rPr lang="en-US" baseline="0" dirty="0"/>
              <a:t> or Thank You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7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BA0E5CA-A771-244A-9A70-A62710113F9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432884" y="1269000"/>
            <a:ext cx="4320000" cy="43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2" y="6248301"/>
            <a:ext cx="1143690" cy="2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1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436154" y="1272270"/>
            <a:ext cx="4316730" cy="4316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06" y="3006298"/>
            <a:ext cx="3309826" cy="8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4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A0BB3171-ECBA-9B44-ABF6-9E9925695F52}"/>
              </a:ext>
            </a:extLst>
          </p:cNvPr>
          <p:cNvSpPr/>
          <p:nvPr userDrawn="1"/>
        </p:nvSpPr>
        <p:spPr>
          <a:xfrm>
            <a:off x="9948809" y="2178000"/>
            <a:ext cx="2243191" cy="4680000"/>
          </a:xfrm>
          <a:custGeom>
            <a:avLst/>
            <a:gdLst>
              <a:gd name="connsiteX0" fmla="*/ 3306658 w 3306658"/>
              <a:gd name="connsiteY0" fmla="*/ 0 h 6898724"/>
              <a:gd name="connsiteX1" fmla="*/ 3306658 w 3306658"/>
              <a:gd name="connsiteY1" fmla="*/ 6898724 h 6898724"/>
              <a:gd name="connsiteX2" fmla="*/ 3275370 w 3306658"/>
              <a:gd name="connsiteY2" fmla="*/ 6897933 h 6898724"/>
              <a:gd name="connsiteX3" fmla="*/ 0 w 3306658"/>
              <a:gd name="connsiteY3" fmla="*/ 3449362 h 6898724"/>
              <a:gd name="connsiteX4" fmla="*/ 3275370 w 3306658"/>
              <a:gd name="connsiteY4" fmla="*/ 791 h 6898724"/>
              <a:gd name="connsiteX5" fmla="*/ 3306658 w 3306658"/>
              <a:gd name="connsiteY5" fmla="*/ 0 h 689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6658" h="6898724">
                <a:moveTo>
                  <a:pt x="3306658" y="0"/>
                </a:moveTo>
                <a:lnTo>
                  <a:pt x="3306658" y="6898724"/>
                </a:lnTo>
                <a:lnTo>
                  <a:pt x="3275370" y="6897933"/>
                </a:lnTo>
                <a:cubicBezTo>
                  <a:pt x="1450875" y="6805449"/>
                  <a:pt x="0" y="5296841"/>
                  <a:pt x="0" y="3449362"/>
                </a:cubicBezTo>
                <a:cubicBezTo>
                  <a:pt x="0" y="1601883"/>
                  <a:pt x="1450875" y="93275"/>
                  <a:pt x="3275370" y="791"/>
                </a:cubicBezTo>
                <a:lnTo>
                  <a:pt x="33066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504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8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9504" y="3160495"/>
            <a:ext cx="2911063" cy="291106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66032" y="231569"/>
            <a:ext cx="4129968" cy="4129968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762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7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9504" y="3160495"/>
            <a:ext cx="2911063" cy="291106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bg1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bg1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66032" y="231569"/>
            <a:ext cx="4129968" cy="4129968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762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7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45825" y="1247875"/>
            <a:ext cx="3233406" cy="335079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</p:spTree>
    <p:extLst>
      <p:ext uri="{BB962C8B-B14F-4D97-AF65-F5344CB8AC3E}">
        <p14:creationId xmlns:p14="http://schemas.microsoft.com/office/powerpoint/2010/main" val="94134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14350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B22B356-60C7-2145-9181-92EE8196CE5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83576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5650510-C32A-EB44-ABFB-14B72A6D61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852802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9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B3D36AB0-E431-414A-9159-0AC08ED8F752}"/>
              </a:ext>
            </a:extLst>
          </p:cNvPr>
          <p:cNvSpPr/>
          <p:nvPr userDrawn="1"/>
        </p:nvSpPr>
        <p:spPr>
          <a:xfrm>
            <a:off x="2" y="3429000"/>
            <a:ext cx="3477516" cy="3429000"/>
          </a:xfrm>
          <a:custGeom>
            <a:avLst/>
            <a:gdLst>
              <a:gd name="connsiteX0" fmla="*/ 1143504 w 4879481"/>
              <a:gd name="connsiteY0" fmla="*/ 0 h 4811406"/>
              <a:gd name="connsiteX1" fmla="*/ 4879481 w 4879481"/>
              <a:gd name="connsiteY1" fmla="*/ 3735977 h 4811406"/>
              <a:gd name="connsiteX2" fmla="*/ 4761863 w 4879481"/>
              <a:gd name="connsiteY2" fmla="*/ 4669656 h 4811406"/>
              <a:gd name="connsiteX3" fmla="*/ 4721610 w 4879481"/>
              <a:gd name="connsiteY3" fmla="*/ 4811406 h 4811406"/>
              <a:gd name="connsiteX4" fmla="*/ 0 w 4879481"/>
              <a:gd name="connsiteY4" fmla="*/ 4811406 h 4811406"/>
              <a:gd name="connsiteX5" fmla="*/ 0 w 4879481"/>
              <a:gd name="connsiteY5" fmla="*/ 178972 h 4811406"/>
              <a:gd name="connsiteX6" fmla="*/ 32539 w 4879481"/>
              <a:gd name="connsiteY6" fmla="*/ 167962 h 4811406"/>
              <a:gd name="connsiteX7" fmla="*/ 1143504 w 4879481"/>
              <a:gd name="connsiteY7" fmla="*/ 0 h 481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9481" h="4811406">
                <a:moveTo>
                  <a:pt x="1143504" y="0"/>
                </a:moveTo>
                <a:cubicBezTo>
                  <a:pt x="3206827" y="0"/>
                  <a:pt x="4879481" y="1672654"/>
                  <a:pt x="4879481" y="3735977"/>
                </a:cubicBezTo>
                <a:cubicBezTo>
                  <a:pt x="4879481" y="4058371"/>
                  <a:pt x="4838645" y="4371227"/>
                  <a:pt x="4761863" y="4669656"/>
                </a:cubicBezTo>
                <a:lnTo>
                  <a:pt x="4721610" y="4811406"/>
                </a:lnTo>
                <a:lnTo>
                  <a:pt x="0" y="4811406"/>
                </a:lnTo>
                <a:lnTo>
                  <a:pt x="0" y="178972"/>
                </a:lnTo>
                <a:lnTo>
                  <a:pt x="32539" y="167962"/>
                </a:lnTo>
                <a:cubicBezTo>
                  <a:pt x="383492" y="58804"/>
                  <a:pt x="756631" y="0"/>
                  <a:pt x="11435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504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tx2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tx2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tx2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3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3E1B-B655-CD41-8530-304CDB14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307F4-DD75-2B47-B915-51F6B6726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3A318-423A-694A-A99E-4E173BF5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E7379-97A4-DE4B-85E8-0B18C9DDA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CB8B-B851-E04C-A088-65D37F57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63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BB-8C3B-0A44-B1FC-A621F8C7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C3888-48C2-C245-AD32-1F53E1EDA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602D2-421D-B244-AD29-A1FDDD73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1EFA2-6696-E946-A725-16EE886D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015CF-7421-3642-9D28-D3CEAD79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84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6176-106F-6340-8D4F-22CAB88B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06257-9E5B-6348-8196-91C72F0F6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F477E-B53A-224B-B0CA-ABF385666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15752-989A-514C-9BC5-E4A2BEC8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EC6EB-4A15-5B4B-BACF-709A9E39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B680D-D73B-A447-9AE5-7850216C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33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38C7-A449-3149-A54A-DB2B89AF8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C1FC1-DBD0-154F-8998-6250C963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403CC-AC46-1246-81A5-0B83DA9FF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0CC62-8A66-4949-84D2-59C6C06613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9F5436-186E-8C4F-8515-B84DDD7DA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A0D15-BC2F-4F4C-955B-E21063C9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C2F525-D7B3-1245-A9ED-FD3363E6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93A723-9429-3A41-B103-7044BB5C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18CC8-4C39-5342-A910-C3EA8E58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37D99B-36CC-6B40-85F7-A3048809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E3DAD0-7CAA-1340-B634-D2B3C98BA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31807-074E-7446-90F1-38EC202E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B212C7-B302-994A-8365-CB8CBDE0C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8AEBA-07DA-F24C-AADB-8A61B6C7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4CFAF-2EEA-5745-9CA4-F2046F5B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46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F59B5-1135-0345-A28A-3ADF3644B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67EBC-3308-4547-9A06-91BD32185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6EED8-512C-0B4C-881D-C82E08524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0230C-F6D6-264C-9644-4E83C9F65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BBC06-9F90-674B-ABAF-0E03C67C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C17DC-B3D2-184D-862F-1E39DC17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6CD9-DC5F-8C48-B5BB-75BB7F4D3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08E589-065E-0B45-A857-C3F0A2AA7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80CF8-5C80-1C4C-B22F-A58B39FEC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3FBE3-3D77-4D40-9808-D811B867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34059-6087-274E-B41E-08477F2E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33C26-786E-6641-8AB3-8DCDCCFF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5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ACAF-B716-804D-8508-467C4496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23CBB-528A-A849-BC37-6518C3B14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2096-B42C-5E43-B340-E905FBDA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4D315-DB14-7749-BC47-F87AD834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2DA13-AC86-5B49-9431-B25303F7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199328-A506-8342-AED5-8EFCFB7AC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47FD4D-651D-2448-B526-EA90A2A2C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CD4DB-1AF0-9C48-B986-69D32E71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9CAAC-573E-0E45-ADEE-CB18F16D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A59A1-50D8-8641-9E8A-0C0F83E6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7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25C133-C545-9F40-91F0-31A86D16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BFCE5-7A66-4349-B253-964498094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11A10-A538-E542-98CF-ACF109DFA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618BE-4BCB-C849-B2E0-315B0D520B04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3618F-1402-4C48-B2F7-EE7953C20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2A857-4157-234F-884A-3D8BF4A78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DB05A-58F7-7348-819F-7BF65FFA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9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2" r:id="rId3"/>
    <p:sldLayoutId id="2147483665" r:id="rId4"/>
    <p:sldLayoutId id="2147483663" r:id="rId5"/>
    <p:sldLayoutId id="2147483666" r:id="rId6"/>
    <p:sldLayoutId id="2147483669" r:id="rId7"/>
    <p:sldLayoutId id="2147483667" r:id="rId8"/>
    <p:sldLayoutId id="2147483664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018614F-70E5-9F42-5D89-0A95104F0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5" y="0"/>
            <a:ext cx="6317671" cy="5839013"/>
            <a:chOff x="7001192" y="790588"/>
            <a:chExt cx="5496984" cy="573422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FBA4E6-C1E6-1E49-D071-FDFCECF1B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9" r="5225"/>
            <a:stretch/>
          </p:blipFill>
          <p:spPr>
            <a:xfrm>
              <a:off x="7001192" y="790588"/>
              <a:ext cx="5496984" cy="57342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2A3246-A0AA-F60F-E2AF-752CEF865864}"/>
                </a:ext>
              </a:extLst>
            </p:cNvPr>
            <p:cNvSpPr/>
            <p:nvPr/>
          </p:nvSpPr>
          <p:spPr>
            <a:xfrm>
              <a:off x="9838303" y="5008318"/>
              <a:ext cx="1371600" cy="1371600"/>
            </a:xfrm>
            <a:prstGeom prst="ellipse">
              <a:avLst/>
            </a:prstGeom>
            <a:solidFill>
              <a:srgbClr val="2E75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2E75B4"/>
                </a:solidFill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907FA83-8640-9C0E-05D5-6E5874FC9155}"/>
              </a:ext>
            </a:extLst>
          </p:cNvPr>
          <p:cNvSpPr txBox="1">
            <a:spLocks/>
          </p:cNvSpPr>
          <p:nvPr/>
        </p:nvSpPr>
        <p:spPr>
          <a:xfrm>
            <a:off x="6318146" y="427198"/>
            <a:ext cx="5758152" cy="572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 fontAlgn="ctr">
              <a:spcBef>
                <a:spcPts val="0"/>
              </a:spcBef>
            </a:pPr>
            <a:r>
              <a:rPr lang="en-US" sz="4500" dirty="0">
                <a:ln w="9525" cap="flat" cmpd="sng" algn="ctr">
                  <a:solidFill>
                    <a:srgbClr val="FFC000"/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RENEA WILSON</a:t>
            </a:r>
          </a:p>
          <a:p>
            <a:pPr marL="0" indent="0" algn="l" fontAlgn="ctr">
              <a:spcBef>
                <a:spcPts val="0"/>
              </a:spcBef>
            </a:pPr>
            <a:endParaRPr lang="en-US" sz="25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Renea began her work at Stormont Vail Health as a nurse in 2005, later becoming a charge nurse in 2008. In 2011, she took the role of Manager, Emergency Department, and for the last three and a half years has served as the department’s director. She received her Master’s in Nursing and Organizational </a:t>
            </a:r>
            <a:r>
              <a:rPr lang="en-US" sz="1900" dirty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900" dirty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eadership from the University of Kansas, Kansas City, Kansas, in 2015. 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1900" dirty="0">
              <a:solidFill>
                <a:srgbClr val="4444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Renea works collaboratively with other departments and leaders throughout the organization to ensure a consistent patient experience. Their focus </a:t>
            </a:r>
            <a:r>
              <a:rPr lang="en-US" sz="1900" dirty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1900" dirty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relationship between building strong programs in quality, safety, patient experience, and team member engagement. She leads organizational efforts to achieve outstanding patient experience scores and a positive community impression. She champions service standards to departmental leadership and team members throughout Stormont Vail.</a:t>
            </a:r>
            <a:endParaRPr lang="en-US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89;p1">
            <a:extLst>
              <a:ext uri="{FF2B5EF4-FFF2-40B4-BE49-F238E27FC236}">
                <a16:creationId xmlns:a16="http://schemas.microsoft.com/office/drawing/2014/main" id="{9E93F21A-E901-89D5-2780-71E6E3592465}"/>
              </a:ext>
            </a:extLst>
          </p:cNvPr>
          <p:cNvSpPr/>
          <p:nvPr/>
        </p:nvSpPr>
        <p:spPr>
          <a:xfrm>
            <a:off x="0" y="6078828"/>
            <a:ext cx="12192000" cy="779172"/>
          </a:xfrm>
          <a:prstGeom prst="rect">
            <a:avLst/>
          </a:prstGeom>
          <a:solidFill>
            <a:srgbClr val="0D243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0;p1">
            <a:extLst>
              <a:ext uri="{FF2B5EF4-FFF2-40B4-BE49-F238E27FC236}">
                <a16:creationId xmlns:a16="http://schemas.microsoft.com/office/drawing/2014/main" id="{5A92BAA2-3894-C05E-44BE-80008A7FED0E}"/>
              </a:ext>
            </a:extLst>
          </p:cNvPr>
          <p:cNvSpPr/>
          <p:nvPr/>
        </p:nvSpPr>
        <p:spPr>
          <a:xfrm>
            <a:off x="0" y="5872768"/>
            <a:ext cx="12192000" cy="231819"/>
          </a:xfrm>
          <a:prstGeom prst="rect">
            <a:avLst/>
          </a:prstGeom>
          <a:solidFill>
            <a:srgbClr val="2E75B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3C8461-3801-B146-3D6F-047B348DA6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" t="8" r="-28" b="11876"/>
          <a:stretch/>
        </p:blipFill>
        <p:spPr bwMode="auto">
          <a:xfrm>
            <a:off x="1555682" y="779810"/>
            <a:ext cx="3237666" cy="4279392"/>
          </a:xfrm>
          <a:prstGeom prst="round2DiagRect">
            <a:avLst>
              <a:gd name="adj1" fmla="val 16667"/>
              <a:gd name="adj2" fmla="val 0"/>
            </a:avLst>
          </a:prstGeom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19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A69BF28B-8CA3-5541-8794-0578D65C205C}"/>
              </a:ext>
            </a:extLst>
          </p:cNvPr>
          <p:cNvSpPr>
            <a:spLocks noChangeAspect="1"/>
          </p:cNvSpPr>
          <p:nvPr/>
        </p:nvSpPr>
        <p:spPr>
          <a:xfrm>
            <a:off x="9543439" y="770904"/>
            <a:ext cx="1645725" cy="164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BABF7B9-8C3F-3443-B0A0-6513CAB1C6C3}"/>
              </a:ext>
            </a:extLst>
          </p:cNvPr>
          <p:cNvSpPr>
            <a:spLocks noChangeAspect="1"/>
          </p:cNvSpPr>
          <p:nvPr/>
        </p:nvSpPr>
        <p:spPr>
          <a:xfrm>
            <a:off x="9391355" y="3885429"/>
            <a:ext cx="2333906" cy="233390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FEF42-491C-7E46-A94A-58579AB633E8}"/>
              </a:ext>
            </a:extLst>
          </p:cNvPr>
          <p:cNvSpPr txBox="1"/>
          <p:nvPr/>
        </p:nvSpPr>
        <p:spPr>
          <a:xfrm>
            <a:off x="813406" y="1760820"/>
            <a:ext cx="662434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b="1" spc="300" dirty="0">
                <a:solidFill>
                  <a:srgbClr val="008B93"/>
                </a:solidFill>
                <a:latin typeface="+mj-lt"/>
              </a:rPr>
              <a:t> Patient Experience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A7E57F-5879-114F-8D56-90F56075AB88}"/>
              </a:ext>
            </a:extLst>
          </p:cNvPr>
          <p:cNvSpPr/>
          <p:nvPr/>
        </p:nvSpPr>
        <p:spPr>
          <a:xfrm>
            <a:off x="827316" y="652382"/>
            <a:ext cx="396000" cy="9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E2EA19-C773-B64B-9B20-293B42665E27}"/>
              </a:ext>
            </a:extLst>
          </p:cNvPr>
          <p:cNvSpPr>
            <a:spLocks noChangeAspect="1"/>
          </p:cNvSpPr>
          <p:nvPr/>
        </p:nvSpPr>
        <p:spPr>
          <a:xfrm>
            <a:off x="10526626" y="3477983"/>
            <a:ext cx="814891" cy="814891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1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1"/>
            <a:ext cx="3696049" cy="6858000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758974" y="2719123"/>
            <a:ext cx="59625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Meet the PX Team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972" y="757915"/>
            <a:ext cx="8011477" cy="555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4733311" y="-66066"/>
            <a:ext cx="7382707" cy="7382707"/>
          </a:xfrm>
          <a:prstGeom prst="ellipse">
            <a:avLst/>
          </a:prstGeom>
          <a:noFill/>
          <a:ln>
            <a:solidFill>
              <a:srgbClr val="FEDF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5983" y="5115911"/>
            <a:ext cx="12284586" cy="1751287"/>
          </a:xfrm>
          <a:prstGeom prst="rect">
            <a:avLst/>
          </a:prstGeom>
          <a:solidFill>
            <a:srgbClr val="F7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585" lvl="1" defTabSz="609585">
              <a:lnSpc>
                <a:spcPct val="70000"/>
              </a:lnSpc>
              <a:defRPr/>
            </a:pPr>
            <a:r>
              <a:rPr lang="en-US" sz="4800" b="1" i="1" dirty="0"/>
              <a:t>Eight Guiding Principles 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41539" y="5116485"/>
            <a:ext cx="1867064" cy="1750713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38300" y="154302"/>
            <a:ext cx="2324979" cy="24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Leadership with committed time and focused to shape, guide and execute experience strategy.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13237" y="2540025"/>
            <a:ext cx="2324979" cy="2400300"/>
          </a:xfrm>
          <a:prstGeom prst="rect">
            <a:avLst/>
          </a:prstGeom>
          <a:solidFill>
            <a:srgbClr val="AB9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Acknowledge the healthcare experience reaches beyond clinical interactions to all touch points across the continuum of care.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88258" y="2540025"/>
            <a:ext cx="2324979" cy="2400300"/>
          </a:xfrm>
          <a:prstGeom prst="rect">
            <a:avLst/>
          </a:prstGeom>
          <a:solidFill>
            <a:srgbClr val="EE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Expand focus on health outcomes beyond treating illness to promoting health, wellness and well-being.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63279" y="2540025"/>
            <a:ext cx="2324979" cy="2400300"/>
          </a:xfrm>
          <a:prstGeom prst="rect">
            <a:avLst/>
          </a:prstGeom>
          <a:solidFill>
            <a:srgbClr val="A03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Ensure an active community to both health equity and access to care.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38300" y="2540025"/>
            <a:ext cx="2324979" cy="2400300"/>
          </a:xfrm>
          <a:prstGeom prst="rect">
            <a:avLst/>
          </a:prstGeom>
          <a:solidFill>
            <a:srgbClr val="007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Engage in the voices of staff, clinicians, and healthcare professionals to drive comprehensive and lasting solutions.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13237" y="154302"/>
            <a:ext cx="2324979" cy="2400300"/>
          </a:xfrm>
          <a:prstGeom prst="rect">
            <a:avLst/>
          </a:prstGeom>
          <a:solidFill>
            <a:srgbClr val="BD4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Implement a defined process for continuous patient and family engagement and community partnership.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1547" y="154302"/>
            <a:ext cx="2324979" cy="2400300"/>
          </a:xfrm>
          <a:prstGeom prst="rect">
            <a:avLst/>
          </a:prstGeom>
          <a:solidFill>
            <a:srgbClr val="80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Reinforce a strong, vibrant and positive organizational culture.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56568" y="154302"/>
            <a:ext cx="2324979" cy="2400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Patient Experience Definition</a:t>
            </a:r>
          </a:p>
        </p:txBody>
      </p:sp>
    </p:spTree>
    <p:extLst>
      <p:ext uri="{BB962C8B-B14F-4D97-AF65-F5344CB8AC3E}">
        <p14:creationId xmlns:p14="http://schemas.microsoft.com/office/powerpoint/2010/main" val="14716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75983" y="5125111"/>
            <a:ext cx="12192000" cy="1742087"/>
          </a:xfrm>
          <a:prstGeom prst="rect">
            <a:avLst/>
          </a:prstGeom>
          <a:solidFill>
            <a:srgbClr val="F7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585" marR="0" lvl="1" indent="0" algn="l" defTabSz="609585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41539" y="5125111"/>
            <a:ext cx="1867064" cy="1742087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33311" y="-66066"/>
            <a:ext cx="7382707" cy="7382707"/>
          </a:xfrm>
          <a:prstGeom prst="ellipse">
            <a:avLst/>
          </a:prstGeom>
          <a:noFill/>
          <a:ln>
            <a:solidFill>
              <a:srgbClr val="FEDF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291" y="5554992"/>
            <a:ext cx="10283908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>
                <a:solidFill>
                  <a:schemeClr val="bg1"/>
                </a:solidFill>
                <a:latin typeface="Trebuchet MS"/>
                <a:cs typeface="Trebuchet MS"/>
              </a:rPr>
              <a:t>Patient Experience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291" y="866736"/>
            <a:ext cx="111667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8080"/>
                </a:solidFill>
              </a:rPr>
              <a:t>PATIENT EXPERIENCE IS DEFINED AS:</a:t>
            </a:r>
          </a:p>
          <a:p>
            <a:pPr algn="ctr"/>
            <a:r>
              <a:rPr lang="en-US" sz="4000" dirty="0">
                <a:solidFill>
                  <a:srgbClr val="008080"/>
                </a:solidFill>
              </a:rPr>
              <a:t>The sum of all </a:t>
            </a:r>
            <a:r>
              <a:rPr lang="en-US" sz="4000" b="1" dirty="0">
                <a:solidFill>
                  <a:srgbClr val="F7C24B"/>
                </a:solidFill>
              </a:rPr>
              <a:t>INTERACTIONS</a:t>
            </a:r>
            <a:r>
              <a:rPr lang="en-US" sz="4000" b="1" dirty="0">
                <a:solidFill>
                  <a:schemeClr val="accent4"/>
                </a:solidFill>
              </a:rPr>
              <a:t>,</a:t>
            </a:r>
            <a:r>
              <a:rPr lang="en-US" sz="4000" b="1" dirty="0">
                <a:solidFill>
                  <a:srgbClr val="008080"/>
                </a:solidFill>
              </a:rPr>
              <a:t> </a:t>
            </a:r>
            <a:r>
              <a:rPr lang="en-US" sz="4000" dirty="0">
                <a:solidFill>
                  <a:srgbClr val="008080"/>
                </a:solidFill>
              </a:rPr>
              <a:t>shaped by an </a:t>
            </a:r>
          </a:p>
          <a:p>
            <a:pPr algn="ctr"/>
            <a:r>
              <a:rPr lang="en-US" sz="4000" dirty="0">
                <a:solidFill>
                  <a:srgbClr val="008080"/>
                </a:solidFill>
              </a:rPr>
              <a:t>organizations </a:t>
            </a:r>
            <a:r>
              <a:rPr lang="en-US" sz="4000" b="1" dirty="0">
                <a:solidFill>
                  <a:srgbClr val="F7C24B"/>
                </a:solidFill>
              </a:rPr>
              <a:t>CULTURE</a:t>
            </a:r>
            <a:r>
              <a:rPr lang="en-US" sz="4000" b="1" dirty="0">
                <a:solidFill>
                  <a:schemeClr val="accent4"/>
                </a:solidFill>
              </a:rPr>
              <a:t>, </a:t>
            </a:r>
            <a:r>
              <a:rPr lang="en-US" sz="4000" dirty="0">
                <a:solidFill>
                  <a:srgbClr val="008080"/>
                </a:solidFill>
              </a:rPr>
              <a:t>that influence </a:t>
            </a:r>
          </a:p>
          <a:p>
            <a:pPr algn="ctr"/>
            <a:r>
              <a:rPr lang="en-US" sz="4000" dirty="0">
                <a:solidFill>
                  <a:srgbClr val="008080"/>
                </a:solidFill>
              </a:rPr>
              <a:t>patient </a:t>
            </a:r>
            <a:r>
              <a:rPr lang="en-US" sz="4000" b="1" dirty="0">
                <a:solidFill>
                  <a:srgbClr val="F7C24B"/>
                </a:solidFill>
              </a:rPr>
              <a:t>PERCEPTIONS</a:t>
            </a:r>
            <a:r>
              <a:rPr lang="en-US" sz="4000" b="1" dirty="0">
                <a:solidFill>
                  <a:schemeClr val="accent4"/>
                </a:solidFill>
              </a:rPr>
              <a:t>,</a:t>
            </a:r>
          </a:p>
          <a:p>
            <a:pPr algn="ctr"/>
            <a:r>
              <a:rPr lang="en-US" sz="4000" dirty="0">
                <a:solidFill>
                  <a:srgbClr val="008080"/>
                </a:solidFill>
              </a:rPr>
              <a:t>across the </a:t>
            </a:r>
            <a:r>
              <a:rPr lang="en-US" sz="4000" b="1" dirty="0">
                <a:solidFill>
                  <a:srgbClr val="F7C24B"/>
                </a:solidFill>
              </a:rPr>
              <a:t>CONTINUUM</a:t>
            </a:r>
            <a:r>
              <a:rPr lang="en-US" sz="4000" dirty="0">
                <a:solidFill>
                  <a:srgbClr val="F7C24B"/>
                </a:solidFill>
              </a:rPr>
              <a:t> </a:t>
            </a:r>
            <a:r>
              <a:rPr lang="en-US" sz="4000" dirty="0">
                <a:solidFill>
                  <a:srgbClr val="008080"/>
                </a:solidFill>
              </a:rPr>
              <a:t>of care </a:t>
            </a:r>
          </a:p>
          <a:p>
            <a:pPr algn="r"/>
            <a:r>
              <a:rPr lang="en-US" sz="2000" b="1" dirty="0">
                <a:solidFill>
                  <a:srgbClr val="008080"/>
                </a:solidFill>
              </a:rPr>
              <a:t>The Beryl Institute</a:t>
            </a:r>
          </a:p>
        </p:txBody>
      </p:sp>
    </p:spTree>
    <p:extLst>
      <p:ext uri="{BB962C8B-B14F-4D97-AF65-F5344CB8AC3E}">
        <p14:creationId xmlns:p14="http://schemas.microsoft.com/office/powerpoint/2010/main" val="12435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567" y="136934"/>
            <a:ext cx="4656192" cy="6976705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5125111"/>
            <a:ext cx="12192000" cy="1742087"/>
          </a:xfrm>
          <a:prstGeom prst="rect">
            <a:avLst/>
          </a:prstGeom>
          <a:solidFill>
            <a:srgbClr val="F7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585" marR="0" lvl="1" indent="0" algn="l" defTabSz="609585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24936" y="5125111"/>
            <a:ext cx="1867064" cy="1742087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362575" y="-66066"/>
            <a:ext cx="6029325" cy="7382707"/>
          </a:xfrm>
          <a:prstGeom prst="ellipse">
            <a:avLst/>
          </a:prstGeom>
          <a:noFill/>
          <a:ln>
            <a:solidFill>
              <a:srgbClr val="FEDF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3785" y="482619"/>
            <a:ext cx="2324979" cy="2400300"/>
          </a:xfrm>
          <a:prstGeom prst="rect">
            <a:avLst/>
          </a:prstGeom>
          <a:solidFill>
            <a:srgbClr val="80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Reinforce a strong, vibrant and positive organizational culture.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70600" y="2225818"/>
            <a:ext cx="2324979" cy="2400300"/>
          </a:xfrm>
          <a:prstGeom prst="rect">
            <a:avLst/>
          </a:prstGeom>
          <a:solidFill>
            <a:srgbClr val="BD4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Implement a defined process for continuous patient and family engagement and community partnership.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0691" y="5544384"/>
            <a:ext cx="10283908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>
                <a:solidFill>
                  <a:schemeClr val="bg1"/>
                </a:solidFill>
                <a:latin typeface="Trebuchet MS"/>
                <a:cs typeface="Trebuchet MS"/>
              </a:rPr>
              <a:t>Experience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4893199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4733311" y="-66066"/>
            <a:ext cx="7382707" cy="7382707"/>
          </a:xfrm>
          <a:prstGeom prst="ellipse">
            <a:avLst/>
          </a:prstGeom>
          <a:noFill/>
          <a:ln>
            <a:solidFill>
              <a:srgbClr val="FEDF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949596"/>
            <a:ext cx="2438400" cy="1716024"/>
          </a:xfrm>
          <a:prstGeom prst="rect">
            <a:avLst/>
          </a:prstGeom>
          <a:solidFill>
            <a:srgbClr val="0079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8400" y="1242029"/>
            <a:ext cx="2438400" cy="1716024"/>
          </a:xfrm>
          <a:prstGeom prst="rect">
            <a:avLst/>
          </a:prstGeom>
          <a:solidFill>
            <a:srgbClr val="A031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dirty="0"/>
              <a:t>Ensure an active community to both health equity and </a:t>
            </a:r>
            <a:br>
              <a:rPr lang="en-US" sz="1600" dirty="0"/>
            </a:br>
            <a:r>
              <a:rPr lang="en-US" sz="1600" dirty="0"/>
              <a:t>access to care.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6800" y="2949596"/>
            <a:ext cx="2438400" cy="1716024"/>
          </a:xfrm>
          <a:prstGeom prst="rect">
            <a:avLst/>
          </a:prstGeom>
          <a:solidFill>
            <a:srgbClr val="EE9C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5200" y="1242029"/>
            <a:ext cx="2438400" cy="1716024"/>
          </a:xfrm>
          <a:prstGeom prst="rect">
            <a:avLst/>
          </a:prstGeom>
          <a:solidFill>
            <a:srgbClr val="AB97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dirty="0"/>
              <a:t>Acknowledge the healthcare experience reaches beyond clinical interactions to all touch points across the continuum of care.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9753600" y="2949596"/>
            <a:ext cx="2438400" cy="1716024"/>
          </a:xfrm>
          <a:prstGeom prst="rect">
            <a:avLst/>
          </a:prstGeom>
          <a:solidFill>
            <a:srgbClr val="46A9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Small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Moments</a:t>
            </a:r>
          </a:p>
        </p:txBody>
      </p:sp>
      <p:sp>
        <p:nvSpPr>
          <p:cNvPr id="17" name="Oval 16"/>
          <p:cNvSpPr/>
          <p:nvPr/>
        </p:nvSpPr>
        <p:spPr>
          <a:xfrm>
            <a:off x="10212226" y="3057846"/>
            <a:ext cx="1502469" cy="1502469"/>
          </a:xfrm>
          <a:prstGeom prst="ellipse">
            <a:avLst/>
          </a:prstGeom>
          <a:noFill/>
          <a:ln>
            <a:solidFill>
              <a:srgbClr val="6DD5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107004"/>
            <a:ext cx="2438400" cy="13542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solidFill>
                  <a:schemeClr val="bg1"/>
                </a:solidFill>
              </a:rPr>
              <a:t>Expand focus on health outcomes beyond treating illness to promoting health, wellness and well-being.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983" y="3027595"/>
            <a:ext cx="2294911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solidFill>
                  <a:schemeClr val="bg1"/>
                </a:solidFill>
              </a:rPr>
              <a:t>Engage in the voices of staff, clinicians, and healthcare professionals to drive comprehensive and lasting solutions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242029"/>
            <a:ext cx="2438400" cy="1716024"/>
          </a:xfrm>
          <a:prstGeom prst="rect">
            <a:avLst/>
          </a:prstGeom>
        </p:spPr>
      </p:pic>
      <p:pic>
        <p:nvPicPr>
          <p:cNvPr id="3" name="Picture 2" descr="image32_2x1.407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2950612"/>
            <a:ext cx="2438400" cy="1715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42029"/>
            <a:ext cx="2438400" cy="17160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2949596"/>
            <a:ext cx="2438400" cy="17160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3601" y="1242029"/>
            <a:ext cx="2438400" cy="170756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5125111"/>
            <a:ext cx="12192000" cy="1742087"/>
          </a:xfrm>
          <a:prstGeom prst="rect">
            <a:avLst/>
          </a:prstGeom>
          <a:solidFill>
            <a:srgbClr val="F7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585" marR="0" lvl="1" indent="0" algn="l" defTabSz="609585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324936" y="5125111"/>
            <a:ext cx="1867064" cy="1742087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0691" y="5544384"/>
            <a:ext cx="10283908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609585"/>
            <a:r>
              <a:rPr lang="en-US" sz="4800" b="1" i="1" dirty="0">
                <a:solidFill>
                  <a:prstClr val="white"/>
                </a:solidFill>
                <a:cs typeface="Trebuchet MS"/>
              </a:rPr>
              <a:t>Tenets of Small Moments</a:t>
            </a:r>
          </a:p>
        </p:txBody>
      </p:sp>
    </p:spTree>
    <p:extLst>
      <p:ext uri="{BB962C8B-B14F-4D97-AF65-F5344CB8AC3E}">
        <p14:creationId xmlns:p14="http://schemas.microsoft.com/office/powerpoint/2010/main" val="1594368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-75983" y="5125111"/>
            <a:ext cx="12192000" cy="1742087"/>
          </a:xfrm>
          <a:prstGeom prst="rect">
            <a:avLst/>
          </a:prstGeom>
          <a:solidFill>
            <a:srgbClr val="F7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585" marR="0" lvl="1" indent="0" algn="l" defTabSz="609585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341539" y="5125111"/>
            <a:ext cx="1867064" cy="1742087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71B870-F6F5-47B3-933B-73223D56E491}"/>
              </a:ext>
            </a:extLst>
          </p:cNvPr>
          <p:cNvSpPr/>
          <p:nvPr/>
        </p:nvSpPr>
        <p:spPr>
          <a:xfrm>
            <a:off x="1020718" y="599440"/>
            <a:ext cx="10150565" cy="5524523"/>
          </a:xfrm>
          <a:prstGeom prst="rect">
            <a:avLst/>
          </a:prstGeom>
          <a:solidFill>
            <a:srgbClr val="FFFFFF"/>
          </a:solidFill>
          <a:ln w="28575">
            <a:solidFill>
              <a:srgbClr val="008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20934B-8C48-42E8-A57F-EB860D7152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13" y="719152"/>
            <a:ext cx="8348594" cy="3421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3486D9-1B71-4D46-81D9-C2E2C6BEC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552" y="3874513"/>
            <a:ext cx="589448" cy="5692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46D185-2576-49E4-B4DA-9D110168121E}"/>
              </a:ext>
            </a:extLst>
          </p:cNvPr>
          <p:cNvSpPr/>
          <p:nvPr/>
        </p:nvSpPr>
        <p:spPr>
          <a:xfrm>
            <a:off x="3084352" y="1087429"/>
            <a:ext cx="2449586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Safe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3C0C3-D893-4B35-8D64-A430ABD64D63}"/>
              </a:ext>
            </a:extLst>
          </p:cNvPr>
          <p:cNvSpPr/>
          <p:nvPr/>
        </p:nvSpPr>
        <p:spPr>
          <a:xfrm>
            <a:off x="3085750" y="1818669"/>
            <a:ext cx="2449586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High Quality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10387-0286-4230-B281-9506A48FCCBF}"/>
              </a:ext>
            </a:extLst>
          </p:cNvPr>
          <p:cNvSpPr/>
          <p:nvPr/>
        </p:nvSpPr>
        <p:spPr>
          <a:xfrm>
            <a:off x="3092322" y="2594715"/>
            <a:ext cx="2449586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Patient-Centered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F25E30-3B44-468D-821F-9118D5DAE63C}"/>
              </a:ext>
            </a:extLst>
          </p:cNvPr>
          <p:cNvSpPr/>
          <p:nvPr/>
        </p:nvSpPr>
        <p:spPr>
          <a:xfrm>
            <a:off x="6446522" y="2182727"/>
            <a:ext cx="3389151" cy="4924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6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Patient Experience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EC8352-4D93-46CB-B4DF-4F1791FCD7E5}"/>
              </a:ext>
            </a:extLst>
          </p:cNvPr>
          <p:cNvSpPr/>
          <p:nvPr/>
        </p:nvSpPr>
        <p:spPr>
          <a:xfrm>
            <a:off x="2258561" y="3330587"/>
            <a:ext cx="744942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Engaged, Resilient Care Teams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641D4B-8E98-453E-8547-FBCAE35478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49" y="3805974"/>
            <a:ext cx="713232" cy="685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77D056-B6F6-41A4-94A1-5C5ACA1D10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02" y="3805974"/>
            <a:ext cx="713232" cy="685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C2ED46-C378-46BC-BC23-0EF04C7A21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89" y="3805974"/>
            <a:ext cx="713232" cy="685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19F19C-B0EC-45EF-AFE1-92A79845E0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119" y="3851781"/>
            <a:ext cx="713232" cy="685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01A06F-0E7D-485B-883D-A885867138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68" y="3814735"/>
            <a:ext cx="713232" cy="685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D062E9-689D-492E-A129-94E48564D2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821" y="3851781"/>
            <a:ext cx="713232" cy="6858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F259BB-A422-47D2-892B-61297027622F}"/>
              </a:ext>
            </a:extLst>
          </p:cNvPr>
          <p:cNvSpPr/>
          <p:nvPr/>
        </p:nvSpPr>
        <p:spPr>
          <a:xfrm>
            <a:off x="2258561" y="4500536"/>
            <a:ext cx="1025228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TeleHealth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A32A51-B871-4252-8E9E-A9FF442E859B}"/>
              </a:ext>
            </a:extLst>
          </p:cNvPr>
          <p:cNvSpPr/>
          <p:nvPr/>
        </p:nvSpPr>
        <p:spPr>
          <a:xfrm>
            <a:off x="4275067" y="4500536"/>
            <a:ext cx="1063831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Physician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DC728A-9593-4F54-9683-61DC85BA92D2}"/>
              </a:ext>
            </a:extLst>
          </p:cNvPr>
          <p:cNvSpPr/>
          <p:nvPr/>
        </p:nvSpPr>
        <p:spPr>
          <a:xfrm>
            <a:off x="5396401" y="4500536"/>
            <a:ext cx="1063831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Acute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12293B-1BC6-411F-AA03-9574CCDA0D61}"/>
              </a:ext>
            </a:extLst>
          </p:cNvPr>
          <p:cNvSpPr/>
          <p:nvPr/>
        </p:nvSpPr>
        <p:spPr>
          <a:xfrm>
            <a:off x="6634738" y="4500449"/>
            <a:ext cx="1063831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Post Acute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09A679-DB5F-4A86-B38F-9F769EFC1885}"/>
              </a:ext>
            </a:extLst>
          </p:cNvPr>
          <p:cNvSpPr/>
          <p:nvPr/>
        </p:nvSpPr>
        <p:spPr>
          <a:xfrm>
            <a:off x="7777100" y="4500536"/>
            <a:ext cx="1063831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Home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7FF8C5-2E57-4538-90EA-A190D9687D69}"/>
              </a:ext>
            </a:extLst>
          </p:cNvPr>
          <p:cNvSpPr/>
          <p:nvPr/>
        </p:nvSpPr>
        <p:spPr>
          <a:xfrm>
            <a:off x="3215464" y="4522204"/>
            <a:ext cx="106383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Virtual</a:t>
            </a:r>
          </a:p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Visits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1CDB17-576C-4150-B649-7402FD2C9AC1}"/>
              </a:ext>
            </a:extLst>
          </p:cNvPr>
          <p:cNvSpPr/>
          <p:nvPr/>
        </p:nvSpPr>
        <p:spPr>
          <a:xfrm>
            <a:off x="8831231" y="4491775"/>
            <a:ext cx="96809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Hospice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4C96BB-AC90-4DE3-AD1B-AAD46E7E31CA}"/>
              </a:ext>
            </a:extLst>
          </p:cNvPr>
          <p:cNvSpPr/>
          <p:nvPr/>
        </p:nvSpPr>
        <p:spPr>
          <a:xfrm>
            <a:off x="2601640" y="5320138"/>
            <a:ext cx="6900500" cy="44577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7111DE-6C50-4305-8BB0-EA8C2FF39595}"/>
              </a:ext>
            </a:extLst>
          </p:cNvPr>
          <p:cNvSpPr/>
          <p:nvPr/>
        </p:nvSpPr>
        <p:spPr>
          <a:xfrm>
            <a:off x="2601640" y="5378851"/>
            <a:ext cx="69005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rgbClr val="009CA8"/>
                </a:solidFill>
                <a:latin typeface="Arial" charset="0"/>
                <a:ea typeface="Arial" charset="0"/>
                <a:cs typeface="Arial" charset="0"/>
              </a:rPr>
              <a:t>CONTINUUM OF CARE</a:t>
            </a:r>
          </a:p>
        </p:txBody>
      </p:sp>
    </p:spTree>
    <p:extLst>
      <p:ext uri="{BB962C8B-B14F-4D97-AF65-F5344CB8AC3E}">
        <p14:creationId xmlns:p14="http://schemas.microsoft.com/office/powerpoint/2010/main" val="3484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2721875" cy="6858000"/>
          </a:xfrm>
          <a:prstGeom prst="rect">
            <a:avLst/>
          </a:prstGeom>
          <a:solidFill>
            <a:srgbClr val="008B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455" y="2754286"/>
            <a:ext cx="1829899" cy="90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33" b="1" dirty="0">
                <a:solidFill>
                  <a:srgbClr val="FFFFFF"/>
                </a:solidFill>
                <a:latin typeface="Trebuchet MS"/>
                <a:cs typeface="Trebuchet MS"/>
              </a:rPr>
              <a:t>We Together</a:t>
            </a:r>
            <a:endParaRPr kumimoji="0" lang="en-US" sz="1867" b="1" i="1" u="none" strike="noStrike" kern="1200" cap="none" spc="0" normalizeH="0" baseline="0" noProof="0" dirty="0">
              <a:ln>
                <a:noFill/>
              </a:ln>
              <a:solidFill>
                <a:srgbClr val="008B93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" name="Oval 3"/>
          <p:cNvSpPr/>
          <p:nvPr/>
        </p:nvSpPr>
        <p:spPr>
          <a:xfrm>
            <a:off x="-9662629" y="-2398875"/>
            <a:ext cx="12291772" cy="11174339"/>
          </a:xfrm>
          <a:prstGeom prst="ellipse">
            <a:avLst/>
          </a:prstGeom>
          <a:noFill/>
          <a:ln w="19050" cmpd="sng">
            <a:solidFill>
              <a:srgbClr val="6DD5DA">
                <a:alpha val="6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FC0A4D-E2D6-4C10-ABD4-5A8879C04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256" y="1080337"/>
            <a:ext cx="9558289" cy="4697326"/>
          </a:xfrm>
          <a:prstGeom prst="rect">
            <a:avLst/>
          </a:prstGeom>
        </p:spPr>
      </p:pic>
      <p:pic>
        <p:nvPicPr>
          <p:cNvPr id="9" name="Picture 2" descr="Kansas WorkforceONE">
            <a:extLst>
              <a:ext uri="{FF2B5EF4-FFF2-40B4-BE49-F238E27FC236}">
                <a16:creationId xmlns:a16="http://schemas.microsoft.com/office/drawing/2014/main" id="{2D8BE03F-71F1-4A60-AAD8-A1713AF22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263" y="1280837"/>
            <a:ext cx="1218744" cy="65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eartland Works Inc logo">
            <a:extLst>
              <a:ext uri="{FF2B5EF4-FFF2-40B4-BE49-F238E27FC236}">
                <a16:creationId xmlns:a16="http://schemas.microsoft.com/office/drawing/2014/main" id="{976936EC-F90D-43CC-BCB5-139CDE08B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C4D6CF"/>
              </a:clrFrom>
              <a:clrTo>
                <a:srgbClr val="C4D6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001" y="1280837"/>
            <a:ext cx="1420233" cy="6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Workforce Partnership">
            <a:extLst>
              <a:ext uri="{FF2B5EF4-FFF2-40B4-BE49-F238E27FC236}">
                <a16:creationId xmlns:a16="http://schemas.microsoft.com/office/drawing/2014/main" id="{E744B32B-44D0-4BB2-A69F-C9AA8D13E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492" y="2935791"/>
            <a:ext cx="1768825" cy="41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Southeast KANSASWORKS, Inc.">
            <a:extLst>
              <a:ext uri="{FF2B5EF4-FFF2-40B4-BE49-F238E27FC236}">
                <a16:creationId xmlns:a16="http://schemas.microsoft.com/office/drawing/2014/main" id="{D17F941B-C0ED-434F-B9FD-F74B1A4C5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492" y="4221764"/>
            <a:ext cx="1894475" cy="63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Workforce Centers Logo">
            <a:extLst>
              <a:ext uri="{FF2B5EF4-FFF2-40B4-BE49-F238E27FC236}">
                <a16:creationId xmlns:a16="http://schemas.microsoft.com/office/drawing/2014/main" id="{0C98024C-F57A-4D7A-89B5-B968CBC04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31" y="5465858"/>
            <a:ext cx="2696337" cy="5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82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67D37C-3B6C-4746-AC23-BDD8C0594746}"/>
              </a:ext>
            </a:extLst>
          </p:cNvPr>
          <p:cNvSpPr txBox="1"/>
          <p:nvPr/>
        </p:nvSpPr>
        <p:spPr>
          <a:xfrm>
            <a:off x="4344890" y="2761713"/>
            <a:ext cx="2881879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solidFill>
                  <a:schemeClr val="accent3"/>
                </a:solidFill>
                <a:latin typeface="+mj-lt"/>
              </a:rPr>
              <a:t>__</a:t>
            </a:r>
            <a:endParaRPr lang="en-US" sz="3600" b="1" spc="300" dirty="0">
              <a:solidFill>
                <a:schemeClr val="accent3"/>
              </a:solidFill>
              <a:latin typeface="+mj-lt"/>
            </a:endParaRPr>
          </a:p>
          <a:p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THANK YOU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CD7166-3866-924C-A299-724BDE9C2DB2}"/>
              </a:ext>
            </a:extLst>
          </p:cNvPr>
          <p:cNvSpPr>
            <a:spLocks noChangeAspect="1"/>
          </p:cNvSpPr>
          <p:nvPr/>
        </p:nvSpPr>
        <p:spPr>
          <a:xfrm>
            <a:off x="9439059" y="4234844"/>
            <a:ext cx="1382185" cy="1382185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5C81D2-01B4-324B-93FB-93D3D38F38F7}"/>
              </a:ext>
            </a:extLst>
          </p:cNvPr>
          <p:cNvSpPr>
            <a:spLocks noChangeAspect="1"/>
          </p:cNvSpPr>
          <p:nvPr/>
        </p:nvSpPr>
        <p:spPr>
          <a:xfrm flipH="1">
            <a:off x="1114887" y="1391246"/>
            <a:ext cx="882349" cy="8823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5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tormont Scheme Main Colors">
      <a:dk1>
        <a:sysClr val="windowText" lastClr="000000"/>
      </a:dk1>
      <a:lt1>
        <a:sysClr val="window" lastClr="FFFFFF"/>
      </a:lt1>
      <a:dk2>
        <a:srgbClr val="FFFFFF"/>
      </a:dk2>
      <a:lt2>
        <a:srgbClr val="76787A"/>
      </a:lt2>
      <a:accent1>
        <a:srgbClr val="008B93"/>
      </a:accent1>
      <a:accent2>
        <a:srgbClr val="F5B324"/>
      </a:accent2>
      <a:accent3>
        <a:srgbClr val="76787A"/>
      </a:accent3>
      <a:accent4>
        <a:srgbClr val="00747A"/>
      </a:accent4>
      <a:accent5>
        <a:srgbClr val="E8A30A"/>
      </a:accent5>
      <a:accent6>
        <a:srgbClr val="00A4AC"/>
      </a:accent6>
      <a:hlink>
        <a:srgbClr val="F7C24B"/>
      </a:hlink>
      <a:folHlink>
        <a:srgbClr val="954F72"/>
      </a:folHlink>
    </a:clrScheme>
    <a:fontScheme name="Stormont Fonts Powerpoi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753757B65C2468B64543581FCA643" ma:contentTypeVersion="2" ma:contentTypeDescription="Create a new document." ma:contentTypeScope="" ma:versionID="c841ea9a2b63361ee0fd48f98bb8fc3b">
  <xsd:schema xmlns:xsd="http://www.w3.org/2001/XMLSchema" xmlns:xs="http://www.w3.org/2001/XMLSchema" xmlns:p="http://schemas.microsoft.com/office/2006/metadata/properties" xmlns:ns1="http://schemas.microsoft.com/sharepoint/v3" xmlns:ns2="5d0a2e6d-3a47-41b2-9b1e-406bcdfbf1ff" targetNamespace="http://schemas.microsoft.com/office/2006/metadata/properties" ma:root="true" ma:fieldsID="a5b2965febabda008f5634ad5656942d" ns1:_="" ns2:_="">
    <xsd:import namespace="http://schemas.microsoft.com/sharepoint/v3"/>
    <xsd:import namespace="5d0a2e6d-3a47-41b2-9b1e-406bcdfbf1ff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a2e6d-3a47-41b2-9b1e-406bcdfbf1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E9B0B2-4C82-42E3-812B-F8F7FF0E4893}">
  <ds:schemaRefs>
    <ds:schemaRef ds:uri="http://purl.org/dc/elements/1.1/"/>
    <ds:schemaRef ds:uri="http://schemas.microsoft.com/office/2006/metadata/properties"/>
    <ds:schemaRef ds:uri="5d0a2e6d-3a47-41b2-9b1e-406bcdfbf1ff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335A22-D5E1-4CF3-A8B3-C14437E390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6F58EE-9810-4E5A-A153-E5F644DCC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d0a2e6d-3a47-41b2-9b1e-406bcdfbf1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3959</TotalTime>
  <Words>438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Britannic Bold</vt:lpstr>
      <vt:lpstr>Calibri</vt:lpstr>
      <vt:lpstr>Montserrat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Whitford</dc:creator>
  <cp:lastModifiedBy>Jeana Payne [KDC]</cp:lastModifiedBy>
  <cp:revision>267</cp:revision>
  <cp:lastPrinted>2022-04-07T14:49:08Z</cp:lastPrinted>
  <dcterms:created xsi:type="dcterms:W3CDTF">2019-03-21T04:42:53Z</dcterms:created>
  <dcterms:modified xsi:type="dcterms:W3CDTF">2023-04-20T21:00:00Z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0x0101009DD753757B65C2468B64543581FCA643</vt:lpwstr>
  </property>
</Properties>
</file>